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 id="2147483673" r:id="rId3"/>
    <p:sldMasterId id="2147483766" r:id="rId4"/>
    <p:sldMasterId id="2147483869" r:id="rId5"/>
  </p:sldMasterIdLst>
  <p:notesMasterIdLst>
    <p:notesMasterId r:id="rId90"/>
  </p:notesMasterIdLst>
  <p:sldIdLst>
    <p:sldId id="478" r:id="rId6"/>
    <p:sldId id="256" r:id="rId7"/>
    <p:sldId id="1132" r:id="rId8"/>
    <p:sldId id="257" r:id="rId9"/>
    <p:sldId id="319" r:id="rId10"/>
    <p:sldId id="258" r:id="rId11"/>
    <p:sldId id="277" r:id="rId12"/>
    <p:sldId id="320" r:id="rId13"/>
    <p:sldId id="288" r:id="rId14"/>
    <p:sldId id="289" r:id="rId15"/>
    <p:sldId id="259" r:id="rId16"/>
    <p:sldId id="260" r:id="rId17"/>
    <p:sldId id="321" r:id="rId18"/>
    <p:sldId id="261" r:id="rId19"/>
    <p:sldId id="262" r:id="rId20"/>
    <p:sldId id="263" r:id="rId21"/>
    <p:sldId id="290" r:id="rId22"/>
    <p:sldId id="291" r:id="rId23"/>
    <p:sldId id="322" r:id="rId24"/>
    <p:sldId id="1128" r:id="rId25"/>
    <p:sldId id="1129" r:id="rId26"/>
    <p:sldId id="300" r:id="rId27"/>
    <p:sldId id="323" r:id="rId28"/>
    <p:sldId id="301" r:id="rId29"/>
    <p:sldId id="324" r:id="rId30"/>
    <p:sldId id="302" r:id="rId31"/>
    <p:sldId id="325" r:id="rId32"/>
    <p:sldId id="326" r:id="rId33"/>
    <p:sldId id="327" r:id="rId34"/>
    <p:sldId id="303" r:id="rId35"/>
    <p:sldId id="328" r:id="rId36"/>
    <p:sldId id="330" r:id="rId37"/>
    <p:sldId id="331" r:id="rId38"/>
    <p:sldId id="1130" r:id="rId39"/>
    <p:sldId id="265" r:id="rId40"/>
    <p:sldId id="286" r:id="rId41"/>
    <p:sldId id="1127" r:id="rId42"/>
    <p:sldId id="315" r:id="rId43"/>
    <p:sldId id="267" r:id="rId44"/>
    <p:sldId id="314" r:id="rId45"/>
    <p:sldId id="268" r:id="rId46"/>
    <p:sldId id="269" r:id="rId47"/>
    <p:sldId id="287" r:id="rId48"/>
    <p:sldId id="292" r:id="rId49"/>
    <p:sldId id="304" r:id="rId50"/>
    <p:sldId id="305" r:id="rId51"/>
    <p:sldId id="306" r:id="rId52"/>
    <p:sldId id="307" r:id="rId53"/>
    <p:sldId id="1131" r:id="rId54"/>
    <p:sldId id="285" r:id="rId55"/>
    <p:sldId id="333" r:id="rId56"/>
    <p:sldId id="293" r:id="rId57"/>
    <p:sldId id="294" r:id="rId58"/>
    <p:sldId id="296" r:id="rId59"/>
    <p:sldId id="295" r:id="rId60"/>
    <p:sldId id="334" r:id="rId61"/>
    <p:sldId id="297" r:id="rId62"/>
    <p:sldId id="345" r:id="rId63"/>
    <p:sldId id="337" r:id="rId64"/>
    <p:sldId id="338" r:id="rId65"/>
    <p:sldId id="339" r:id="rId66"/>
    <p:sldId id="340" r:id="rId67"/>
    <p:sldId id="341" r:id="rId68"/>
    <p:sldId id="342" r:id="rId69"/>
    <p:sldId id="343" r:id="rId70"/>
    <p:sldId id="344" r:id="rId71"/>
    <p:sldId id="1134" r:id="rId72"/>
    <p:sldId id="1133" r:id="rId73"/>
    <p:sldId id="308" r:id="rId74"/>
    <p:sldId id="309" r:id="rId75"/>
    <p:sldId id="310" r:id="rId76"/>
    <p:sldId id="312" r:id="rId77"/>
    <p:sldId id="311" r:id="rId78"/>
    <p:sldId id="316" r:id="rId79"/>
    <p:sldId id="317" r:id="rId80"/>
    <p:sldId id="318" r:id="rId81"/>
    <p:sldId id="1136" r:id="rId82"/>
    <p:sldId id="1137" r:id="rId83"/>
    <p:sldId id="1138" r:id="rId84"/>
    <p:sldId id="1139" r:id="rId85"/>
    <p:sldId id="1140" r:id="rId86"/>
    <p:sldId id="1141" r:id="rId87"/>
    <p:sldId id="1142" r:id="rId88"/>
    <p:sldId id="276" r:id="rId89"/>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99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09" autoAdjust="0"/>
    <p:restoredTop sz="94674" autoAdjust="0"/>
  </p:normalViewPr>
  <p:slideViewPr>
    <p:cSldViewPr snapToObjects="1">
      <p:cViewPr varScale="1">
        <p:scale>
          <a:sx n="83" d="100"/>
          <a:sy n="83" d="100"/>
        </p:scale>
        <p:origin x="192" y="976"/>
      </p:cViewPr>
      <p:guideLst>
        <p:guide orient="horz" pos="199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notesMaster" Target="notesMasters/notesMaster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179496DC-C052-034C-B0D8-4022A5121D12}"/>
              </a:ext>
            </a:extLst>
          </p:cNvPr>
          <p:cNvSpPr>
            <a:spLocks noGrp="1" noRot="1" noChangeAspect="1" noChangeArrowheads="1"/>
          </p:cNvSpPr>
          <p:nvPr>
            <p:ph type="sldImg" idx="4294967295"/>
          </p:nvPr>
        </p:nvSpPr>
        <p:spPr bwMode="auto">
          <a:xfrm>
            <a:off x="1050925" y="754063"/>
            <a:ext cx="4572000"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7171" name="Rectangle 3">
            <a:extLst>
              <a:ext uri="{FF2B5EF4-FFF2-40B4-BE49-F238E27FC236}">
                <a16:creationId xmlns:a16="http://schemas.microsoft.com/office/drawing/2014/main" id="{A92393D6-221F-8E4D-A7C5-293F07A66277}"/>
              </a:ext>
            </a:extLst>
          </p:cNvPr>
          <p:cNvSpPr>
            <a:spLocks noGrp="1" noChangeArrowheads="1"/>
          </p:cNvSpPr>
          <p:nvPr>
            <p:ph type="body" sz="quarter" idx="4294967295"/>
          </p:nvPr>
        </p:nvSpPr>
        <p:spPr bwMode="auto">
          <a:xfrm>
            <a:off x="538163" y="4387850"/>
            <a:ext cx="578008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 name="Rectangle 4">
            <a:extLst>
              <a:ext uri="{FF2B5EF4-FFF2-40B4-BE49-F238E27FC236}">
                <a16:creationId xmlns:a16="http://schemas.microsoft.com/office/drawing/2014/main" id="{F42EC2EE-2307-5941-AD55-06E2A8F8BC80}"/>
              </a:ext>
            </a:extLst>
          </p:cNvPr>
          <p:cNvSpPr>
            <a:spLocks noGrp="1"/>
          </p:cNvSpPr>
          <p:nvPr>
            <p:ph type="hdr" sz="quarter"/>
          </p:nvPr>
        </p:nvSpPr>
        <p:spPr>
          <a:xfrm>
            <a:off x="0" y="0"/>
            <a:ext cx="2973388" cy="457200"/>
          </a:xfrm>
          <a:prstGeom prst="rect">
            <a:avLst/>
          </a:prstGeom>
          <a:noFill/>
          <a:ln w="9525">
            <a:noFill/>
            <a:miter/>
          </a:ln>
        </p:spPr>
        <p:txBody>
          <a:bodyPr anchor="t"/>
          <a:lstStyle>
            <a:lvl1pPr eaLnBrk="1" hangingPunct="1">
              <a:buFont typeface="Arial" panose="020B0604020202020204" pitchFamily="34" charset="0"/>
              <a:buNone/>
              <a:defRPr sz="1200" noProof="1"/>
            </a:lvl1pPr>
          </a:lstStyle>
          <a:p>
            <a:pPr>
              <a:defRPr/>
            </a:pPr>
            <a:endParaRPr lang="zh-CN" altLang="en-US"/>
          </a:p>
        </p:txBody>
      </p:sp>
      <p:sp>
        <p:nvSpPr>
          <p:cNvPr id="5" name="Rectangle 5">
            <a:extLst>
              <a:ext uri="{FF2B5EF4-FFF2-40B4-BE49-F238E27FC236}">
                <a16:creationId xmlns:a16="http://schemas.microsoft.com/office/drawing/2014/main" id="{98D2405A-FF9B-BD42-BA5D-37C1688659A2}"/>
              </a:ext>
            </a:extLst>
          </p:cNvPr>
          <p:cNvSpPr>
            <a:spLocks noGrp="1"/>
          </p:cNvSpPr>
          <p:nvPr>
            <p:ph type="dt"/>
          </p:nvPr>
        </p:nvSpPr>
        <p:spPr>
          <a:xfrm>
            <a:off x="3883025" y="0"/>
            <a:ext cx="2974975" cy="457200"/>
          </a:xfrm>
          <a:prstGeom prst="rect">
            <a:avLst/>
          </a:prstGeom>
          <a:noFill/>
          <a:ln w="9525">
            <a:noFill/>
            <a:miter/>
          </a:ln>
        </p:spPr>
        <p:txBody>
          <a:bodyPr anchor="t"/>
          <a:lstStyle>
            <a:lvl1pPr algn="r" eaLnBrk="1" hangingPunct="1">
              <a:buFont typeface="Arial" panose="020B0604020202020204" pitchFamily="34" charset="0"/>
              <a:buNone/>
              <a:defRPr sz="1200" noProof="1"/>
            </a:lvl1pPr>
          </a:lstStyle>
          <a:p>
            <a:pPr>
              <a:defRPr/>
            </a:pPr>
            <a:endParaRPr lang="en-US" altLang="x-none"/>
          </a:p>
        </p:txBody>
      </p:sp>
      <p:sp>
        <p:nvSpPr>
          <p:cNvPr id="6" name="Rectangle 6">
            <a:extLst>
              <a:ext uri="{FF2B5EF4-FFF2-40B4-BE49-F238E27FC236}">
                <a16:creationId xmlns:a16="http://schemas.microsoft.com/office/drawing/2014/main" id="{27FA27BA-AEF0-B448-A7B3-FDD0A553D588}"/>
              </a:ext>
            </a:extLst>
          </p:cNvPr>
          <p:cNvSpPr>
            <a:spLocks noGrp="1"/>
          </p:cNvSpPr>
          <p:nvPr>
            <p:ph type="ftr" sz="quarter"/>
          </p:nvPr>
        </p:nvSpPr>
        <p:spPr>
          <a:xfrm>
            <a:off x="0" y="8686800"/>
            <a:ext cx="2973388" cy="457200"/>
          </a:xfrm>
          <a:prstGeom prst="rect">
            <a:avLst/>
          </a:prstGeom>
          <a:noFill/>
          <a:ln w="9525">
            <a:noFill/>
            <a:miter/>
          </a:ln>
        </p:spPr>
        <p:txBody>
          <a:bodyPr anchor="t"/>
          <a:lstStyle>
            <a:lvl1pPr eaLnBrk="1" hangingPunct="1">
              <a:buFont typeface="Arial" panose="020B0604020202020204" pitchFamily="34" charset="0"/>
              <a:buNone/>
              <a:defRPr sz="1200" noProof="1"/>
            </a:lvl1pPr>
          </a:lstStyle>
          <a:p>
            <a:pPr>
              <a:defRPr/>
            </a:pPr>
            <a:endParaRPr lang="en-US" altLang="x-none"/>
          </a:p>
        </p:txBody>
      </p:sp>
      <p:sp>
        <p:nvSpPr>
          <p:cNvPr id="7" name="Rectangle 7">
            <a:extLst>
              <a:ext uri="{FF2B5EF4-FFF2-40B4-BE49-F238E27FC236}">
                <a16:creationId xmlns:a16="http://schemas.microsoft.com/office/drawing/2014/main" id="{52290012-5527-7442-A327-A0D29EB47BC9}"/>
              </a:ext>
            </a:extLst>
          </p:cNvPr>
          <p:cNvSpPr>
            <a:spLocks noGrp="1"/>
          </p:cNvSpPr>
          <p:nvPr>
            <p:ph type="sldNum" sz="quarter"/>
          </p:nvPr>
        </p:nvSpPr>
        <p:spPr>
          <a:xfrm>
            <a:off x="3883025" y="8686800"/>
            <a:ext cx="2974975" cy="457200"/>
          </a:xfrm>
          <a:prstGeom prst="rect">
            <a:avLst/>
          </a:prstGeom>
          <a:noFill/>
          <a:ln w="9525">
            <a:noFill/>
            <a:miter/>
          </a:ln>
        </p:spPr>
        <p:txBody>
          <a:bodyPr anchor="t"/>
          <a:lstStyle>
            <a:lvl1pPr algn="r" eaLnBrk="1" hangingPunct="1">
              <a:buFont typeface="Arial" panose="020B0604020202020204" pitchFamily="34" charset="0"/>
              <a:buNone/>
              <a:defRPr sz="1200" noProof="1" dirty="0">
                <a:latin typeface="Arial" charset="0"/>
                <a:ea typeface="宋体" charset="-122"/>
                <a:cs typeface="+mn-ea"/>
              </a:defRPr>
            </a:lvl1pPr>
          </a:lstStyle>
          <a:p>
            <a:pPr>
              <a:defRPr/>
            </a:pPr>
            <a:fld id="{31DE3822-9616-7F4C-BB48-B3A4A396A6C7}" type="slidenum">
              <a:rPr lang="zh-CN" altLang="en-US"/>
              <a:pPr>
                <a:defRPr/>
              </a:pPr>
              <a:t>‹#›</a:t>
            </a:fld>
            <a:endParaRPr lang="en-US" altLang="x-none">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lvl="1"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lvl="2"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lvl="3"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lvl="4"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lvl="5"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a:extLst>
              <a:ext uri="{FF2B5EF4-FFF2-40B4-BE49-F238E27FC236}">
                <a16:creationId xmlns:a16="http://schemas.microsoft.com/office/drawing/2014/main" id="{18186161-63E2-2949-9C7A-F8649285D18C}"/>
              </a:ext>
            </a:extLst>
          </p:cNvPr>
          <p:cNvSpPr>
            <a:spLocks noGrp="1" noRot="1" noChangeAspect="1" noTextEdit="1"/>
          </p:cNvSpPr>
          <p:nvPr>
            <p:ph type="sldImg"/>
          </p:nvPr>
        </p:nvSpPr>
        <p:spPr>
          <a:xfrm>
            <a:off x="1141413" y="754063"/>
            <a:ext cx="4391025" cy="3294062"/>
          </a:xfrm>
          <a:ln/>
        </p:spPr>
      </p:sp>
      <p:sp>
        <p:nvSpPr>
          <p:cNvPr id="73731" name="备注占位符 2">
            <a:extLst>
              <a:ext uri="{FF2B5EF4-FFF2-40B4-BE49-F238E27FC236}">
                <a16:creationId xmlns:a16="http://schemas.microsoft.com/office/drawing/2014/main" id="{DABE59E9-0F9B-FB43-BC5A-2DBDD24EEFE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3732" name="灯片编号占位符 3">
            <a:extLst>
              <a:ext uri="{FF2B5EF4-FFF2-40B4-BE49-F238E27FC236}">
                <a16:creationId xmlns:a16="http://schemas.microsoft.com/office/drawing/2014/main" id="{80150D8B-CB6A-B942-89F1-3D597745C13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A9C3E288-55AF-7B4A-9B75-1907548D95E1}" type="slidenum">
              <a:rPr lang="en-US" altLang="zh-CN" sz="1200"/>
              <a:pPr eaLnBrk="1" hangingPunct="1"/>
              <a:t>47</a:t>
            </a:fld>
            <a:endParaRPr lang="en-US" altLang="zh-CN" sz="1200"/>
          </a:p>
        </p:txBody>
      </p:sp>
    </p:spTree>
    <p:extLst>
      <p:ext uri="{BB962C8B-B14F-4D97-AF65-F5344CB8AC3E}">
        <p14:creationId xmlns:p14="http://schemas.microsoft.com/office/powerpoint/2010/main" val="1888816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E8C523FF-B4DB-714A-947D-87C7401D44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23E43898-7AD1-2B40-865C-A54C44DBF3F3}" type="slidenum">
              <a:rPr lang="en-US" altLang="zh-CN" sz="1200"/>
              <a:pPr eaLnBrk="1" hangingPunct="1"/>
              <a:t>70</a:t>
            </a:fld>
            <a:endParaRPr lang="en-US" altLang="zh-CN" sz="1200"/>
          </a:p>
        </p:txBody>
      </p:sp>
      <p:sp>
        <p:nvSpPr>
          <p:cNvPr id="74755" name="Rectangle 1026">
            <a:extLst>
              <a:ext uri="{FF2B5EF4-FFF2-40B4-BE49-F238E27FC236}">
                <a16:creationId xmlns:a16="http://schemas.microsoft.com/office/drawing/2014/main" id="{FD066E6F-7707-8040-89B1-0C6AB1A58E38}"/>
              </a:ext>
            </a:extLst>
          </p:cNvPr>
          <p:cNvSpPr>
            <a:spLocks noGrp="1" noRot="1" noChangeAspect="1" noChangeArrowheads="1" noTextEdit="1"/>
          </p:cNvSpPr>
          <p:nvPr>
            <p:ph type="sldImg"/>
          </p:nvPr>
        </p:nvSpPr>
        <p:spPr>
          <a:xfrm>
            <a:off x="1141413" y="754063"/>
            <a:ext cx="4391025" cy="3294062"/>
          </a:xfrm>
          <a:ln/>
        </p:spPr>
      </p:sp>
      <p:sp>
        <p:nvSpPr>
          <p:cNvPr id="73731" name="Rectangle 1027">
            <a:extLst>
              <a:ext uri="{FF2B5EF4-FFF2-40B4-BE49-F238E27FC236}">
                <a16:creationId xmlns:a16="http://schemas.microsoft.com/office/drawing/2014/main" id="{797EAA07-C1D9-414A-827C-406C75EB681B}"/>
              </a:ext>
            </a:extLst>
          </p:cNvPr>
          <p:cNvSpPr>
            <a:spLocks noGrp="1" noChangeArrowheads="1"/>
          </p:cNvSpPr>
          <p:nvPr>
            <p:ph type="body" idx="1"/>
          </p:nvPr>
        </p:nvSpPr>
        <p:spPr/>
        <p:txBody>
          <a:bodyPr/>
          <a:lstStyle/>
          <a:p>
            <a:pPr>
              <a:spcBef>
                <a:spcPct val="0"/>
              </a:spcBef>
            </a:pPr>
            <a:r>
              <a:rPr lang="en-US" altLang="zh-CN" sz="2400" b="1">
                <a:solidFill>
                  <a:srgbClr val="FF3300"/>
                </a:solidFill>
                <a:effectLst>
                  <a:outerShdw blurRad="38100" dist="38100" dir="2700000" algn="tl">
                    <a:srgbClr val="C0C0C0"/>
                  </a:outerShdw>
                </a:effectLst>
                <a:latin typeface="宋体" panose="02010600030101010101" pitchFamily="2" charset="-122"/>
              </a:rPr>
              <a:t>2</a:t>
            </a:r>
            <a:r>
              <a:rPr lang="zh-CN" altLang="en-US" sz="2400" b="1">
                <a:solidFill>
                  <a:srgbClr val="FF3300"/>
                </a:solidFill>
                <a:effectLst>
                  <a:outerShdw blurRad="38100" dist="38100" dir="2700000" algn="tl">
                    <a:srgbClr val="C0C0C0"/>
                  </a:outerShdw>
                </a:effectLst>
                <a:latin typeface="宋体" panose="02010600030101010101" pitchFamily="2" charset="-122"/>
              </a:rPr>
              <a:t>、热修复重定向和写后读校验</a:t>
            </a:r>
          </a:p>
          <a:p>
            <a:pPr>
              <a:spcBef>
                <a:spcPct val="0"/>
              </a:spcBef>
            </a:pPr>
            <a:r>
              <a:rPr lang="zh-CN" altLang="en-US" sz="2400" b="1">
                <a:solidFill>
                  <a:srgbClr val="FFFFFF"/>
                </a:solidFill>
                <a:effectLst>
                  <a:outerShdw blurRad="38100" dist="38100" dir="2700000" algn="tl">
                    <a:srgbClr val="C0C0C0"/>
                  </a:outerShdw>
                </a:effectLst>
                <a:latin typeface="宋体" panose="02010600030101010101" pitchFamily="2" charset="-122"/>
              </a:rPr>
              <a:t>    由于磁盘价格昂贵，因而只有在磁盘上有较多缺陷或完全损坏时，才换一个新盘；而对于磁盘表面有少量缺陷的情况，则多是采取其它补救措施后继续使用。补救措施主要用于防止将数据写入有缺陷的盘块中。</a:t>
            </a:r>
          </a:p>
          <a:p>
            <a:pPr>
              <a:spcBef>
                <a:spcPct val="0"/>
              </a:spcBef>
            </a:pPr>
            <a:r>
              <a:rPr lang="zh-CN" altLang="en-US" sz="2400" b="1">
                <a:solidFill>
                  <a:srgbClr val="FFFF00"/>
                </a:solidFill>
                <a:effectLst>
                  <a:outerShdw blurRad="38100" dist="38100" dir="2700000" algn="tl">
                    <a:srgbClr val="C0C0C0"/>
                  </a:outerShdw>
                </a:effectLst>
                <a:latin typeface="宋体" panose="02010600030101010101" pitchFamily="2" charset="-122"/>
              </a:rPr>
              <a:t>  （</a:t>
            </a:r>
            <a:r>
              <a:rPr lang="en-US" altLang="zh-CN" sz="2400" b="1">
                <a:solidFill>
                  <a:srgbClr val="FFFF00"/>
                </a:solidFill>
                <a:effectLst>
                  <a:outerShdw blurRad="38100" dist="38100" dir="2700000" algn="tl">
                    <a:srgbClr val="C0C0C0"/>
                  </a:outerShdw>
                </a:effectLst>
                <a:latin typeface="宋体" panose="02010600030101010101" pitchFamily="2" charset="-122"/>
              </a:rPr>
              <a:t>1</a:t>
            </a:r>
            <a:r>
              <a:rPr lang="zh-CN" altLang="en-US" sz="2400" b="1">
                <a:solidFill>
                  <a:srgbClr val="FFFF00"/>
                </a:solidFill>
                <a:effectLst>
                  <a:outerShdw blurRad="38100" dist="38100" dir="2700000" algn="tl">
                    <a:srgbClr val="C0C0C0"/>
                  </a:outerShdw>
                </a:effectLst>
                <a:latin typeface="宋体" panose="02010600030101010101" pitchFamily="2" charset="-122"/>
              </a:rPr>
              <a:t>）热修复重定向：</a:t>
            </a:r>
            <a:r>
              <a:rPr lang="zh-CN" altLang="en-US" sz="2400" b="1">
                <a:solidFill>
                  <a:srgbClr val="FFFFFF"/>
                </a:solidFill>
                <a:effectLst>
                  <a:outerShdw blurRad="38100" dist="38100" dir="2700000" algn="tl">
                    <a:srgbClr val="C0C0C0"/>
                  </a:outerShdw>
                </a:effectLst>
                <a:latin typeface="宋体" panose="02010600030101010101" pitchFamily="2" charset="-122"/>
              </a:rPr>
              <a:t>系统将一定的磁盘容量作为热修复重定向区，用于存放当发现盘块有缺陷时的待写数据。</a:t>
            </a:r>
          </a:p>
          <a:p>
            <a:pPr>
              <a:spcBef>
                <a:spcPct val="0"/>
              </a:spcBef>
            </a:pPr>
            <a:r>
              <a:rPr lang="zh-CN" altLang="en-US" sz="2400" b="1">
                <a:solidFill>
                  <a:srgbClr val="FFFF00"/>
                </a:solidFill>
                <a:effectLst>
                  <a:outerShdw blurRad="38100" dist="38100" dir="2700000" algn="tl">
                    <a:srgbClr val="C0C0C0"/>
                  </a:outerShdw>
                </a:effectLst>
                <a:latin typeface="宋体" panose="02010600030101010101" pitchFamily="2" charset="-122"/>
              </a:rPr>
              <a:t>  （</a:t>
            </a:r>
            <a:r>
              <a:rPr lang="en-US" altLang="zh-CN" sz="2400" b="1">
                <a:solidFill>
                  <a:srgbClr val="FFFF00"/>
                </a:solidFill>
                <a:effectLst>
                  <a:outerShdw blurRad="38100" dist="38100" dir="2700000" algn="tl">
                    <a:srgbClr val="C0C0C0"/>
                  </a:outerShdw>
                </a:effectLst>
                <a:latin typeface="宋体" panose="02010600030101010101" pitchFamily="2" charset="-122"/>
              </a:rPr>
              <a:t>2</a:t>
            </a:r>
            <a:r>
              <a:rPr lang="zh-CN" altLang="en-US" sz="2400" b="1">
                <a:solidFill>
                  <a:srgbClr val="FFFF00"/>
                </a:solidFill>
                <a:effectLst>
                  <a:outerShdw blurRad="38100" dist="38100" dir="2700000" algn="tl">
                    <a:srgbClr val="C0C0C0"/>
                  </a:outerShdw>
                </a:effectLst>
                <a:latin typeface="宋体" panose="02010600030101010101" pitchFamily="2" charset="-122"/>
              </a:rPr>
              <a:t>）写后读校验：</a:t>
            </a:r>
            <a:r>
              <a:rPr lang="zh-CN" altLang="en-US" sz="2400" b="1">
                <a:solidFill>
                  <a:srgbClr val="FFFFFF"/>
                </a:solidFill>
                <a:effectLst>
                  <a:outerShdw blurRad="38100" dist="38100" dir="2700000" algn="tl">
                    <a:srgbClr val="C0C0C0"/>
                  </a:outerShdw>
                </a:effectLst>
                <a:latin typeface="宋体" panose="02010600030101010101" pitchFamily="2" charset="-122"/>
              </a:rPr>
              <a:t>为了保证所有写入磁盘的数据，都能写入到完好的磁盘块中，在每次磁盘中写入一个数据块后，又立即从磁盘上读出该数据块到另一缓冲区中，再将该缓冲区的内容与内存缓冲区中在写后仍保留的数据进行比较。</a:t>
            </a:r>
          </a:p>
          <a:p>
            <a:pPr>
              <a:spcBef>
                <a:spcPct val="0"/>
              </a:spcBef>
            </a:pPr>
            <a:r>
              <a:rPr lang="zh-CN" altLang="en-US" sz="2400" b="1">
                <a:solidFill>
                  <a:srgbClr val="FFFF00"/>
                </a:solidFill>
                <a:effectLst>
                  <a:outerShdw blurRad="38100" dist="38100" dir="2700000" algn="tl">
                    <a:srgbClr val="C0C0C0"/>
                  </a:outerShdw>
                </a:effectLst>
                <a:latin typeface="宋体" panose="02010600030101010101" pitchFamily="2" charset="-122"/>
              </a:rPr>
              <a:t>  </a:t>
            </a:r>
            <a:endParaRPr lang="zh-CN" altLang="en-US" sz="2400" b="1">
              <a:solidFill>
                <a:srgbClr val="FFFFFF"/>
              </a:solidFill>
              <a:effectLst>
                <a:outerShdw blurRad="38100" dist="38100" dir="2700000" algn="tl">
                  <a:srgbClr val="C0C0C0"/>
                </a:outerShdw>
              </a:effectLst>
              <a:latin typeface="宋体" panose="02010600030101010101" pitchFamily="2" charset="-122"/>
            </a:endParaRPr>
          </a:p>
        </p:txBody>
      </p:sp>
    </p:spTree>
    <p:extLst>
      <p:ext uri="{BB962C8B-B14F-4D97-AF65-F5344CB8AC3E}">
        <p14:creationId xmlns:p14="http://schemas.microsoft.com/office/powerpoint/2010/main" val="2955332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7F2918BC-493B-1641-B480-4787F75D9797}"/>
              </a:ext>
            </a:extLst>
          </p:cNvPr>
          <p:cNvSpPr>
            <a:spLocks noGrp="1"/>
          </p:cNvSpPr>
          <p:nvPr>
            <p:ph type="dt" sz="half" idx="10"/>
          </p:nvPr>
        </p:nvSpPr>
        <p:spPr/>
        <p:txBody>
          <a:bodyPr/>
          <a:lstStyle>
            <a:lvl1pPr>
              <a:defRPr/>
            </a:lvl1pPr>
          </a:lstStyle>
          <a:p>
            <a:pPr>
              <a:defRPr/>
            </a:pPr>
            <a:endParaRPr lang="en-US" altLang="x-none"/>
          </a:p>
        </p:txBody>
      </p:sp>
      <p:sp>
        <p:nvSpPr>
          <p:cNvPr id="5" name="Rectangle 5">
            <a:extLst>
              <a:ext uri="{FF2B5EF4-FFF2-40B4-BE49-F238E27FC236}">
                <a16:creationId xmlns:a16="http://schemas.microsoft.com/office/drawing/2014/main" id="{B7A7AE67-8811-334D-B58A-8911A999B75C}"/>
              </a:ext>
            </a:extLst>
          </p:cNvPr>
          <p:cNvSpPr>
            <a:spLocks noGrp="1"/>
          </p:cNvSpPr>
          <p:nvPr>
            <p:ph type="ftr" sz="quarter" idx="11"/>
          </p:nvPr>
        </p:nvSpPr>
        <p:spPr/>
        <p:txBody>
          <a:bodyPr/>
          <a:lstStyle>
            <a:lvl1pPr>
              <a:defRPr/>
            </a:lvl1pPr>
          </a:lstStyle>
          <a:p>
            <a:pPr>
              <a:defRPr/>
            </a:pPr>
            <a:endParaRPr lang="en-US" altLang="x-none"/>
          </a:p>
        </p:txBody>
      </p:sp>
      <p:sp>
        <p:nvSpPr>
          <p:cNvPr id="6" name="Rectangle 6">
            <a:extLst>
              <a:ext uri="{FF2B5EF4-FFF2-40B4-BE49-F238E27FC236}">
                <a16:creationId xmlns:a16="http://schemas.microsoft.com/office/drawing/2014/main" id="{95A3EDBE-284A-8B42-9F4B-03E883734D27}"/>
              </a:ext>
            </a:extLst>
          </p:cNvPr>
          <p:cNvSpPr>
            <a:spLocks noGrp="1"/>
          </p:cNvSpPr>
          <p:nvPr>
            <p:ph type="sldNum" sz="quarter" idx="12"/>
          </p:nvPr>
        </p:nvSpPr>
        <p:spPr/>
        <p:txBody>
          <a:bodyPr/>
          <a:lstStyle>
            <a:lvl1pPr>
              <a:defRPr dirty="0"/>
            </a:lvl1pPr>
          </a:lstStyle>
          <a:p>
            <a:pPr>
              <a:defRPr/>
            </a:pPr>
            <a:fld id="{DD0F07B8-24B0-0540-ADE9-DE62419B7D39}" type="slidenum">
              <a:rPr lang="zh-CN" altLang="en-US"/>
              <a:pPr>
                <a:defRPr/>
              </a:pPr>
              <a:t>‹#›</a:t>
            </a:fld>
            <a:endParaRPr lang="zh-CN" altLang="en-US"/>
          </a:p>
        </p:txBody>
      </p:sp>
    </p:spTree>
    <p:extLst>
      <p:ext uri="{BB962C8B-B14F-4D97-AF65-F5344CB8AC3E}">
        <p14:creationId xmlns:p14="http://schemas.microsoft.com/office/powerpoint/2010/main" val="156569959"/>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901DAA82-873C-E741-BA32-F92C982CD888}"/>
              </a:ext>
            </a:extLst>
          </p:cNvPr>
          <p:cNvSpPr>
            <a:spLocks noGrp="1"/>
          </p:cNvSpPr>
          <p:nvPr>
            <p:ph type="dt" sz="half" idx="10"/>
          </p:nvPr>
        </p:nvSpPr>
        <p:spPr/>
        <p:txBody>
          <a:bodyPr/>
          <a:lstStyle>
            <a:lvl1pPr>
              <a:defRPr/>
            </a:lvl1pPr>
          </a:lstStyle>
          <a:p>
            <a:pPr>
              <a:defRPr/>
            </a:pPr>
            <a:endParaRPr lang="en-US" altLang="x-none"/>
          </a:p>
        </p:txBody>
      </p:sp>
      <p:sp>
        <p:nvSpPr>
          <p:cNvPr id="5" name="Rectangle 5">
            <a:extLst>
              <a:ext uri="{FF2B5EF4-FFF2-40B4-BE49-F238E27FC236}">
                <a16:creationId xmlns:a16="http://schemas.microsoft.com/office/drawing/2014/main" id="{6AB6CD78-4DC6-5F47-8511-8D9271E04290}"/>
              </a:ext>
            </a:extLst>
          </p:cNvPr>
          <p:cNvSpPr>
            <a:spLocks noGrp="1"/>
          </p:cNvSpPr>
          <p:nvPr>
            <p:ph type="ftr" sz="quarter" idx="11"/>
          </p:nvPr>
        </p:nvSpPr>
        <p:spPr/>
        <p:txBody>
          <a:bodyPr/>
          <a:lstStyle>
            <a:lvl1pPr>
              <a:defRPr/>
            </a:lvl1pPr>
          </a:lstStyle>
          <a:p>
            <a:pPr>
              <a:defRPr/>
            </a:pPr>
            <a:endParaRPr lang="en-US" altLang="x-none"/>
          </a:p>
        </p:txBody>
      </p:sp>
      <p:sp>
        <p:nvSpPr>
          <p:cNvPr id="6" name="Rectangle 6">
            <a:extLst>
              <a:ext uri="{FF2B5EF4-FFF2-40B4-BE49-F238E27FC236}">
                <a16:creationId xmlns:a16="http://schemas.microsoft.com/office/drawing/2014/main" id="{7C4686B8-F433-354A-A763-9946DFC7189F}"/>
              </a:ext>
            </a:extLst>
          </p:cNvPr>
          <p:cNvSpPr>
            <a:spLocks noGrp="1"/>
          </p:cNvSpPr>
          <p:nvPr>
            <p:ph type="sldNum" sz="quarter" idx="12"/>
          </p:nvPr>
        </p:nvSpPr>
        <p:spPr/>
        <p:txBody>
          <a:bodyPr/>
          <a:lstStyle>
            <a:lvl1pPr>
              <a:defRPr dirty="0"/>
            </a:lvl1pPr>
          </a:lstStyle>
          <a:p>
            <a:pPr>
              <a:defRPr/>
            </a:pPr>
            <a:fld id="{0361D819-9F8C-8945-8010-ED6693847A42}" type="slidenum">
              <a:rPr lang="zh-CN" altLang="en-US"/>
              <a:pPr>
                <a:defRPr/>
              </a:pPr>
              <a:t>‹#›</a:t>
            </a:fld>
            <a:endParaRPr lang="zh-CN" altLang="en-US"/>
          </a:p>
        </p:txBody>
      </p:sp>
    </p:spTree>
    <p:extLst>
      <p:ext uri="{BB962C8B-B14F-4D97-AF65-F5344CB8AC3E}">
        <p14:creationId xmlns:p14="http://schemas.microsoft.com/office/powerpoint/2010/main" val="3388254103"/>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79310677-41F1-2649-9B09-9D888E85C015}"/>
              </a:ext>
            </a:extLst>
          </p:cNvPr>
          <p:cNvSpPr>
            <a:spLocks noGrp="1"/>
          </p:cNvSpPr>
          <p:nvPr>
            <p:ph type="dt" sz="half" idx="10"/>
          </p:nvPr>
        </p:nvSpPr>
        <p:spPr/>
        <p:txBody>
          <a:bodyPr/>
          <a:lstStyle>
            <a:lvl1pPr>
              <a:defRPr/>
            </a:lvl1pPr>
          </a:lstStyle>
          <a:p>
            <a:pPr>
              <a:defRPr/>
            </a:pPr>
            <a:endParaRPr lang="en-US" altLang="x-none"/>
          </a:p>
        </p:txBody>
      </p:sp>
      <p:sp>
        <p:nvSpPr>
          <p:cNvPr id="5" name="Rectangle 5">
            <a:extLst>
              <a:ext uri="{FF2B5EF4-FFF2-40B4-BE49-F238E27FC236}">
                <a16:creationId xmlns:a16="http://schemas.microsoft.com/office/drawing/2014/main" id="{D95C5652-15C1-D547-BF52-53BF202502BA}"/>
              </a:ext>
            </a:extLst>
          </p:cNvPr>
          <p:cNvSpPr>
            <a:spLocks noGrp="1"/>
          </p:cNvSpPr>
          <p:nvPr>
            <p:ph type="ftr" sz="quarter" idx="11"/>
          </p:nvPr>
        </p:nvSpPr>
        <p:spPr/>
        <p:txBody>
          <a:bodyPr/>
          <a:lstStyle>
            <a:lvl1pPr>
              <a:defRPr/>
            </a:lvl1pPr>
          </a:lstStyle>
          <a:p>
            <a:pPr>
              <a:defRPr/>
            </a:pPr>
            <a:endParaRPr lang="en-US" altLang="x-none"/>
          </a:p>
        </p:txBody>
      </p:sp>
      <p:sp>
        <p:nvSpPr>
          <p:cNvPr id="6" name="Rectangle 6">
            <a:extLst>
              <a:ext uri="{FF2B5EF4-FFF2-40B4-BE49-F238E27FC236}">
                <a16:creationId xmlns:a16="http://schemas.microsoft.com/office/drawing/2014/main" id="{740B08F0-E79D-744A-9CD3-8D40D221BE54}"/>
              </a:ext>
            </a:extLst>
          </p:cNvPr>
          <p:cNvSpPr>
            <a:spLocks noGrp="1"/>
          </p:cNvSpPr>
          <p:nvPr>
            <p:ph type="sldNum" sz="quarter" idx="12"/>
          </p:nvPr>
        </p:nvSpPr>
        <p:spPr/>
        <p:txBody>
          <a:bodyPr/>
          <a:lstStyle>
            <a:lvl1pPr>
              <a:defRPr dirty="0"/>
            </a:lvl1pPr>
          </a:lstStyle>
          <a:p>
            <a:pPr>
              <a:defRPr/>
            </a:pPr>
            <a:fld id="{D1E954E9-81B5-034C-8CDE-107412B34442}" type="slidenum">
              <a:rPr lang="zh-CN" altLang="en-US"/>
              <a:pPr>
                <a:defRPr/>
              </a:pPr>
              <a:t>‹#›</a:t>
            </a:fld>
            <a:endParaRPr lang="zh-CN" altLang="en-US"/>
          </a:p>
        </p:txBody>
      </p:sp>
    </p:spTree>
    <p:extLst>
      <p:ext uri="{BB962C8B-B14F-4D97-AF65-F5344CB8AC3E}">
        <p14:creationId xmlns:p14="http://schemas.microsoft.com/office/powerpoint/2010/main" val="4033015437"/>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835206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FFBD04A7-E904-E042-A640-499E5BDB2D2D}"/>
              </a:ext>
            </a:extLst>
          </p:cNvPr>
          <p:cNvSpPr>
            <a:spLocks noGrp="1"/>
          </p:cNvSpPr>
          <p:nvPr>
            <p:ph type="dt" sz="half" idx="10"/>
          </p:nvPr>
        </p:nvSpPr>
        <p:spPr/>
        <p:txBody>
          <a:bodyPr/>
          <a:lstStyle>
            <a:lvl1pPr>
              <a:defRPr/>
            </a:lvl1pPr>
          </a:lstStyle>
          <a:p>
            <a:pPr>
              <a:defRPr/>
            </a:pPr>
            <a:endParaRPr lang="en-US" altLang="x-none"/>
          </a:p>
        </p:txBody>
      </p:sp>
      <p:sp>
        <p:nvSpPr>
          <p:cNvPr id="5" name="Rectangle 5">
            <a:extLst>
              <a:ext uri="{FF2B5EF4-FFF2-40B4-BE49-F238E27FC236}">
                <a16:creationId xmlns:a16="http://schemas.microsoft.com/office/drawing/2014/main" id="{FFFA6193-6F84-BF40-8343-88E39D863738}"/>
              </a:ext>
            </a:extLst>
          </p:cNvPr>
          <p:cNvSpPr>
            <a:spLocks noGrp="1"/>
          </p:cNvSpPr>
          <p:nvPr>
            <p:ph type="ftr" sz="quarter" idx="11"/>
          </p:nvPr>
        </p:nvSpPr>
        <p:spPr/>
        <p:txBody>
          <a:bodyPr/>
          <a:lstStyle>
            <a:lvl1pPr>
              <a:defRPr/>
            </a:lvl1pPr>
          </a:lstStyle>
          <a:p>
            <a:pPr>
              <a:defRPr/>
            </a:pPr>
            <a:endParaRPr lang="en-US" altLang="x-none"/>
          </a:p>
        </p:txBody>
      </p:sp>
      <p:sp>
        <p:nvSpPr>
          <p:cNvPr id="6" name="Rectangle 6">
            <a:extLst>
              <a:ext uri="{FF2B5EF4-FFF2-40B4-BE49-F238E27FC236}">
                <a16:creationId xmlns:a16="http://schemas.microsoft.com/office/drawing/2014/main" id="{16356597-BBA1-4245-8F67-98C89BB0B8D7}"/>
              </a:ext>
            </a:extLst>
          </p:cNvPr>
          <p:cNvSpPr>
            <a:spLocks noGrp="1"/>
          </p:cNvSpPr>
          <p:nvPr>
            <p:ph type="sldNum" sz="quarter" idx="12"/>
          </p:nvPr>
        </p:nvSpPr>
        <p:spPr/>
        <p:txBody>
          <a:bodyPr/>
          <a:lstStyle>
            <a:lvl1pPr>
              <a:defRPr dirty="0"/>
            </a:lvl1pPr>
          </a:lstStyle>
          <a:p>
            <a:pPr>
              <a:defRPr/>
            </a:pPr>
            <a:fld id="{2E2431C6-5026-1543-BE6C-9C684DEEB5F7}" type="slidenum">
              <a:rPr lang="zh-CN" altLang="en-US"/>
              <a:pPr>
                <a:defRPr/>
              </a:pPr>
              <a:t>‹#›</a:t>
            </a:fld>
            <a:endParaRPr lang="zh-CN" altLang="en-US"/>
          </a:p>
        </p:txBody>
      </p:sp>
    </p:spTree>
    <p:extLst>
      <p:ext uri="{BB962C8B-B14F-4D97-AF65-F5344CB8AC3E}">
        <p14:creationId xmlns:p14="http://schemas.microsoft.com/office/powerpoint/2010/main" val="2286623596"/>
      </p:ext>
    </p:extLst>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707A8428-DAB0-A146-95EB-1173EBA28E21}"/>
              </a:ext>
            </a:extLst>
          </p:cNvPr>
          <p:cNvSpPr>
            <a:spLocks noGrp="1"/>
          </p:cNvSpPr>
          <p:nvPr>
            <p:ph type="dt" sz="half" idx="10"/>
          </p:nvPr>
        </p:nvSpPr>
        <p:spPr/>
        <p:txBody>
          <a:bodyPr/>
          <a:lstStyle>
            <a:lvl1pPr>
              <a:defRPr/>
            </a:lvl1pPr>
          </a:lstStyle>
          <a:p>
            <a:pPr>
              <a:defRPr/>
            </a:pPr>
            <a:endParaRPr lang="en-US" altLang="x-none"/>
          </a:p>
        </p:txBody>
      </p:sp>
      <p:sp>
        <p:nvSpPr>
          <p:cNvPr id="5" name="Rectangle 5">
            <a:extLst>
              <a:ext uri="{FF2B5EF4-FFF2-40B4-BE49-F238E27FC236}">
                <a16:creationId xmlns:a16="http://schemas.microsoft.com/office/drawing/2014/main" id="{8F2D5739-0875-334A-909B-263C6BF60909}"/>
              </a:ext>
            </a:extLst>
          </p:cNvPr>
          <p:cNvSpPr>
            <a:spLocks noGrp="1"/>
          </p:cNvSpPr>
          <p:nvPr>
            <p:ph type="ftr" sz="quarter" idx="11"/>
          </p:nvPr>
        </p:nvSpPr>
        <p:spPr/>
        <p:txBody>
          <a:bodyPr/>
          <a:lstStyle>
            <a:lvl1pPr>
              <a:defRPr/>
            </a:lvl1pPr>
          </a:lstStyle>
          <a:p>
            <a:pPr>
              <a:defRPr/>
            </a:pPr>
            <a:endParaRPr lang="en-US" altLang="x-none"/>
          </a:p>
        </p:txBody>
      </p:sp>
      <p:sp>
        <p:nvSpPr>
          <p:cNvPr id="6" name="Rectangle 6">
            <a:extLst>
              <a:ext uri="{FF2B5EF4-FFF2-40B4-BE49-F238E27FC236}">
                <a16:creationId xmlns:a16="http://schemas.microsoft.com/office/drawing/2014/main" id="{8CC74729-505C-C542-B01F-D085515C5A86}"/>
              </a:ext>
            </a:extLst>
          </p:cNvPr>
          <p:cNvSpPr>
            <a:spLocks noGrp="1"/>
          </p:cNvSpPr>
          <p:nvPr>
            <p:ph type="sldNum" sz="quarter" idx="12"/>
          </p:nvPr>
        </p:nvSpPr>
        <p:spPr/>
        <p:txBody>
          <a:bodyPr/>
          <a:lstStyle>
            <a:lvl1pPr>
              <a:defRPr dirty="0"/>
            </a:lvl1pPr>
          </a:lstStyle>
          <a:p>
            <a:pPr>
              <a:defRPr/>
            </a:pPr>
            <a:fld id="{9B2DD257-9B99-3049-8F77-79694B436EB7}" type="slidenum">
              <a:rPr lang="zh-CN" altLang="en-US"/>
              <a:pPr>
                <a:defRPr/>
              </a:pPr>
              <a:t>‹#›</a:t>
            </a:fld>
            <a:endParaRPr lang="zh-CN" altLang="en-US"/>
          </a:p>
        </p:txBody>
      </p:sp>
    </p:spTree>
    <p:extLst>
      <p:ext uri="{BB962C8B-B14F-4D97-AF65-F5344CB8AC3E}">
        <p14:creationId xmlns:p14="http://schemas.microsoft.com/office/powerpoint/2010/main" val="189891708"/>
      </p:ext>
    </p:extLst>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Rectangle 4">
            <a:extLst>
              <a:ext uri="{FF2B5EF4-FFF2-40B4-BE49-F238E27FC236}">
                <a16:creationId xmlns:a16="http://schemas.microsoft.com/office/drawing/2014/main" id="{6D4A187D-E45A-4647-A7DD-DC40AB44B2C4}"/>
              </a:ext>
            </a:extLst>
          </p:cNvPr>
          <p:cNvSpPr>
            <a:spLocks noGrp="1"/>
          </p:cNvSpPr>
          <p:nvPr>
            <p:ph type="dt" sz="half" idx="10"/>
          </p:nvPr>
        </p:nvSpPr>
        <p:spPr/>
        <p:txBody>
          <a:bodyPr/>
          <a:lstStyle>
            <a:lvl1pPr>
              <a:defRPr/>
            </a:lvl1pPr>
          </a:lstStyle>
          <a:p>
            <a:pPr>
              <a:defRPr/>
            </a:pPr>
            <a:endParaRPr lang="en-US" altLang="x-none"/>
          </a:p>
        </p:txBody>
      </p:sp>
      <p:sp>
        <p:nvSpPr>
          <p:cNvPr id="5" name="Rectangle 5">
            <a:extLst>
              <a:ext uri="{FF2B5EF4-FFF2-40B4-BE49-F238E27FC236}">
                <a16:creationId xmlns:a16="http://schemas.microsoft.com/office/drawing/2014/main" id="{6E478413-8CC0-8048-B44D-6E8904702EAE}"/>
              </a:ext>
            </a:extLst>
          </p:cNvPr>
          <p:cNvSpPr>
            <a:spLocks noGrp="1"/>
          </p:cNvSpPr>
          <p:nvPr>
            <p:ph type="ftr" sz="quarter" idx="11"/>
          </p:nvPr>
        </p:nvSpPr>
        <p:spPr/>
        <p:txBody>
          <a:bodyPr/>
          <a:lstStyle>
            <a:lvl1pPr>
              <a:defRPr/>
            </a:lvl1pPr>
          </a:lstStyle>
          <a:p>
            <a:pPr>
              <a:defRPr/>
            </a:pPr>
            <a:endParaRPr lang="en-US" altLang="x-none"/>
          </a:p>
        </p:txBody>
      </p:sp>
      <p:sp>
        <p:nvSpPr>
          <p:cNvPr id="6" name="Rectangle 6">
            <a:extLst>
              <a:ext uri="{FF2B5EF4-FFF2-40B4-BE49-F238E27FC236}">
                <a16:creationId xmlns:a16="http://schemas.microsoft.com/office/drawing/2014/main" id="{8B92DA1B-D72F-244E-9032-C3C9397147A7}"/>
              </a:ext>
            </a:extLst>
          </p:cNvPr>
          <p:cNvSpPr>
            <a:spLocks noGrp="1"/>
          </p:cNvSpPr>
          <p:nvPr>
            <p:ph type="sldNum" sz="quarter" idx="12"/>
          </p:nvPr>
        </p:nvSpPr>
        <p:spPr/>
        <p:txBody>
          <a:bodyPr/>
          <a:lstStyle>
            <a:lvl1pPr>
              <a:defRPr dirty="0"/>
            </a:lvl1pPr>
          </a:lstStyle>
          <a:p>
            <a:pPr>
              <a:defRPr/>
            </a:pPr>
            <a:fld id="{A17CBEE7-14B3-8E48-A4E5-7F7882CAC991}" type="slidenum">
              <a:rPr lang="zh-CN" altLang="en-US"/>
              <a:pPr>
                <a:defRPr/>
              </a:pPr>
              <a:t>‹#›</a:t>
            </a:fld>
            <a:endParaRPr lang="zh-CN" altLang="en-US"/>
          </a:p>
        </p:txBody>
      </p:sp>
    </p:spTree>
    <p:extLst>
      <p:ext uri="{BB962C8B-B14F-4D97-AF65-F5344CB8AC3E}">
        <p14:creationId xmlns:p14="http://schemas.microsoft.com/office/powerpoint/2010/main" val="2675524427"/>
      </p:ext>
    </p:extLst>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0"/>
            <a:ext cx="4032504"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6">
            <a:extLst>
              <a:ext uri="{FF2B5EF4-FFF2-40B4-BE49-F238E27FC236}">
                <a16:creationId xmlns:a16="http://schemas.microsoft.com/office/drawing/2014/main" id="{EE120BC5-D059-594B-8352-A9A00D7B14FB}"/>
              </a:ext>
            </a:extLst>
          </p:cNvPr>
          <p:cNvSpPr>
            <a:spLocks noGrp="1"/>
          </p:cNvSpPr>
          <p:nvPr>
            <p:ph type="dt" sz="half" idx="10"/>
          </p:nvPr>
        </p:nvSpPr>
        <p:spPr/>
        <p:txBody>
          <a:bodyPr/>
          <a:lstStyle>
            <a:lvl1pPr>
              <a:defRPr/>
            </a:lvl1pPr>
          </a:lstStyle>
          <a:p>
            <a:pPr>
              <a:defRPr/>
            </a:pPr>
            <a:endParaRPr lang="en-US" altLang="x-none"/>
          </a:p>
        </p:txBody>
      </p:sp>
      <p:sp>
        <p:nvSpPr>
          <p:cNvPr id="6" name="Footer Placeholder 7">
            <a:extLst>
              <a:ext uri="{FF2B5EF4-FFF2-40B4-BE49-F238E27FC236}">
                <a16:creationId xmlns:a16="http://schemas.microsoft.com/office/drawing/2014/main" id="{04351F17-5C98-694D-A52D-96FA7BC6F39A}"/>
              </a:ext>
            </a:extLst>
          </p:cNvPr>
          <p:cNvSpPr>
            <a:spLocks noGrp="1"/>
          </p:cNvSpPr>
          <p:nvPr>
            <p:ph type="ftr" sz="quarter" idx="11"/>
          </p:nvPr>
        </p:nvSpPr>
        <p:spPr/>
        <p:txBody>
          <a:bodyPr/>
          <a:lstStyle>
            <a:lvl1pPr>
              <a:defRPr/>
            </a:lvl1pPr>
          </a:lstStyle>
          <a:p>
            <a:pPr>
              <a:defRPr/>
            </a:pPr>
            <a:endParaRPr lang="en-US" altLang="x-none"/>
          </a:p>
        </p:txBody>
      </p:sp>
      <p:sp>
        <p:nvSpPr>
          <p:cNvPr id="7" name="Slide Number Placeholder 8">
            <a:extLst>
              <a:ext uri="{FF2B5EF4-FFF2-40B4-BE49-F238E27FC236}">
                <a16:creationId xmlns:a16="http://schemas.microsoft.com/office/drawing/2014/main" id="{2E71F9FF-11CC-C24A-AC51-627AA8A868B0}"/>
              </a:ext>
            </a:extLst>
          </p:cNvPr>
          <p:cNvSpPr>
            <a:spLocks noGrp="1"/>
          </p:cNvSpPr>
          <p:nvPr>
            <p:ph type="sldNum" sz="quarter" idx="12"/>
          </p:nvPr>
        </p:nvSpPr>
        <p:spPr/>
        <p:txBody>
          <a:bodyPr/>
          <a:lstStyle>
            <a:lvl1pPr>
              <a:defRPr dirty="0"/>
            </a:lvl1pPr>
          </a:lstStyle>
          <a:p>
            <a:pPr>
              <a:defRPr/>
            </a:pPr>
            <a:fld id="{056A5A25-D1E8-9844-A489-B2A9C8C4EECF}" type="slidenum">
              <a:rPr lang="zh-CN" altLang="en-US"/>
              <a:pPr>
                <a:defRPr/>
              </a:pPr>
              <a:t>‹#›</a:t>
            </a:fld>
            <a:endParaRPr lang="zh-CN" altLang="en-US"/>
          </a:p>
        </p:txBody>
      </p:sp>
    </p:spTree>
    <p:extLst>
      <p:ext uri="{BB962C8B-B14F-4D97-AF65-F5344CB8AC3E}">
        <p14:creationId xmlns:p14="http://schemas.microsoft.com/office/powerpoint/2010/main" val="2104139284"/>
      </p:ext>
    </p:extLst>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16:creationId xmlns:a16="http://schemas.microsoft.com/office/drawing/2014/main" id="{A757810D-0942-8440-B623-AB27C9D8DB4F}"/>
              </a:ext>
            </a:extLst>
          </p:cNvPr>
          <p:cNvSpPr>
            <a:spLocks noGrp="1"/>
          </p:cNvSpPr>
          <p:nvPr>
            <p:ph type="dt" sz="half" idx="10"/>
          </p:nvPr>
        </p:nvSpPr>
        <p:spPr/>
        <p:txBody>
          <a:bodyPr/>
          <a:lstStyle>
            <a:lvl1pPr>
              <a:defRPr/>
            </a:lvl1pPr>
          </a:lstStyle>
          <a:p>
            <a:pPr>
              <a:defRPr/>
            </a:pPr>
            <a:endParaRPr lang="en-US" altLang="x-none"/>
          </a:p>
        </p:txBody>
      </p:sp>
      <p:sp>
        <p:nvSpPr>
          <p:cNvPr id="8" name="Rectangle 5">
            <a:extLst>
              <a:ext uri="{FF2B5EF4-FFF2-40B4-BE49-F238E27FC236}">
                <a16:creationId xmlns:a16="http://schemas.microsoft.com/office/drawing/2014/main" id="{FC0D5BBC-C53D-D042-9F2C-2B6C56638B0E}"/>
              </a:ext>
            </a:extLst>
          </p:cNvPr>
          <p:cNvSpPr>
            <a:spLocks noGrp="1"/>
          </p:cNvSpPr>
          <p:nvPr>
            <p:ph type="ftr" sz="quarter" idx="11"/>
          </p:nvPr>
        </p:nvSpPr>
        <p:spPr/>
        <p:txBody>
          <a:bodyPr/>
          <a:lstStyle>
            <a:lvl1pPr>
              <a:defRPr/>
            </a:lvl1pPr>
          </a:lstStyle>
          <a:p>
            <a:pPr>
              <a:defRPr/>
            </a:pPr>
            <a:endParaRPr lang="en-US" altLang="x-none"/>
          </a:p>
        </p:txBody>
      </p:sp>
      <p:sp>
        <p:nvSpPr>
          <p:cNvPr id="9" name="Rectangle 6">
            <a:extLst>
              <a:ext uri="{FF2B5EF4-FFF2-40B4-BE49-F238E27FC236}">
                <a16:creationId xmlns:a16="http://schemas.microsoft.com/office/drawing/2014/main" id="{0BDA1AA7-7A80-E047-858E-67A430E3F8C7}"/>
              </a:ext>
            </a:extLst>
          </p:cNvPr>
          <p:cNvSpPr>
            <a:spLocks noGrp="1"/>
          </p:cNvSpPr>
          <p:nvPr>
            <p:ph type="sldNum" sz="quarter" idx="12"/>
          </p:nvPr>
        </p:nvSpPr>
        <p:spPr/>
        <p:txBody>
          <a:bodyPr/>
          <a:lstStyle>
            <a:lvl1pPr>
              <a:defRPr dirty="0"/>
            </a:lvl1pPr>
          </a:lstStyle>
          <a:p>
            <a:pPr>
              <a:defRPr/>
            </a:pPr>
            <a:fld id="{18AECBF1-FC14-F845-AFC6-BA430E383173}" type="slidenum">
              <a:rPr lang="zh-CN" altLang="en-US"/>
              <a:pPr>
                <a:defRPr/>
              </a:pPr>
              <a:t>‹#›</a:t>
            </a:fld>
            <a:endParaRPr lang="zh-CN" altLang="en-US"/>
          </a:p>
        </p:txBody>
      </p:sp>
    </p:spTree>
    <p:extLst>
      <p:ext uri="{BB962C8B-B14F-4D97-AF65-F5344CB8AC3E}">
        <p14:creationId xmlns:p14="http://schemas.microsoft.com/office/powerpoint/2010/main" val="1433811718"/>
      </p:ext>
    </p:extLst>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2" descr="无标题-4">
            <a:extLst>
              <a:ext uri="{FF2B5EF4-FFF2-40B4-BE49-F238E27FC236}">
                <a16:creationId xmlns:a16="http://schemas.microsoft.com/office/drawing/2014/main" id="{79D8117D-A787-EB41-B76E-97E72D83C84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58788"/>
            <a:ext cx="91440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a:extLst>
              <a:ext uri="{FF2B5EF4-FFF2-40B4-BE49-F238E27FC236}">
                <a16:creationId xmlns:a16="http://schemas.microsoft.com/office/drawing/2014/main" id="{A7211481-70A6-CC49-8AB3-54691F0FF0A5}"/>
              </a:ext>
            </a:extLst>
          </p:cNvPr>
          <p:cNvSpPr>
            <a:spLocks noGrp="1"/>
          </p:cNvSpPr>
          <p:nvPr>
            <p:ph type="dt" sz="half" idx="10"/>
          </p:nvPr>
        </p:nvSpPr>
        <p:spPr/>
        <p:txBody>
          <a:bodyPr/>
          <a:lstStyle>
            <a:lvl1pPr>
              <a:defRPr/>
            </a:lvl1pPr>
          </a:lstStyle>
          <a:p>
            <a:pPr>
              <a:defRPr/>
            </a:pPr>
            <a:endParaRPr lang="en-US" altLang="x-none"/>
          </a:p>
        </p:txBody>
      </p:sp>
      <p:sp>
        <p:nvSpPr>
          <p:cNvPr id="4" name="Rectangle 5">
            <a:extLst>
              <a:ext uri="{FF2B5EF4-FFF2-40B4-BE49-F238E27FC236}">
                <a16:creationId xmlns:a16="http://schemas.microsoft.com/office/drawing/2014/main" id="{DDEE26C3-F19B-9B48-9308-9B37B7126B9E}"/>
              </a:ext>
            </a:extLst>
          </p:cNvPr>
          <p:cNvSpPr>
            <a:spLocks noGrp="1"/>
          </p:cNvSpPr>
          <p:nvPr>
            <p:ph type="ftr" sz="quarter" idx="11"/>
          </p:nvPr>
        </p:nvSpPr>
        <p:spPr/>
        <p:txBody>
          <a:bodyPr/>
          <a:lstStyle>
            <a:lvl1pPr>
              <a:defRPr/>
            </a:lvl1pPr>
          </a:lstStyle>
          <a:p>
            <a:pPr>
              <a:defRPr/>
            </a:pPr>
            <a:endParaRPr lang="en-US" altLang="x-none"/>
          </a:p>
        </p:txBody>
      </p:sp>
      <p:sp>
        <p:nvSpPr>
          <p:cNvPr id="5" name="Rectangle 6">
            <a:extLst>
              <a:ext uri="{FF2B5EF4-FFF2-40B4-BE49-F238E27FC236}">
                <a16:creationId xmlns:a16="http://schemas.microsoft.com/office/drawing/2014/main" id="{91553C0A-813D-9140-B8DD-40B5F2AF227B}"/>
              </a:ext>
            </a:extLst>
          </p:cNvPr>
          <p:cNvSpPr>
            <a:spLocks noGrp="1"/>
          </p:cNvSpPr>
          <p:nvPr>
            <p:ph type="sldNum" sz="quarter" idx="12"/>
          </p:nvPr>
        </p:nvSpPr>
        <p:spPr/>
        <p:txBody>
          <a:bodyPr/>
          <a:lstStyle>
            <a:lvl1pPr>
              <a:defRPr dirty="0"/>
            </a:lvl1pPr>
          </a:lstStyle>
          <a:p>
            <a:pPr>
              <a:defRPr/>
            </a:pPr>
            <a:fld id="{A2CCD1A8-D7AB-AA49-8705-D21B30081F45}" type="slidenum">
              <a:rPr lang="zh-CN" altLang="en-US"/>
              <a:pPr>
                <a:defRPr/>
              </a:pPr>
              <a:t>‹#›</a:t>
            </a:fld>
            <a:endParaRPr lang="zh-CN" altLang="en-US"/>
          </a:p>
        </p:txBody>
      </p:sp>
      <p:pic>
        <p:nvPicPr>
          <p:cNvPr id="7" name="Picture 3" descr="无标题-5">
            <a:extLst>
              <a:ext uri="{FF2B5EF4-FFF2-40B4-BE49-F238E27FC236}">
                <a16:creationId xmlns:a16="http://schemas.microsoft.com/office/drawing/2014/main" id="{8ED366E8-376E-8C45-B467-84B69598D84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9388" y="-79375"/>
            <a:ext cx="2447925"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768591064"/>
      </p:ext>
    </p:extLst>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115D514-18CD-FC4F-95D3-C261A84B13B3}"/>
              </a:ext>
            </a:extLst>
          </p:cNvPr>
          <p:cNvGrpSpPr/>
          <p:nvPr userDrawn="1"/>
        </p:nvGrpSpPr>
        <p:grpSpPr>
          <a:xfrm>
            <a:off x="0" y="-79375"/>
            <a:ext cx="9144000" cy="1835150"/>
            <a:chOff x="0" y="-79375"/>
            <a:chExt cx="9144000" cy="1835150"/>
          </a:xfrm>
        </p:grpSpPr>
        <p:pic>
          <p:nvPicPr>
            <p:cNvPr id="5" name="Picture 2" descr="无标题-4">
              <a:extLst>
                <a:ext uri="{FF2B5EF4-FFF2-40B4-BE49-F238E27FC236}">
                  <a16:creationId xmlns:a16="http://schemas.microsoft.com/office/drawing/2014/main" id="{732A0B06-E28E-E345-AF4C-887B7C6FCB3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58788"/>
              <a:ext cx="91440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无标题-5">
              <a:extLst>
                <a:ext uri="{FF2B5EF4-FFF2-40B4-BE49-F238E27FC236}">
                  <a16:creationId xmlns:a16="http://schemas.microsoft.com/office/drawing/2014/main" id="{1C82E8DA-AD8C-4A46-8F51-FE74ED54CBC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9388" y="-79375"/>
              <a:ext cx="2447925"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Rectangle 4">
            <a:extLst>
              <a:ext uri="{FF2B5EF4-FFF2-40B4-BE49-F238E27FC236}">
                <a16:creationId xmlns:a16="http://schemas.microsoft.com/office/drawing/2014/main" id="{1266996E-19C1-DD47-BA81-0FF0477851F7}"/>
              </a:ext>
            </a:extLst>
          </p:cNvPr>
          <p:cNvSpPr>
            <a:spLocks noGrp="1"/>
          </p:cNvSpPr>
          <p:nvPr>
            <p:ph type="dt" sz="half" idx="10"/>
          </p:nvPr>
        </p:nvSpPr>
        <p:spPr/>
        <p:txBody>
          <a:bodyPr/>
          <a:lstStyle>
            <a:lvl1pPr>
              <a:defRPr/>
            </a:lvl1pPr>
          </a:lstStyle>
          <a:p>
            <a:pPr>
              <a:defRPr/>
            </a:pPr>
            <a:endParaRPr lang="en-US" altLang="x-none"/>
          </a:p>
        </p:txBody>
      </p:sp>
      <p:sp>
        <p:nvSpPr>
          <p:cNvPr id="3" name="Rectangle 5">
            <a:extLst>
              <a:ext uri="{FF2B5EF4-FFF2-40B4-BE49-F238E27FC236}">
                <a16:creationId xmlns:a16="http://schemas.microsoft.com/office/drawing/2014/main" id="{BC8CDF3C-6175-8C47-94F5-CC6181912ED1}"/>
              </a:ext>
            </a:extLst>
          </p:cNvPr>
          <p:cNvSpPr>
            <a:spLocks noGrp="1"/>
          </p:cNvSpPr>
          <p:nvPr>
            <p:ph type="ftr" sz="quarter" idx="11"/>
          </p:nvPr>
        </p:nvSpPr>
        <p:spPr/>
        <p:txBody>
          <a:bodyPr/>
          <a:lstStyle>
            <a:lvl1pPr>
              <a:defRPr/>
            </a:lvl1pPr>
          </a:lstStyle>
          <a:p>
            <a:pPr>
              <a:defRPr/>
            </a:pPr>
            <a:endParaRPr lang="en-US" altLang="x-none"/>
          </a:p>
        </p:txBody>
      </p:sp>
      <p:sp>
        <p:nvSpPr>
          <p:cNvPr id="4" name="Rectangle 6">
            <a:extLst>
              <a:ext uri="{FF2B5EF4-FFF2-40B4-BE49-F238E27FC236}">
                <a16:creationId xmlns:a16="http://schemas.microsoft.com/office/drawing/2014/main" id="{04541807-42F5-6147-A76C-EA75F2442AF8}"/>
              </a:ext>
            </a:extLst>
          </p:cNvPr>
          <p:cNvSpPr>
            <a:spLocks noGrp="1"/>
          </p:cNvSpPr>
          <p:nvPr>
            <p:ph type="sldNum" sz="quarter" idx="12"/>
          </p:nvPr>
        </p:nvSpPr>
        <p:spPr/>
        <p:txBody>
          <a:bodyPr/>
          <a:lstStyle>
            <a:lvl1pPr>
              <a:defRPr dirty="0"/>
            </a:lvl1pPr>
          </a:lstStyle>
          <a:p>
            <a:pPr>
              <a:defRPr/>
            </a:pPr>
            <a:fld id="{DF69B912-E1DF-9C43-AA1E-A7004334BCB3}" type="slidenum">
              <a:rPr lang="zh-CN" altLang="en-US"/>
              <a:pPr>
                <a:defRPr/>
              </a:pPr>
              <a:t>‹#›</a:t>
            </a:fld>
            <a:endParaRPr lang="zh-CN" altLang="en-US"/>
          </a:p>
        </p:txBody>
      </p:sp>
    </p:spTree>
    <p:extLst>
      <p:ext uri="{BB962C8B-B14F-4D97-AF65-F5344CB8AC3E}">
        <p14:creationId xmlns:p14="http://schemas.microsoft.com/office/powerpoint/2010/main" val="3298170099"/>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38951A1C-7D78-0943-BE12-C59AF0B69D29}"/>
              </a:ext>
            </a:extLst>
          </p:cNvPr>
          <p:cNvSpPr>
            <a:spLocks noGrp="1"/>
          </p:cNvSpPr>
          <p:nvPr>
            <p:ph type="dt" sz="half" idx="10"/>
          </p:nvPr>
        </p:nvSpPr>
        <p:spPr/>
        <p:txBody>
          <a:bodyPr/>
          <a:lstStyle>
            <a:lvl1pPr>
              <a:defRPr/>
            </a:lvl1pPr>
          </a:lstStyle>
          <a:p>
            <a:pPr>
              <a:defRPr/>
            </a:pPr>
            <a:endParaRPr lang="en-US" altLang="x-none"/>
          </a:p>
        </p:txBody>
      </p:sp>
      <p:sp>
        <p:nvSpPr>
          <p:cNvPr id="5" name="Rectangle 5">
            <a:extLst>
              <a:ext uri="{FF2B5EF4-FFF2-40B4-BE49-F238E27FC236}">
                <a16:creationId xmlns:a16="http://schemas.microsoft.com/office/drawing/2014/main" id="{AD36898A-968E-2A41-8633-82DE1D1363B4}"/>
              </a:ext>
            </a:extLst>
          </p:cNvPr>
          <p:cNvSpPr>
            <a:spLocks noGrp="1"/>
          </p:cNvSpPr>
          <p:nvPr>
            <p:ph type="ftr" sz="quarter" idx="11"/>
          </p:nvPr>
        </p:nvSpPr>
        <p:spPr/>
        <p:txBody>
          <a:bodyPr/>
          <a:lstStyle>
            <a:lvl1pPr>
              <a:defRPr/>
            </a:lvl1pPr>
          </a:lstStyle>
          <a:p>
            <a:pPr>
              <a:defRPr/>
            </a:pPr>
            <a:endParaRPr lang="en-US" altLang="x-none"/>
          </a:p>
        </p:txBody>
      </p:sp>
      <p:sp>
        <p:nvSpPr>
          <p:cNvPr id="6" name="Rectangle 6">
            <a:extLst>
              <a:ext uri="{FF2B5EF4-FFF2-40B4-BE49-F238E27FC236}">
                <a16:creationId xmlns:a16="http://schemas.microsoft.com/office/drawing/2014/main" id="{193EE22C-D76B-824C-B7CB-F13851940B02}"/>
              </a:ext>
            </a:extLst>
          </p:cNvPr>
          <p:cNvSpPr>
            <a:spLocks noGrp="1"/>
          </p:cNvSpPr>
          <p:nvPr>
            <p:ph type="sldNum" sz="quarter" idx="12"/>
          </p:nvPr>
        </p:nvSpPr>
        <p:spPr/>
        <p:txBody>
          <a:bodyPr/>
          <a:lstStyle>
            <a:lvl1pPr>
              <a:defRPr dirty="0"/>
            </a:lvl1pPr>
          </a:lstStyle>
          <a:p>
            <a:pPr>
              <a:defRPr/>
            </a:pPr>
            <a:fld id="{42ECBE8B-95F9-484D-B469-565EE7A8F094}" type="slidenum">
              <a:rPr lang="zh-CN" altLang="en-US"/>
              <a:pPr>
                <a:defRPr/>
              </a:pPr>
              <a:t>‹#›</a:t>
            </a:fld>
            <a:endParaRPr lang="zh-CN" altLang="en-US"/>
          </a:p>
        </p:txBody>
      </p:sp>
    </p:spTree>
    <p:extLst>
      <p:ext uri="{BB962C8B-B14F-4D97-AF65-F5344CB8AC3E}">
        <p14:creationId xmlns:p14="http://schemas.microsoft.com/office/powerpoint/2010/main" val="209148699"/>
      </p:ext>
    </p:extLst>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6">
            <a:extLst>
              <a:ext uri="{FF2B5EF4-FFF2-40B4-BE49-F238E27FC236}">
                <a16:creationId xmlns:a16="http://schemas.microsoft.com/office/drawing/2014/main" id="{77147DD8-5660-6F4C-84FB-E1955BBDBB6E}"/>
              </a:ext>
            </a:extLst>
          </p:cNvPr>
          <p:cNvSpPr>
            <a:spLocks noGrp="1"/>
          </p:cNvSpPr>
          <p:nvPr>
            <p:ph type="dt" sz="half" idx="10"/>
          </p:nvPr>
        </p:nvSpPr>
        <p:spPr/>
        <p:txBody>
          <a:bodyPr/>
          <a:lstStyle>
            <a:lvl1pPr>
              <a:defRPr/>
            </a:lvl1pPr>
          </a:lstStyle>
          <a:p>
            <a:pPr>
              <a:defRPr/>
            </a:pPr>
            <a:endParaRPr lang="en-US" altLang="x-none"/>
          </a:p>
        </p:txBody>
      </p:sp>
      <p:sp>
        <p:nvSpPr>
          <p:cNvPr id="6" name="Footer Placeholder 7">
            <a:extLst>
              <a:ext uri="{FF2B5EF4-FFF2-40B4-BE49-F238E27FC236}">
                <a16:creationId xmlns:a16="http://schemas.microsoft.com/office/drawing/2014/main" id="{284E0D37-CF0B-CA4E-8EE4-908D426242FF}"/>
              </a:ext>
            </a:extLst>
          </p:cNvPr>
          <p:cNvSpPr>
            <a:spLocks noGrp="1"/>
          </p:cNvSpPr>
          <p:nvPr>
            <p:ph type="ftr" sz="quarter" idx="11"/>
          </p:nvPr>
        </p:nvSpPr>
        <p:spPr/>
        <p:txBody>
          <a:bodyPr/>
          <a:lstStyle>
            <a:lvl1pPr>
              <a:defRPr/>
            </a:lvl1pPr>
          </a:lstStyle>
          <a:p>
            <a:pPr>
              <a:defRPr/>
            </a:pPr>
            <a:endParaRPr lang="en-US" altLang="x-none"/>
          </a:p>
        </p:txBody>
      </p:sp>
      <p:sp>
        <p:nvSpPr>
          <p:cNvPr id="7" name="Slide Number Placeholder 8">
            <a:extLst>
              <a:ext uri="{FF2B5EF4-FFF2-40B4-BE49-F238E27FC236}">
                <a16:creationId xmlns:a16="http://schemas.microsoft.com/office/drawing/2014/main" id="{B023D34B-9EA5-A749-BA7A-72F784F5E143}"/>
              </a:ext>
            </a:extLst>
          </p:cNvPr>
          <p:cNvSpPr>
            <a:spLocks noGrp="1"/>
          </p:cNvSpPr>
          <p:nvPr>
            <p:ph type="sldNum" sz="quarter" idx="12"/>
          </p:nvPr>
        </p:nvSpPr>
        <p:spPr/>
        <p:txBody>
          <a:bodyPr/>
          <a:lstStyle>
            <a:lvl1pPr>
              <a:defRPr dirty="0"/>
            </a:lvl1pPr>
          </a:lstStyle>
          <a:p>
            <a:pPr>
              <a:defRPr/>
            </a:pPr>
            <a:fld id="{0584E3F3-37FF-9646-8E12-B6E98799E336}" type="slidenum">
              <a:rPr lang="zh-CN" altLang="en-US"/>
              <a:pPr>
                <a:defRPr/>
              </a:pPr>
              <a:t>‹#›</a:t>
            </a:fld>
            <a:endParaRPr lang="zh-CN" altLang="en-US"/>
          </a:p>
        </p:txBody>
      </p:sp>
    </p:spTree>
    <p:extLst>
      <p:ext uri="{BB962C8B-B14F-4D97-AF65-F5344CB8AC3E}">
        <p14:creationId xmlns:p14="http://schemas.microsoft.com/office/powerpoint/2010/main" val="3661666473"/>
      </p:ext>
    </p:extLst>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6">
            <a:extLst>
              <a:ext uri="{FF2B5EF4-FFF2-40B4-BE49-F238E27FC236}">
                <a16:creationId xmlns:a16="http://schemas.microsoft.com/office/drawing/2014/main" id="{6B23CBAA-A3D6-444B-964C-4CBCA7CA04FE}"/>
              </a:ext>
            </a:extLst>
          </p:cNvPr>
          <p:cNvSpPr>
            <a:spLocks noGrp="1"/>
          </p:cNvSpPr>
          <p:nvPr>
            <p:ph type="dt" sz="half" idx="10"/>
          </p:nvPr>
        </p:nvSpPr>
        <p:spPr/>
        <p:txBody>
          <a:bodyPr/>
          <a:lstStyle>
            <a:lvl1pPr>
              <a:defRPr/>
            </a:lvl1pPr>
          </a:lstStyle>
          <a:p>
            <a:pPr>
              <a:defRPr/>
            </a:pPr>
            <a:endParaRPr lang="en-US" altLang="x-none"/>
          </a:p>
        </p:txBody>
      </p:sp>
      <p:sp>
        <p:nvSpPr>
          <p:cNvPr id="6" name="Footer Placeholder 7">
            <a:extLst>
              <a:ext uri="{FF2B5EF4-FFF2-40B4-BE49-F238E27FC236}">
                <a16:creationId xmlns:a16="http://schemas.microsoft.com/office/drawing/2014/main" id="{712A49CA-CCE1-E84B-875D-95408C09E7D9}"/>
              </a:ext>
            </a:extLst>
          </p:cNvPr>
          <p:cNvSpPr>
            <a:spLocks noGrp="1"/>
          </p:cNvSpPr>
          <p:nvPr>
            <p:ph type="ftr" sz="quarter" idx="11"/>
          </p:nvPr>
        </p:nvSpPr>
        <p:spPr/>
        <p:txBody>
          <a:bodyPr/>
          <a:lstStyle>
            <a:lvl1pPr>
              <a:defRPr/>
            </a:lvl1pPr>
          </a:lstStyle>
          <a:p>
            <a:pPr>
              <a:defRPr/>
            </a:pPr>
            <a:endParaRPr lang="en-US" altLang="x-none"/>
          </a:p>
        </p:txBody>
      </p:sp>
      <p:sp>
        <p:nvSpPr>
          <p:cNvPr id="7" name="Slide Number Placeholder 8">
            <a:extLst>
              <a:ext uri="{FF2B5EF4-FFF2-40B4-BE49-F238E27FC236}">
                <a16:creationId xmlns:a16="http://schemas.microsoft.com/office/drawing/2014/main" id="{E235D9E8-0E5E-4E45-8DE3-39832AC17B4E}"/>
              </a:ext>
            </a:extLst>
          </p:cNvPr>
          <p:cNvSpPr>
            <a:spLocks noGrp="1"/>
          </p:cNvSpPr>
          <p:nvPr>
            <p:ph type="sldNum" sz="quarter" idx="12"/>
          </p:nvPr>
        </p:nvSpPr>
        <p:spPr/>
        <p:txBody>
          <a:bodyPr/>
          <a:lstStyle>
            <a:lvl1pPr>
              <a:defRPr dirty="0"/>
            </a:lvl1pPr>
          </a:lstStyle>
          <a:p>
            <a:pPr>
              <a:defRPr/>
            </a:pPr>
            <a:fld id="{B6AC6CD2-8128-D245-9991-E3F9EF5CBCA8}" type="slidenum">
              <a:rPr lang="zh-CN" altLang="en-US"/>
              <a:pPr>
                <a:defRPr/>
              </a:pPr>
              <a:t>‹#›</a:t>
            </a:fld>
            <a:endParaRPr lang="zh-CN" altLang="en-US"/>
          </a:p>
        </p:txBody>
      </p:sp>
    </p:spTree>
    <p:extLst>
      <p:ext uri="{BB962C8B-B14F-4D97-AF65-F5344CB8AC3E}">
        <p14:creationId xmlns:p14="http://schemas.microsoft.com/office/powerpoint/2010/main" val="1468651891"/>
      </p:ext>
    </p:extLst>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265B5AB3-559C-714C-9894-9A0132077957}"/>
              </a:ext>
            </a:extLst>
          </p:cNvPr>
          <p:cNvSpPr>
            <a:spLocks noGrp="1"/>
          </p:cNvSpPr>
          <p:nvPr>
            <p:ph type="dt" sz="half" idx="10"/>
          </p:nvPr>
        </p:nvSpPr>
        <p:spPr/>
        <p:txBody>
          <a:bodyPr/>
          <a:lstStyle>
            <a:lvl1pPr>
              <a:defRPr/>
            </a:lvl1pPr>
          </a:lstStyle>
          <a:p>
            <a:pPr>
              <a:defRPr/>
            </a:pPr>
            <a:endParaRPr lang="en-US" altLang="x-none"/>
          </a:p>
        </p:txBody>
      </p:sp>
      <p:sp>
        <p:nvSpPr>
          <p:cNvPr id="5" name="Rectangle 5">
            <a:extLst>
              <a:ext uri="{FF2B5EF4-FFF2-40B4-BE49-F238E27FC236}">
                <a16:creationId xmlns:a16="http://schemas.microsoft.com/office/drawing/2014/main" id="{C5720517-4413-DA45-9285-DC7E6AC81F2D}"/>
              </a:ext>
            </a:extLst>
          </p:cNvPr>
          <p:cNvSpPr>
            <a:spLocks noGrp="1"/>
          </p:cNvSpPr>
          <p:nvPr>
            <p:ph type="ftr" sz="quarter" idx="11"/>
          </p:nvPr>
        </p:nvSpPr>
        <p:spPr/>
        <p:txBody>
          <a:bodyPr/>
          <a:lstStyle>
            <a:lvl1pPr>
              <a:defRPr/>
            </a:lvl1pPr>
          </a:lstStyle>
          <a:p>
            <a:pPr>
              <a:defRPr/>
            </a:pPr>
            <a:endParaRPr lang="en-US" altLang="x-none"/>
          </a:p>
        </p:txBody>
      </p:sp>
      <p:sp>
        <p:nvSpPr>
          <p:cNvPr id="6" name="Rectangle 6">
            <a:extLst>
              <a:ext uri="{FF2B5EF4-FFF2-40B4-BE49-F238E27FC236}">
                <a16:creationId xmlns:a16="http://schemas.microsoft.com/office/drawing/2014/main" id="{B9E4ECB6-B1E0-6A4C-AC57-F85FDE1E317E}"/>
              </a:ext>
            </a:extLst>
          </p:cNvPr>
          <p:cNvSpPr>
            <a:spLocks noGrp="1"/>
          </p:cNvSpPr>
          <p:nvPr>
            <p:ph type="sldNum" sz="quarter" idx="12"/>
          </p:nvPr>
        </p:nvSpPr>
        <p:spPr/>
        <p:txBody>
          <a:bodyPr/>
          <a:lstStyle>
            <a:lvl1pPr>
              <a:defRPr dirty="0"/>
            </a:lvl1pPr>
          </a:lstStyle>
          <a:p>
            <a:pPr>
              <a:defRPr/>
            </a:pPr>
            <a:fld id="{6A763897-8983-7145-B1CA-07344525B006}" type="slidenum">
              <a:rPr lang="zh-CN" altLang="en-US"/>
              <a:pPr>
                <a:defRPr/>
              </a:pPr>
              <a:t>‹#›</a:t>
            </a:fld>
            <a:endParaRPr lang="zh-CN" altLang="en-US"/>
          </a:p>
        </p:txBody>
      </p:sp>
    </p:spTree>
    <p:extLst>
      <p:ext uri="{BB962C8B-B14F-4D97-AF65-F5344CB8AC3E}">
        <p14:creationId xmlns:p14="http://schemas.microsoft.com/office/powerpoint/2010/main" val="1725987485"/>
      </p:ext>
    </p:extLst>
  </p:cSld>
  <p:clrMapOvr>
    <a:masterClrMapping/>
  </p:clrMapOvr>
  <p:transition>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58D1809F-CDE5-DF4F-B17B-74C225D9C312}"/>
              </a:ext>
            </a:extLst>
          </p:cNvPr>
          <p:cNvSpPr>
            <a:spLocks noGrp="1"/>
          </p:cNvSpPr>
          <p:nvPr>
            <p:ph type="dt" sz="half" idx="10"/>
          </p:nvPr>
        </p:nvSpPr>
        <p:spPr/>
        <p:txBody>
          <a:bodyPr/>
          <a:lstStyle>
            <a:lvl1pPr>
              <a:defRPr/>
            </a:lvl1pPr>
          </a:lstStyle>
          <a:p>
            <a:pPr>
              <a:defRPr/>
            </a:pPr>
            <a:endParaRPr lang="en-US" altLang="x-none"/>
          </a:p>
        </p:txBody>
      </p:sp>
      <p:sp>
        <p:nvSpPr>
          <p:cNvPr id="5" name="Rectangle 5">
            <a:extLst>
              <a:ext uri="{FF2B5EF4-FFF2-40B4-BE49-F238E27FC236}">
                <a16:creationId xmlns:a16="http://schemas.microsoft.com/office/drawing/2014/main" id="{CE10ADCD-E331-084F-94AD-FB47D5695178}"/>
              </a:ext>
            </a:extLst>
          </p:cNvPr>
          <p:cNvSpPr>
            <a:spLocks noGrp="1"/>
          </p:cNvSpPr>
          <p:nvPr>
            <p:ph type="ftr" sz="quarter" idx="11"/>
          </p:nvPr>
        </p:nvSpPr>
        <p:spPr/>
        <p:txBody>
          <a:bodyPr/>
          <a:lstStyle>
            <a:lvl1pPr>
              <a:defRPr/>
            </a:lvl1pPr>
          </a:lstStyle>
          <a:p>
            <a:pPr>
              <a:defRPr/>
            </a:pPr>
            <a:endParaRPr lang="en-US" altLang="x-none"/>
          </a:p>
        </p:txBody>
      </p:sp>
      <p:sp>
        <p:nvSpPr>
          <p:cNvPr id="6" name="Rectangle 6">
            <a:extLst>
              <a:ext uri="{FF2B5EF4-FFF2-40B4-BE49-F238E27FC236}">
                <a16:creationId xmlns:a16="http://schemas.microsoft.com/office/drawing/2014/main" id="{FC7DDFA8-2A30-B747-A033-61169831EF9E}"/>
              </a:ext>
            </a:extLst>
          </p:cNvPr>
          <p:cNvSpPr>
            <a:spLocks noGrp="1"/>
          </p:cNvSpPr>
          <p:nvPr>
            <p:ph type="sldNum" sz="quarter" idx="12"/>
          </p:nvPr>
        </p:nvSpPr>
        <p:spPr/>
        <p:txBody>
          <a:bodyPr/>
          <a:lstStyle>
            <a:lvl1pPr>
              <a:defRPr dirty="0"/>
            </a:lvl1pPr>
          </a:lstStyle>
          <a:p>
            <a:pPr>
              <a:defRPr/>
            </a:pPr>
            <a:fld id="{BDF9C968-EBD6-4041-A237-C67110F02999}" type="slidenum">
              <a:rPr lang="zh-CN" altLang="en-US"/>
              <a:pPr>
                <a:defRPr/>
              </a:pPr>
              <a:t>‹#›</a:t>
            </a:fld>
            <a:endParaRPr lang="zh-CN" altLang="en-US"/>
          </a:p>
        </p:txBody>
      </p:sp>
    </p:spTree>
    <p:extLst>
      <p:ext uri="{BB962C8B-B14F-4D97-AF65-F5344CB8AC3E}">
        <p14:creationId xmlns:p14="http://schemas.microsoft.com/office/powerpoint/2010/main" val="588329367"/>
      </p:ext>
    </p:extLst>
  </p:cSld>
  <p:clrMapOvr>
    <a:masterClrMapping/>
  </p:clrMapOvr>
  <p:transition>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0590A25C-0FA6-9E4D-B75B-36DA4F91010B}"/>
              </a:ext>
            </a:extLst>
          </p:cNvPr>
          <p:cNvSpPr>
            <a:spLocks noGrp="1"/>
          </p:cNvSpPr>
          <p:nvPr>
            <p:ph type="dt" sz="half" idx="10"/>
          </p:nvPr>
        </p:nvSpPr>
        <p:spPr/>
        <p:txBody>
          <a:bodyPr/>
          <a:lstStyle>
            <a:lvl1pPr>
              <a:defRPr/>
            </a:lvl1pPr>
          </a:lstStyle>
          <a:p>
            <a:pPr>
              <a:defRPr/>
            </a:pPr>
            <a:endParaRPr lang="en-US" altLang="x-none"/>
          </a:p>
        </p:txBody>
      </p:sp>
      <p:sp>
        <p:nvSpPr>
          <p:cNvPr id="5" name="Rectangle 5">
            <a:extLst>
              <a:ext uri="{FF2B5EF4-FFF2-40B4-BE49-F238E27FC236}">
                <a16:creationId xmlns:a16="http://schemas.microsoft.com/office/drawing/2014/main" id="{D154FB1A-88EA-894C-90D2-FCDD69269886}"/>
              </a:ext>
            </a:extLst>
          </p:cNvPr>
          <p:cNvSpPr>
            <a:spLocks noGrp="1"/>
          </p:cNvSpPr>
          <p:nvPr>
            <p:ph type="ftr" sz="quarter" idx="11"/>
          </p:nvPr>
        </p:nvSpPr>
        <p:spPr/>
        <p:txBody>
          <a:bodyPr/>
          <a:lstStyle>
            <a:lvl1pPr>
              <a:defRPr/>
            </a:lvl1pPr>
          </a:lstStyle>
          <a:p>
            <a:pPr>
              <a:defRPr/>
            </a:pPr>
            <a:endParaRPr lang="en-US" altLang="x-none"/>
          </a:p>
        </p:txBody>
      </p:sp>
      <p:sp>
        <p:nvSpPr>
          <p:cNvPr id="6" name="Rectangle 6">
            <a:extLst>
              <a:ext uri="{FF2B5EF4-FFF2-40B4-BE49-F238E27FC236}">
                <a16:creationId xmlns:a16="http://schemas.microsoft.com/office/drawing/2014/main" id="{747E1E6E-007C-194C-96B0-3EF97A66A360}"/>
              </a:ext>
            </a:extLst>
          </p:cNvPr>
          <p:cNvSpPr>
            <a:spLocks noGrp="1"/>
          </p:cNvSpPr>
          <p:nvPr>
            <p:ph type="sldNum" sz="quarter" idx="12"/>
          </p:nvPr>
        </p:nvSpPr>
        <p:spPr/>
        <p:txBody>
          <a:bodyPr/>
          <a:lstStyle>
            <a:lvl1pPr>
              <a:defRPr dirty="0"/>
            </a:lvl1pPr>
          </a:lstStyle>
          <a:p>
            <a:pPr>
              <a:defRPr/>
            </a:pPr>
            <a:fld id="{4F37A219-3411-574B-A146-3DAC0F7722FC}" type="slidenum">
              <a:rPr lang="zh-CN" altLang="en-US"/>
              <a:pPr>
                <a:defRPr/>
              </a:pPr>
              <a:t>‹#›</a:t>
            </a:fld>
            <a:endParaRPr lang="zh-CN" altLang="en-US"/>
          </a:p>
        </p:txBody>
      </p:sp>
    </p:spTree>
    <p:extLst>
      <p:ext uri="{BB962C8B-B14F-4D97-AF65-F5344CB8AC3E}">
        <p14:creationId xmlns:p14="http://schemas.microsoft.com/office/powerpoint/2010/main" val="3885570296"/>
      </p:ext>
    </p:extLst>
  </p:cSld>
  <p:clrMapOvr>
    <a:masterClrMapping/>
  </p:clrMapOvr>
  <p:transition>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88DB2944-5038-9A4B-8A53-D41B41DE43FE}"/>
              </a:ext>
            </a:extLst>
          </p:cNvPr>
          <p:cNvSpPr>
            <a:spLocks noGrp="1"/>
          </p:cNvSpPr>
          <p:nvPr>
            <p:ph type="dt" sz="half" idx="10"/>
          </p:nvPr>
        </p:nvSpPr>
        <p:spPr/>
        <p:txBody>
          <a:bodyPr/>
          <a:lstStyle>
            <a:lvl1pPr>
              <a:defRPr/>
            </a:lvl1pPr>
          </a:lstStyle>
          <a:p>
            <a:pPr>
              <a:defRPr/>
            </a:pPr>
            <a:endParaRPr lang="en-US" altLang="x-none"/>
          </a:p>
        </p:txBody>
      </p:sp>
      <p:sp>
        <p:nvSpPr>
          <p:cNvPr id="5" name="Rectangle 5">
            <a:extLst>
              <a:ext uri="{FF2B5EF4-FFF2-40B4-BE49-F238E27FC236}">
                <a16:creationId xmlns:a16="http://schemas.microsoft.com/office/drawing/2014/main" id="{6EF9E12B-9F34-4E4B-B918-4C89E6A58D05}"/>
              </a:ext>
            </a:extLst>
          </p:cNvPr>
          <p:cNvSpPr>
            <a:spLocks noGrp="1"/>
          </p:cNvSpPr>
          <p:nvPr>
            <p:ph type="ftr" sz="quarter" idx="11"/>
          </p:nvPr>
        </p:nvSpPr>
        <p:spPr/>
        <p:txBody>
          <a:bodyPr/>
          <a:lstStyle>
            <a:lvl1pPr>
              <a:defRPr/>
            </a:lvl1pPr>
          </a:lstStyle>
          <a:p>
            <a:pPr>
              <a:defRPr/>
            </a:pPr>
            <a:endParaRPr lang="en-US" altLang="x-none"/>
          </a:p>
        </p:txBody>
      </p:sp>
      <p:sp>
        <p:nvSpPr>
          <p:cNvPr id="6" name="Rectangle 6">
            <a:extLst>
              <a:ext uri="{FF2B5EF4-FFF2-40B4-BE49-F238E27FC236}">
                <a16:creationId xmlns:a16="http://schemas.microsoft.com/office/drawing/2014/main" id="{8AA72AE7-25CF-5C41-81E6-D9DEFAC34C17}"/>
              </a:ext>
            </a:extLst>
          </p:cNvPr>
          <p:cNvSpPr>
            <a:spLocks noGrp="1"/>
          </p:cNvSpPr>
          <p:nvPr>
            <p:ph type="sldNum" sz="quarter" idx="12"/>
          </p:nvPr>
        </p:nvSpPr>
        <p:spPr/>
        <p:txBody>
          <a:bodyPr/>
          <a:lstStyle>
            <a:lvl1pPr>
              <a:defRPr dirty="0"/>
            </a:lvl1pPr>
          </a:lstStyle>
          <a:p>
            <a:pPr>
              <a:defRPr/>
            </a:pPr>
            <a:fld id="{D1FC3692-264A-B64D-82E0-00484A9B07C0}" type="slidenum">
              <a:rPr lang="zh-CN" altLang="en-US"/>
              <a:pPr>
                <a:defRPr/>
              </a:pPr>
              <a:t>‹#›</a:t>
            </a:fld>
            <a:endParaRPr lang="zh-CN" altLang="en-US"/>
          </a:p>
        </p:txBody>
      </p:sp>
    </p:spTree>
    <p:extLst>
      <p:ext uri="{BB962C8B-B14F-4D97-AF65-F5344CB8AC3E}">
        <p14:creationId xmlns:p14="http://schemas.microsoft.com/office/powerpoint/2010/main" val="2519270592"/>
      </p:ext>
    </p:extLst>
  </p:cSld>
  <p:clrMapOvr>
    <a:masterClrMapping/>
  </p:clrMapOvr>
  <p:transition>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Rectangle 4">
            <a:extLst>
              <a:ext uri="{FF2B5EF4-FFF2-40B4-BE49-F238E27FC236}">
                <a16:creationId xmlns:a16="http://schemas.microsoft.com/office/drawing/2014/main" id="{2ADB1D19-3CAA-1A48-9B30-F1770AFCC48C}"/>
              </a:ext>
            </a:extLst>
          </p:cNvPr>
          <p:cNvSpPr>
            <a:spLocks noGrp="1"/>
          </p:cNvSpPr>
          <p:nvPr>
            <p:ph type="dt" sz="half" idx="10"/>
          </p:nvPr>
        </p:nvSpPr>
        <p:spPr/>
        <p:txBody>
          <a:bodyPr/>
          <a:lstStyle>
            <a:lvl1pPr>
              <a:defRPr/>
            </a:lvl1pPr>
          </a:lstStyle>
          <a:p>
            <a:pPr>
              <a:defRPr/>
            </a:pPr>
            <a:endParaRPr lang="en-US" altLang="x-none"/>
          </a:p>
        </p:txBody>
      </p:sp>
      <p:sp>
        <p:nvSpPr>
          <p:cNvPr id="5" name="Rectangle 5">
            <a:extLst>
              <a:ext uri="{FF2B5EF4-FFF2-40B4-BE49-F238E27FC236}">
                <a16:creationId xmlns:a16="http://schemas.microsoft.com/office/drawing/2014/main" id="{3F62F4CA-DD80-EA40-9B2B-11A7F6842477}"/>
              </a:ext>
            </a:extLst>
          </p:cNvPr>
          <p:cNvSpPr>
            <a:spLocks noGrp="1"/>
          </p:cNvSpPr>
          <p:nvPr>
            <p:ph type="ftr" sz="quarter" idx="11"/>
          </p:nvPr>
        </p:nvSpPr>
        <p:spPr/>
        <p:txBody>
          <a:bodyPr/>
          <a:lstStyle>
            <a:lvl1pPr>
              <a:defRPr/>
            </a:lvl1pPr>
          </a:lstStyle>
          <a:p>
            <a:pPr>
              <a:defRPr/>
            </a:pPr>
            <a:endParaRPr lang="en-US" altLang="x-none"/>
          </a:p>
        </p:txBody>
      </p:sp>
      <p:sp>
        <p:nvSpPr>
          <p:cNvPr id="6" name="Rectangle 6">
            <a:extLst>
              <a:ext uri="{FF2B5EF4-FFF2-40B4-BE49-F238E27FC236}">
                <a16:creationId xmlns:a16="http://schemas.microsoft.com/office/drawing/2014/main" id="{B63708C4-025B-E845-9B2E-5E37B45E2588}"/>
              </a:ext>
            </a:extLst>
          </p:cNvPr>
          <p:cNvSpPr>
            <a:spLocks noGrp="1"/>
          </p:cNvSpPr>
          <p:nvPr>
            <p:ph type="sldNum" sz="quarter" idx="12"/>
          </p:nvPr>
        </p:nvSpPr>
        <p:spPr/>
        <p:txBody>
          <a:bodyPr/>
          <a:lstStyle>
            <a:lvl1pPr>
              <a:defRPr dirty="0"/>
            </a:lvl1pPr>
          </a:lstStyle>
          <a:p>
            <a:pPr>
              <a:defRPr/>
            </a:pPr>
            <a:fld id="{2298E0D9-4C38-8741-9526-5CCEC722CA7C}" type="slidenum">
              <a:rPr lang="zh-CN" altLang="en-US"/>
              <a:pPr>
                <a:defRPr/>
              </a:pPr>
              <a:t>‹#›</a:t>
            </a:fld>
            <a:endParaRPr lang="zh-CN" altLang="en-US"/>
          </a:p>
        </p:txBody>
      </p:sp>
    </p:spTree>
    <p:extLst>
      <p:ext uri="{BB962C8B-B14F-4D97-AF65-F5344CB8AC3E}">
        <p14:creationId xmlns:p14="http://schemas.microsoft.com/office/powerpoint/2010/main" val="2198471549"/>
      </p:ext>
    </p:extLst>
  </p:cSld>
  <p:clrMapOvr>
    <a:masterClrMapping/>
  </p:clrMapOvr>
  <p:transition>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0"/>
            <a:ext cx="4032504"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6">
            <a:extLst>
              <a:ext uri="{FF2B5EF4-FFF2-40B4-BE49-F238E27FC236}">
                <a16:creationId xmlns:a16="http://schemas.microsoft.com/office/drawing/2014/main" id="{DFC68ABC-30AF-9F47-A848-BB72BCF3DECC}"/>
              </a:ext>
            </a:extLst>
          </p:cNvPr>
          <p:cNvSpPr>
            <a:spLocks noGrp="1"/>
          </p:cNvSpPr>
          <p:nvPr>
            <p:ph type="dt" sz="half" idx="10"/>
          </p:nvPr>
        </p:nvSpPr>
        <p:spPr/>
        <p:txBody>
          <a:bodyPr/>
          <a:lstStyle>
            <a:lvl1pPr>
              <a:defRPr/>
            </a:lvl1pPr>
          </a:lstStyle>
          <a:p>
            <a:pPr>
              <a:defRPr/>
            </a:pPr>
            <a:endParaRPr lang="en-US" altLang="x-none"/>
          </a:p>
        </p:txBody>
      </p:sp>
      <p:sp>
        <p:nvSpPr>
          <p:cNvPr id="6" name="Footer Placeholder 7">
            <a:extLst>
              <a:ext uri="{FF2B5EF4-FFF2-40B4-BE49-F238E27FC236}">
                <a16:creationId xmlns:a16="http://schemas.microsoft.com/office/drawing/2014/main" id="{393D68A4-D099-F34C-A44C-B44960C41231}"/>
              </a:ext>
            </a:extLst>
          </p:cNvPr>
          <p:cNvSpPr>
            <a:spLocks noGrp="1"/>
          </p:cNvSpPr>
          <p:nvPr>
            <p:ph type="ftr" sz="quarter" idx="11"/>
          </p:nvPr>
        </p:nvSpPr>
        <p:spPr/>
        <p:txBody>
          <a:bodyPr/>
          <a:lstStyle>
            <a:lvl1pPr>
              <a:defRPr/>
            </a:lvl1pPr>
          </a:lstStyle>
          <a:p>
            <a:pPr>
              <a:defRPr/>
            </a:pPr>
            <a:endParaRPr lang="en-US" altLang="x-none"/>
          </a:p>
        </p:txBody>
      </p:sp>
      <p:sp>
        <p:nvSpPr>
          <p:cNvPr id="7" name="Slide Number Placeholder 8">
            <a:extLst>
              <a:ext uri="{FF2B5EF4-FFF2-40B4-BE49-F238E27FC236}">
                <a16:creationId xmlns:a16="http://schemas.microsoft.com/office/drawing/2014/main" id="{E0EADE8A-DB1C-D74F-BF91-D5A149EB2504}"/>
              </a:ext>
            </a:extLst>
          </p:cNvPr>
          <p:cNvSpPr>
            <a:spLocks noGrp="1"/>
          </p:cNvSpPr>
          <p:nvPr>
            <p:ph type="sldNum" sz="quarter" idx="12"/>
          </p:nvPr>
        </p:nvSpPr>
        <p:spPr/>
        <p:txBody>
          <a:bodyPr/>
          <a:lstStyle>
            <a:lvl1pPr>
              <a:defRPr dirty="0"/>
            </a:lvl1pPr>
          </a:lstStyle>
          <a:p>
            <a:pPr>
              <a:defRPr/>
            </a:pPr>
            <a:fld id="{3ED3232E-B325-AC49-97C5-A22CCA7CEA5F}" type="slidenum">
              <a:rPr lang="zh-CN" altLang="en-US"/>
              <a:pPr>
                <a:defRPr/>
              </a:pPr>
              <a:t>‹#›</a:t>
            </a:fld>
            <a:endParaRPr lang="zh-CN" altLang="en-US"/>
          </a:p>
        </p:txBody>
      </p:sp>
    </p:spTree>
    <p:extLst>
      <p:ext uri="{BB962C8B-B14F-4D97-AF65-F5344CB8AC3E}">
        <p14:creationId xmlns:p14="http://schemas.microsoft.com/office/powerpoint/2010/main" val="1201582325"/>
      </p:ext>
    </p:extLst>
  </p:cSld>
  <p:clrMapOvr>
    <a:masterClrMapping/>
  </p:clrMapOvr>
  <p:transition>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16:creationId xmlns:a16="http://schemas.microsoft.com/office/drawing/2014/main" id="{0BBB43BC-838F-1141-8CEB-F3DAD5EB384E}"/>
              </a:ext>
            </a:extLst>
          </p:cNvPr>
          <p:cNvSpPr>
            <a:spLocks noGrp="1"/>
          </p:cNvSpPr>
          <p:nvPr>
            <p:ph type="dt" sz="half" idx="10"/>
          </p:nvPr>
        </p:nvSpPr>
        <p:spPr/>
        <p:txBody>
          <a:bodyPr/>
          <a:lstStyle>
            <a:lvl1pPr>
              <a:defRPr/>
            </a:lvl1pPr>
          </a:lstStyle>
          <a:p>
            <a:pPr>
              <a:defRPr/>
            </a:pPr>
            <a:endParaRPr lang="en-US" altLang="x-none"/>
          </a:p>
        </p:txBody>
      </p:sp>
      <p:sp>
        <p:nvSpPr>
          <p:cNvPr id="8" name="Rectangle 5">
            <a:extLst>
              <a:ext uri="{FF2B5EF4-FFF2-40B4-BE49-F238E27FC236}">
                <a16:creationId xmlns:a16="http://schemas.microsoft.com/office/drawing/2014/main" id="{2B3C06B5-EC55-C246-97ED-59BE943D860C}"/>
              </a:ext>
            </a:extLst>
          </p:cNvPr>
          <p:cNvSpPr>
            <a:spLocks noGrp="1"/>
          </p:cNvSpPr>
          <p:nvPr>
            <p:ph type="ftr" sz="quarter" idx="11"/>
          </p:nvPr>
        </p:nvSpPr>
        <p:spPr/>
        <p:txBody>
          <a:bodyPr/>
          <a:lstStyle>
            <a:lvl1pPr>
              <a:defRPr/>
            </a:lvl1pPr>
          </a:lstStyle>
          <a:p>
            <a:pPr>
              <a:defRPr/>
            </a:pPr>
            <a:endParaRPr lang="en-US" altLang="x-none"/>
          </a:p>
        </p:txBody>
      </p:sp>
      <p:sp>
        <p:nvSpPr>
          <p:cNvPr id="9" name="Rectangle 6">
            <a:extLst>
              <a:ext uri="{FF2B5EF4-FFF2-40B4-BE49-F238E27FC236}">
                <a16:creationId xmlns:a16="http://schemas.microsoft.com/office/drawing/2014/main" id="{F10DC383-BE89-D04E-B5E9-080C32D208F1}"/>
              </a:ext>
            </a:extLst>
          </p:cNvPr>
          <p:cNvSpPr>
            <a:spLocks noGrp="1"/>
          </p:cNvSpPr>
          <p:nvPr>
            <p:ph type="sldNum" sz="quarter" idx="12"/>
          </p:nvPr>
        </p:nvSpPr>
        <p:spPr/>
        <p:txBody>
          <a:bodyPr/>
          <a:lstStyle>
            <a:lvl1pPr>
              <a:defRPr dirty="0"/>
            </a:lvl1pPr>
          </a:lstStyle>
          <a:p>
            <a:pPr>
              <a:defRPr/>
            </a:pPr>
            <a:fld id="{348AEBEA-8D34-204C-9030-9F802D7B10B6}" type="slidenum">
              <a:rPr lang="zh-CN" altLang="en-US"/>
              <a:pPr>
                <a:defRPr/>
              </a:pPr>
              <a:t>‹#›</a:t>
            </a:fld>
            <a:endParaRPr lang="zh-CN" altLang="en-US"/>
          </a:p>
        </p:txBody>
      </p:sp>
    </p:spTree>
    <p:extLst>
      <p:ext uri="{BB962C8B-B14F-4D97-AF65-F5344CB8AC3E}">
        <p14:creationId xmlns:p14="http://schemas.microsoft.com/office/powerpoint/2010/main" val="4185315700"/>
      </p:ext>
    </p:extLst>
  </p:cSld>
  <p:clrMapOvr>
    <a:masterClrMapping/>
  </p:clrMapOvr>
  <p:transition>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16:creationId xmlns:a16="http://schemas.microsoft.com/office/drawing/2014/main" id="{9E286A8A-605B-644C-9587-11CF8A7665F1}"/>
              </a:ext>
            </a:extLst>
          </p:cNvPr>
          <p:cNvSpPr>
            <a:spLocks noGrp="1"/>
          </p:cNvSpPr>
          <p:nvPr>
            <p:ph type="dt" sz="half" idx="10"/>
          </p:nvPr>
        </p:nvSpPr>
        <p:spPr/>
        <p:txBody>
          <a:bodyPr/>
          <a:lstStyle>
            <a:lvl1pPr>
              <a:defRPr/>
            </a:lvl1pPr>
          </a:lstStyle>
          <a:p>
            <a:pPr>
              <a:defRPr/>
            </a:pPr>
            <a:endParaRPr lang="en-US" altLang="x-none"/>
          </a:p>
        </p:txBody>
      </p:sp>
      <p:sp>
        <p:nvSpPr>
          <p:cNvPr id="4" name="Rectangle 5">
            <a:extLst>
              <a:ext uri="{FF2B5EF4-FFF2-40B4-BE49-F238E27FC236}">
                <a16:creationId xmlns:a16="http://schemas.microsoft.com/office/drawing/2014/main" id="{79126058-3638-A14D-A0B5-5837BEA75B52}"/>
              </a:ext>
            </a:extLst>
          </p:cNvPr>
          <p:cNvSpPr>
            <a:spLocks noGrp="1"/>
          </p:cNvSpPr>
          <p:nvPr>
            <p:ph type="ftr" sz="quarter" idx="11"/>
          </p:nvPr>
        </p:nvSpPr>
        <p:spPr/>
        <p:txBody>
          <a:bodyPr/>
          <a:lstStyle>
            <a:lvl1pPr>
              <a:defRPr/>
            </a:lvl1pPr>
          </a:lstStyle>
          <a:p>
            <a:pPr>
              <a:defRPr/>
            </a:pPr>
            <a:endParaRPr lang="en-US" altLang="x-none"/>
          </a:p>
        </p:txBody>
      </p:sp>
      <p:sp>
        <p:nvSpPr>
          <p:cNvPr id="5" name="Rectangle 6">
            <a:extLst>
              <a:ext uri="{FF2B5EF4-FFF2-40B4-BE49-F238E27FC236}">
                <a16:creationId xmlns:a16="http://schemas.microsoft.com/office/drawing/2014/main" id="{A5D96473-C1A9-AA47-B78F-C7BE5BBD245E}"/>
              </a:ext>
            </a:extLst>
          </p:cNvPr>
          <p:cNvSpPr>
            <a:spLocks noGrp="1"/>
          </p:cNvSpPr>
          <p:nvPr>
            <p:ph type="sldNum" sz="quarter" idx="12"/>
          </p:nvPr>
        </p:nvSpPr>
        <p:spPr/>
        <p:txBody>
          <a:bodyPr/>
          <a:lstStyle>
            <a:lvl1pPr>
              <a:defRPr dirty="0"/>
            </a:lvl1pPr>
          </a:lstStyle>
          <a:p>
            <a:pPr>
              <a:defRPr/>
            </a:pPr>
            <a:fld id="{8004E1C5-7C38-6A43-B820-00F9CD917FBD}" type="slidenum">
              <a:rPr lang="zh-CN" altLang="en-US"/>
              <a:pPr>
                <a:defRPr/>
              </a:pPr>
              <a:t>‹#›</a:t>
            </a:fld>
            <a:endParaRPr lang="zh-CN" altLang="en-US"/>
          </a:p>
        </p:txBody>
      </p:sp>
      <p:grpSp>
        <p:nvGrpSpPr>
          <p:cNvPr id="6" name="Group 5">
            <a:extLst>
              <a:ext uri="{FF2B5EF4-FFF2-40B4-BE49-F238E27FC236}">
                <a16:creationId xmlns:a16="http://schemas.microsoft.com/office/drawing/2014/main" id="{CB3048C7-07DB-3243-9E18-EA9762EBB03E}"/>
              </a:ext>
            </a:extLst>
          </p:cNvPr>
          <p:cNvGrpSpPr/>
          <p:nvPr userDrawn="1"/>
        </p:nvGrpSpPr>
        <p:grpSpPr>
          <a:xfrm>
            <a:off x="0" y="-79375"/>
            <a:ext cx="9144000" cy="1835150"/>
            <a:chOff x="0" y="-79375"/>
            <a:chExt cx="9144000" cy="1835150"/>
          </a:xfrm>
        </p:grpSpPr>
        <p:pic>
          <p:nvPicPr>
            <p:cNvPr id="7" name="Picture 2" descr="无标题-4">
              <a:extLst>
                <a:ext uri="{FF2B5EF4-FFF2-40B4-BE49-F238E27FC236}">
                  <a16:creationId xmlns:a16="http://schemas.microsoft.com/office/drawing/2014/main" id="{D0B47B1E-3376-D44D-A92C-50976D580CB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58788"/>
              <a:ext cx="91440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无标题-5">
              <a:extLst>
                <a:ext uri="{FF2B5EF4-FFF2-40B4-BE49-F238E27FC236}">
                  <a16:creationId xmlns:a16="http://schemas.microsoft.com/office/drawing/2014/main" id="{7251572B-9CBF-E145-97B4-D811D3CB888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9388" y="-79375"/>
              <a:ext cx="2447925"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68673075"/>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Rectangle 4">
            <a:extLst>
              <a:ext uri="{FF2B5EF4-FFF2-40B4-BE49-F238E27FC236}">
                <a16:creationId xmlns:a16="http://schemas.microsoft.com/office/drawing/2014/main" id="{0CF34F53-AED0-7947-8EF6-0798A5B867C4}"/>
              </a:ext>
            </a:extLst>
          </p:cNvPr>
          <p:cNvSpPr>
            <a:spLocks noGrp="1"/>
          </p:cNvSpPr>
          <p:nvPr>
            <p:ph type="dt" sz="half" idx="10"/>
          </p:nvPr>
        </p:nvSpPr>
        <p:spPr/>
        <p:txBody>
          <a:bodyPr/>
          <a:lstStyle>
            <a:lvl1pPr>
              <a:defRPr/>
            </a:lvl1pPr>
          </a:lstStyle>
          <a:p>
            <a:pPr>
              <a:defRPr/>
            </a:pPr>
            <a:endParaRPr lang="en-US" altLang="x-none"/>
          </a:p>
        </p:txBody>
      </p:sp>
      <p:sp>
        <p:nvSpPr>
          <p:cNvPr id="5" name="Rectangle 5">
            <a:extLst>
              <a:ext uri="{FF2B5EF4-FFF2-40B4-BE49-F238E27FC236}">
                <a16:creationId xmlns:a16="http://schemas.microsoft.com/office/drawing/2014/main" id="{EB1D0C5E-D81A-0047-A4D0-B54274B54C4D}"/>
              </a:ext>
            </a:extLst>
          </p:cNvPr>
          <p:cNvSpPr>
            <a:spLocks noGrp="1"/>
          </p:cNvSpPr>
          <p:nvPr>
            <p:ph type="ftr" sz="quarter" idx="11"/>
          </p:nvPr>
        </p:nvSpPr>
        <p:spPr/>
        <p:txBody>
          <a:bodyPr/>
          <a:lstStyle>
            <a:lvl1pPr>
              <a:defRPr/>
            </a:lvl1pPr>
          </a:lstStyle>
          <a:p>
            <a:pPr>
              <a:defRPr/>
            </a:pPr>
            <a:endParaRPr lang="en-US" altLang="x-none"/>
          </a:p>
        </p:txBody>
      </p:sp>
      <p:sp>
        <p:nvSpPr>
          <p:cNvPr id="6" name="Rectangle 6">
            <a:extLst>
              <a:ext uri="{FF2B5EF4-FFF2-40B4-BE49-F238E27FC236}">
                <a16:creationId xmlns:a16="http://schemas.microsoft.com/office/drawing/2014/main" id="{CB0C6660-8212-E648-A961-2A0B888218FA}"/>
              </a:ext>
            </a:extLst>
          </p:cNvPr>
          <p:cNvSpPr>
            <a:spLocks noGrp="1"/>
          </p:cNvSpPr>
          <p:nvPr>
            <p:ph type="sldNum" sz="quarter" idx="12"/>
          </p:nvPr>
        </p:nvSpPr>
        <p:spPr/>
        <p:txBody>
          <a:bodyPr/>
          <a:lstStyle>
            <a:lvl1pPr>
              <a:defRPr dirty="0"/>
            </a:lvl1pPr>
          </a:lstStyle>
          <a:p>
            <a:pPr>
              <a:defRPr/>
            </a:pPr>
            <a:fld id="{2EACA57D-05A8-3C44-8FF9-4F94CB7B738F}" type="slidenum">
              <a:rPr lang="zh-CN" altLang="en-US"/>
              <a:pPr>
                <a:defRPr/>
              </a:pPr>
              <a:t>‹#›</a:t>
            </a:fld>
            <a:endParaRPr lang="zh-CN" altLang="en-US"/>
          </a:p>
        </p:txBody>
      </p:sp>
    </p:spTree>
    <p:extLst>
      <p:ext uri="{BB962C8B-B14F-4D97-AF65-F5344CB8AC3E}">
        <p14:creationId xmlns:p14="http://schemas.microsoft.com/office/powerpoint/2010/main" val="2195009591"/>
      </p:ext>
    </p:extLst>
  </p:cSld>
  <p:clrMapOvr>
    <a:masterClrMapping/>
  </p:clrMapOvr>
  <p:transition>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FEA06F2-225C-224B-AA04-2C7BC8960BE5}"/>
              </a:ext>
            </a:extLst>
          </p:cNvPr>
          <p:cNvSpPr>
            <a:spLocks noGrp="1"/>
          </p:cNvSpPr>
          <p:nvPr>
            <p:ph type="dt" sz="half" idx="10"/>
          </p:nvPr>
        </p:nvSpPr>
        <p:spPr/>
        <p:txBody>
          <a:bodyPr/>
          <a:lstStyle>
            <a:lvl1pPr>
              <a:defRPr/>
            </a:lvl1pPr>
          </a:lstStyle>
          <a:p>
            <a:pPr>
              <a:defRPr/>
            </a:pPr>
            <a:endParaRPr lang="en-US" altLang="x-none"/>
          </a:p>
        </p:txBody>
      </p:sp>
      <p:sp>
        <p:nvSpPr>
          <p:cNvPr id="3" name="Rectangle 5">
            <a:extLst>
              <a:ext uri="{FF2B5EF4-FFF2-40B4-BE49-F238E27FC236}">
                <a16:creationId xmlns:a16="http://schemas.microsoft.com/office/drawing/2014/main" id="{CA62AB2E-46BC-284F-A9F4-2FC8CF0E271E}"/>
              </a:ext>
            </a:extLst>
          </p:cNvPr>
          <p:cNvSpPr>
            <a:spLocks noGrp="1"/>
          </p:cNvSpPr>
          <p:nvPr>
            <p:ph type="ftr" sz="quarter" idx="11"/>
          </p:nvPr>
        </p:nvSpPr>
        <p:spPr/>
        <p:txBody>
          <a:bodyPr/>
          <a:lstStyle>
            <a:lvl1pPr>
              <a:defRPr/>
            </a:lvl1pPr>
          </a:lstStyle>
          <a:p>
            <a:pPr>
              <a:defRPr/>
            </a:pPr>
            <a:endParaRPr lang="en-US" altLang="x-none"/>
          </a:p>
        </p:txBody>
      </p:sp>
      <p:sp>
        <p:nvSpPr>
          <p:cNvPr id="4" name="Rectangle 6">
            <a:extLst>
              <a:ext uri="{FF2B5EF4-FFF2-40B4-BE49-F238E27FC236}">
                <a16:creationId xmlns:a16="http://schemas.microsoft.com/office/drawing/2014/main" id="{A932D083-8552-D14E-BB29-F5E756155265}"/>
              </a:ext>
            </a:extLst>
          </p:cNvPr>
          <p:cNvSpPr>
            <a:spLocks noGrp="1"/>
          </p:cNvSpPr>
          <p:nvPr>
            <p:ph type="sldNum" sz="quarter" idx="12"/>
          </p:nvPr>
        </p:nvSpPr>
        <p:spPr/>
        <p:txBody>
          <a:bodyPr/>
          <a:lstStyle>
            <a:lvl1pPr>
              <a:defRPr dirty="0"/>
            </a:lvl1pPr>
          </a:lstStyle>
          <a:p>
            <a:pPr>
              <a:defRPr/>
            </a:pPr>
            <a:fld id="{34AA2334-2832-0741-A558-235BEC4EDA37}" type="slidenum">
              <a:rPr lang="zh-CN" altLang="en-US"/>
              <a:pPr>
                <a:defRPr/>
              </a:pPr>
              <a:t>‹#›</a:t>
            </a:fld>
            <a:endParaRPr lang="zh-CN" altLang="en-US"/>
          </a:p>
        </p:txBody>
      </p:sp>
      <p:grpSp>
        <p:nvGrpSpPr>
          <p:cNvPr id="5" name="Group 4">
            <a:extLst>
              <a:ext uri="{FF2B5EF4-FFF2-40B4-BE49-F238E27FC236}">
                <a16:creationId xmlns:a16="http://schemas.microsoft.com/office/drawing/2014/main" id="{0E697ADB-541A-BD4B-9DFB-54D7C0B51E30}"/>
              </a:ext>
            </a:extLst>
          </p:cNvPr>
          <p:cNvGrpSpPr/>
          <p:nvPr userDrawn="1"/>
        </p:nvGrpSpPr>
        <p:grpSpPr>
          <a:xfrm>
            <a:off x="0" y="-79375"/>
            <a:ext cx="9144000" cy="1835150"/>
            <a:chOff x="0" y="-79375"/>
            <a:chExt cx="9144000" cy="1835150"/>
          </a:xfrm>
        </p:grpSpPr>
        <p:pic>
          <p:nvPicPr>
            <p:cNvPr id="6" name="Picture 2" descr="无标题-4">
              <a:extLst>
                <a:ext uri="{FF2B5EF4-FFF2-40B4-BE49-F238E27FC236}">
                  <a16:creationId xmlns:a16="http://schemas.microsoft.com/office/drawing/2014/main" id="{8DFDDE2A-41E9-B649-91AB-98B184A4DC8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58788"/>
              <a:ext cx="91440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无标题-5">
              <a:extLst>
                <a:ext uri="{FF2B5EF4-FFF2-40B4-BE49-F238E27FC236}">
                  <a16:creationId xmlns:a16="http://schemas.microsoft.com/office/drawing/2014/main" id="{8657AF04-88F5-9940-BF97-F2AA07B443F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9388" y="-79375"/>
              <a:ext cx="2447925"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52133353"/>
      </p:ext>
    </p:extLst>
  </p:cSld>
  <p:clrMapOvr>
    <a:masterClrMapping/>
  </p:clrMapOvr>
  <p:transition>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6">
            <a:extLst>
              <a:ext uri="{FF2B5EF4-FFF2-40B4-BE49-F238E27FC236}">
                <a16:creationId xmlns:a16="http://schemas.microsoft.com/office/drawing/2014/main" id="{AE76D3A2-1A8D-2047-9FE8-BD492F94FE7D}"/>
              </a:ext>
            </a:extLst>
          </p:cNvPr>
          <p:cNvSpPr>
            <a:spLocks noGrp="1"/>
          </p:cNvSpPr>
          <p:nvPr>
            <p:ph type="dt" sz="half" idx="10"/>
          </p:nvPr>
        </p:nvSpPr>
        <p:spPr/>
        <p:txBody>
          <a:bodyPr/>
          <a:lstStyle>
            <a:lvl1pPr>
              <a:defRPr/>
            </a:lvl1pPr>
          </a:lstStyle>
          <a:p>
            <a:pPr>
              <a:defRPr/>
            </a:pPr>
            <a:endParaRPr lang="en-US" altLang="x-none"/>
          </a:p>
        </p:txBody>
      </p:sp>
      <p:sp>
        <p:nvSpPr>
          <p:cNvPr id="6" name="Footer Placeholder 7">
            <a:extLst>
              <a:ext uri="{FF2B5EF4-FFF2-40B4-BE49-F238E27FC236}">
                <a16:creationId xmlns:a16="http://schemas.microsoft.com/office/drawing/2014/main" id="{DD106BAB-02A2-F74A-A2A2-5253A5E4F849}"/>
              </a:ext>
            </a:extLst>
          </p:cNvPr>
          <p:cNvSpPr>
            <a:spLocks noGrp="1"/>
          </p:cNvSpPr>
          <p:nvPr>
            <p:ph type="ftr" sz="quarter" idx="11"/>
          </p:nvPr>
        </p:nvSpPr>
        <p:spPr/>
        <p:txBody>
          <a:bodyPr/>
          <a:lstStyle>
            <a:lvl1pPr>
              <a:defRPr/>
            </a:lvl1pPr>
          </a:lstStyle>
          <a:p>
            <a:pPr>
              <a:defRPr/>
            </a:pPr>
            <a:endParaRPr lang="en-US" altLang="x-none"/>
          </a:p>
        </p:txBody>
      </p:sp>
      <p:sp>
        <p:nvSpPr>
          <p:cNvPr id="7" name="Slide Number Placeholder 8">
            <a:extLst>
              <a:ext uri="{FF2B5EF4-FFF2-40B4-BE49-F238E27FC236}">
                <a16:creationId xmlns:a16="http://schemas.microsoft.com/office/drawing/2014/main" id="{C79CD247-580B-9A4D-83FC-4E6EC99AFE04}"/>
              </a:ext>
            </a:extLst>
          </p:cNvPr>
          <p:cNvSpPr>
            <a:spLocks noGrp="1"/>
          </p:cNvSpPr>
          <p:nvPr>
            <p:ph type="sldNum" sz="quarter" idx="12"/>
          </p:nvPr>
        </p:nvSpPr>
        <p:spPr/>
        <p:txBody>
          <a:bodyPr/>
          <a:lstStyle>
            <a:lvl1pPr>
              <a:defRPr dirty="0"/>
            </a:lvl1pPr>
          </a:lstStyle>
          <a:p>
            <a:pPr>
              <a:defRPr/>
            </a:pPr>
            <a:fld id="{E0B458DC-DCDD-124D-90CE-DE4A11CA25F2}" type="slidenum">
              <a:rPr lang="zh-CN" altLang="en-US"/>
              <a:pPr>
                <a:defRPr/>
              </a:pPr>
              <a:t>‹#›</a:t>
            </a:fld>
            <a:endParaRPr lang="zh-CN" altLang="en-US"/>
          </a:p>
        </p:txBody>
      </p:sp>
    </p:spTree>
    <p:extLst>
      <p:ext uri="{BB962C8B-B14F-4D97-AF65-F5344CB8AC3E}">
        <p14:creationId xmlns:p14="http://schemas.microsoft.com/office/powerpoint/2010/main" val="1443749736"/>
      </p:ext>
    </p:extLst>
  </p:cSld>
  <p:clrMapOvr>
    <a:masterClrMapping/>
  </p:clrMapOvr>
  <p:transition>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6">
            <a:extLst>
              <a:ext uri="{FF2B5EF4-FFF2-40B4-BE49-F238E27FC236}">
                <a16:creationId xmlns:a16="http://schemas.microsoft.com/office/drawing/2014/main" id="{670D1D53-7659-9E4D-A3EA-9D0D9C409333}"/>
              </a:ext>
            </a:extLst>
          </p:cNvPr>
          <p:cNvSpPr>
            <a:spLocks noGrp="1"/>
          </p:cNvSpPr>
          <p:nvPr>
            <p:ph type="dt" sz="half" idx="10"/>
          </p:nvPr>
        </p:nvSpPr>
        <p:spPr/>
        <p:txBody>
          <a:bodyPr/>
          <a:lstStyle>
            <a:lvl1pPr>
              <a:defRPr/>
            </a:lvl1pPr>
          </a:lstStyle>
          <a:p>
            <a:pPr>
              <a:defRPr/>
            </a:pPr>
            <a:endParaRPr lang="en-US" altLang="x-none"/>
          </a:p>
        </p:txBody>
      </p:sp>
      <p:sp>
        <p:nvSpPr>
          <p:cNvPr id="6" name="Footer Placeholder 7">
            <a:extLst>
              <a:ext uri="{FF2B5EF4-FFF2-40B4-BE49-F238E27FC236}">
                <a16:creationId xmlns:a16="http://schemas.microsoft.com/office/drawing/2014/main" id="{D336F832-9D94-934B-A9DE-D8B3BA0022F7}"/>
              </a:ext>
            </a:extLst>
          </p:cNvPr>
          <p:cNvSpPr>
            <a:spLocks noGrp="1"/>
          </p:cNvSpPr>
          <p:nvPr>
            <p:ph type="ftr" sz="quarter" idx="11"/>
          </p:nvPr>
        </p:nvSpPr>
        <p:spPr/>
        <p:txBody>
          <a:bodyPr/>
          <a:lstStyle>
            <a:lvl1pPr>
              <a:defRPr/>
            </a:lvl1pPr>
          </a:lstStyle>
          <a:p>
            <a:pPr>
              <a:defRPr/>
            </a:pPr>
            <a:endParaRPr lang="en-US" altLang="x-none"/>
          </a:p>
        </p:txBody>
      </p:sp>
      <p:sp>
        <p:nvSpPr>
          <p:cNvPr id="7" name="Slide Number Placeholder 8">
            <a:extLst>
              <a:ext uri="{FF2B5EF4-FFF2-40B4-BE49-F238E27FC236}">
                <a16:creationId xmlns:a16="http://schemas.microsoft.com/office/drawing/2014/main" id="{78A77657-3487-B44D-A832-088374EF8032}"/>
              </a:ext>
            </a:extLst>
          </p:cNvPr>
          <p:cNvSpPr>
            <a:spLocks noGrp="1"/>
          </p:cNvSpPr>
          <p:nvPr>
            <p:ph type="sldNum" sz="quarter" idx="12"/>
          </p:nvPr>
        </p:nvSpPr>
        <p:spPr/>
        <p:txBody>
          <a:bodyPr/>
          <a:lstStyle>
            <a:lvl1pPr>
              <a:defRPr dirty="0"/>
            </a:lvl1pPr>
          </a:lstStyle>
          <a:p>
            <a:pPr>
              <a:defRPr/>
            </a:pPr>
            <a:fld id="{313BF103-CD4D-2546-8478-EDC8D85AADCD}" type="slidenum">
              <a:rPr lang="zh-CN" altLang="en-US"/>
              <a:pPr>
                <a:defRPr/>
              </a:pPr>
              <a:t>‹#›</a:t>
            </a:fld>
            <a:endParaRPr lang="zh-CN" altLang="en-US"/>
          </a:p>
        </p:txBody>
      </p:sp>
    </p:spTree>
    <p:extLst>
      <p:ext uri="{BB962C8B-B14F-4D97-AF65-F5344CB8AC3E}">
        <p14:creationId xmlns:p14="http://schemas.microsoft.com/office/powerpoint/2010/main" val="98414676"/>
      </p:ext>
    </p:extLst>
  </p:cSld>
  <p:clrMapOvr>
    <a:masterClrMapping/>
  </p:clrMapOvr>
  <p:transition>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424DF34D-3612-B64B-885F-F3B53365523A}"/>
              </a:ext>
            </a:extLst>
          </p:cNvPr>
          <p:cNvSpPr>
            <a:spLocks noGrp="1"/>
          </p:cNvSpPr>
          <p:nvPr>
            <p:ph type="dt" sz="half" idx="10"/>
          </p:nvPr>
        </p:nvSpPr>
        <p:spPr/>
        <p:txBody>
          <a:bodyPr/>
          <a:lstStyle>
            <a:lvl1pPr>
              <a:defRPr/>
            </a:lvl1pPr>
          </a:lstStyle>
          <a:p>
            <a:pPr>
              <a:defRPr/>
            </a:pPr>
            <a:endParaRPr lang="en-US" altLang="x-none"/>
          </a:p>
        </p:txBody>
      </p:sp>
      <p:sp>
        <p:nvSpPr>
          <p:cNvPr id="5" name="Rectangle 5">
            <a:extLst>
              <a:ext uri="{FF2B5EF4-FFF2-40B4-BE49-F238E27FC236}">
                <a16:creationId xmlns:a16="http://schemas.microsoft.com/office/drawing/2014/main" id="{65AFBA4A-2589-E94B-BF80-4B1FCF2EE985}"/>
              </a:ext>
            </a:extLst>
          </p:cNvPr>
          <p:cNvSpPr>
            <a:spLocks noGrp="1"/>
          </p:cNvSpPr>
          <p:nvPr>
            <p:ph type="ftr" sz="quarter" idx="11"/>
          </p:nvPr>
        </p:nvSpPr>
        <p:spPr/>
        <p:txBody>
          <a:bodyPr/>
          <a:lstStyle>
            <a:lvl1pPr>
              <a:defRPr/>
            </a:lvl1pPr>
          </a:lstStyle>
          <a:p>
            <a:pPr>
              <a:defRPr/>
            </a:pPr>
            <a:endParaRPr lang="en-US" altLang="x-none"/>
          </a:p>
        </p:txBody>
      </p:sp>
      <p:sp>
        <p:nvSpPr>
          <p:cNvPr id="6" name="Rectangle 6">
            <a:extLst>
              <a:ext uri="{FF2B5EF4-FFF2-40B4-BE49-F238E27FC236}">
                <a16:creationId xmlns:a16="http://schemas.microsoft.com/office/drawing/2014/main" id="{C46CB001-1F9D-7045-B7BD-4660516C8492}"/>
              </a:ext>
            </a:extLst>
          </p:cNvPr>
          <p:cNvSpPr>
            <a:spLocks noGrp="1"/>
          </p:cNvSpPr>
          <p:nvPr>
            <p:ph type="sldNum" sz="quarter" idx="12"/>
          </p:nvPr>
        </p:nvSpPr>
        <p:spPr/>
        <p:txBody>
          <a:bodyPr/>
          <a:lstStyle>
            <a:lvl1pPr>
              <a:defRPr dirty="0"/>
            </a:lvl1pPr>
          </a:lstStyle>
          <a:p>
            <a:pPr>
              <a:defRPr/>
            </a:pPr>
            <a:fld id="{3417E7AC-DA47-0D46-9EF1-1CB9B8E4191D}" type="slidenum">
              <a:rPr lang="zh-CN" altLang="en-US"/>
              <a:pPr>
                <a:defRPr/>
              </a:pPr>
              <a:t>‹#›</a:t>
            </a:fld>
            <a:endParaRPr lang="zh-CN" altLang="en-US"/>
          </a:p>
        </p:txBody>
      </p:sp>
    </p:spTree>
    <p:extLst>
      <p:ext uri="{BB962C8B-B14F-4D97-AF65-F5344CB8AC3E}">
        <p14:creationId xmlns:p14="http://schemas.microsoft.com/office/powerpoint/2010/main" val="1314360363"/>
      </p:ext>
    </p:extLst>
  </p:cSld>
  <p:clrMapOvr>
    <a:masterClrMapping/>
  </p:clrMapOvr>
  <p:transition>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F7319405-BAC2-854F-85D6-B44FB8394CA3}"/>
              </a:ext>
            </a:extLst>
          </p:cNvPr>
          <p:cNvSpPr>
            <a:spLocks noGrp="1"/>
          </p:cNvSpPr>
          <p:nvPr>
            <p:ph type="dt" sz="half" idx="10"/>
          </p:nvPr>
        </p:nvSpPr>
        <p:spPr/>
        <p:txBody>
          <a:bodyPr/>
          <a:lstStyle>
            <a:lvl1pPr>
              <a:defRPr/>
            </a:lvl1pPr>
          </a:lstStyle>
          <a:p>
            <a:pPr>
              <a:defRPr/>
            </a:pPr>
            <a:endParaRPr lang="en-US" altLang="x-none"/>
          </a:p>
        </p:txBody>
      </p:sp>
      <p:sp>
        <p:nvSpPr>
          <p:cNvPr id="5" name="Rectangle 5">
            <a:extLst>
              <a:ext uri="{FF2B5EF4-FFF2-40B4-BE49-F238E27FC236}">
                <a16:creationId xmlns:a16="http://schemas.microsoft.com/office/drawing/2014/main" id="{478E37C4-62B1-FC49-B31E-EA8420B4B7CB}"/>
              </a:ext>
            </a:extLst>
          </p:cNvPr>
          <p:cNvSpPr>
            <a:spLocks noGrp="1"/>
          </p:cNvSpPr>
          <p:nvPr>
            <p:ph type="ftr" sz="quarter" idx="11"/>
          </p:nvPr>
        </p:nvSpPr>
        <p:spPr/>
        <p:txBody>
          <a:bodyPr/>
          <a:lstStyle>
            <a:lvl1pPr>
              <a:defRPr/>
            </a:lvl1pPr>
          </a:lstStyle>
          <a:p>
            <a:pPr>
              <a:defRPr/>
            </a:pPr>
            <a:endParaRPr lang="en-US" altLang="x-none"/>
          </a:p>
        </p:txBody>
      </p:sp>
      <p:sp>
        <p:nvSpPr>
          <p:cNvPr id="6" name="Rectangle 6">
            <a:extLst>
              <a:ext uri="{FF2B5EF4-FFF2-40B4-BE49-F238E27FC236}">
                <a16:creationId xmlns:a16="http://schemas.microsoft.com/office/drawing/2014/main" id="{3B75416F-42EF-CA49-86F5-C616D3F3E67D}"/>
              </a:ext>
            </a:extLst>
          </p:cNvPr>
          <p:cNvSpPr>
            <a:spLocks noGrp="1"/>
          </p:cNvSpPr>
          <p:nvPr>
            <p:ph type="sldNum" sz="quarter" idx="12"/>
          </p:nvPr>
        </p:nvSpPr>
        <p:spPr/>
        <p:txBody>
          <a:bodyPr/>
          <a:lstStyle>
            <a:lvl1pPr>
              <a:defRPr dirty="0"/>
            </a:lvl1pPr>
          </a:lstStyle>
          <a:p>
            <a:pPr>
              <a:defRPr/>
            </a:pPr>
            <a:fld id="{580EEFF4-AD95-4846-82C5-A951D2806FF6}" type="slidenum">
              <a:rPr lang="zh-CN" altLang="en-US"/>
              <a:pPr>
                <a:defRPr/>
              </a:pPr>
              <a:t>‹#›</a:t>
            </a:fld>
            <a:endParaRPr lang="zh-CN" altLang="en-US"/>
          </a:p>
        </p:txBody>
      </p:sp>
    </p:spTree>
    <p:extLst>
      <p:ext uri="{BB962C8B-B14F-4D97-AF65-F5344CB8AC3E}">
        <p14:creationId xmlns:p14="http://schemas.microsoft.com/office/powerpoint/2010/main" val="614994195"/>
      </p:ext>
    </p:extLst>
  </p:cSld>
  <p:clrMapOvr>
    <a:masterClrMapping/>
  </p:clrMapOvr>
  <p:transition>
    <p:rand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PhAnim="0" type="title">
  <p:cSld name="标题幻灯片">
    <p:bg>
      <p:bgPr>
        <a:solidFill>
          <a:schemeClr val="bg1"/>
        </a:solidFill>
        <a:effectLst/>
      </p:bgPr>
    </p:bg>
    <p:spTree>
      <p:nvGrpSpPr>
        <p:cNvPr id="1" name=""/>
        <p:cNvGrpSpPr/>
        <p:nvPr/>
      </p:nvGrpSpPr>
      <p:grpSpPr>
        <a:xfrm>
          <a:off x="0" y="0"/>
          <a:ext cx="0" cy="0"/>
          <a:chOff x="0" y="0"/>
          <a:chExt cx="0" cy="0"/>
        </a:xfrm>
      </p:grpSpPr>
      <p:sp>
        <p:nvSpPr>
          <p:cNvPr id="3" name="标题 2"/>
          <p:cNvSpPr>
            <a:spLocks noGrp="1"/>
          </p:cNvSpPr>
          <p:nvPr>
            <p:ph type="ctrTitle"/>
          </p:nvPr>
        </p:nvSpPr>
        <p:spPr>
          <a:xfrm>
            <a:off x="685800" y="1617663"/>
            <a:ext cx="7772400" cy="639762"/>
          </a:xfrm>
          <a:prstGeom prst="rect">
            <a:avLst/>
          </a:prstGeom>
          <a:noFill/>
          <a:ln w="9525">
            <a:noFill/>
            <a:miter/>
          </a:ln>
        </p:spPr>
        <p:txBody>
          <a:bodyPr/>
          <a:lstStyle>
            <a:lvl1pPr lvl="0" algn="ctr">
              <a:defRPr b="1" kern="1200">
                <a:effectLst>
                  <a:outerShdw blurRad="38100" dist="38100" dir="2700000">
                    <a:srgbClr val="C0C0C0"/>
                  </a:outerShdw>
                </a:effectLst>
              </a:defRPr>
            </a:lvl1pPr>
          </a:lstStyle>
          <a:p>
            <a:pPr lvl="0"/>
            <a:r>
              <a:rPr lang="zh-CN" altLang="en-US" noProof="1"/>
              <a:t>单击此处编辑母版标题样式</a:t>
            </a:r>
          </a:p>
        </p:txBody>
      </p:sp>
      <p:sp>
        <p:nvSpPr>
          <p:cNvPr id="4" name="副标题 3"/>
          <p:cNvSpPr>
            <a:spLocks noGrp="1"/>
          </p:cNvSpPr>
          <p:nvPr>
            <p:ph type="subTitle" idx="1"/>
          </p:nvPr>
        </p:nvSpPr>
        <p:spPr>
          <a:xfrm>
            <a:off x="1403350" y="2428875"/>
            <a:ext cx="6400800" cy="517525"/>
          </a:xfrm>
          <a:prstGeom prst="rect">
            <a:avLst/>
          </a:prstGeom>
          <a:noFill/>
          <a:ln w="9525">
            <a:noFill/>
            <a:miter/>
          </a:ln>
        </p:spPr>
        <p:txBody>
          <a:bodyPr>
            <a:spAutoFit/>
          </a:bodyPr>
          <a:lstStyle>
            <a:lvl1pPr marL="0" lvl="0" indent="0" algn="ctr">
              <a:buNone/>
              <a:defRPr kern="1200">
                <a:effectLst>
                  <a:outerShdw blurRad="38100" dist="38100" dir="2700000">
                    <a:srgbClr val="C0C0C0"/>
                  </a:outerShdw>
                </a:effectLst>
              </a:defRPr>
            </a:lvl1pPr>
            <a:lvl2pPr marL="457200" lvl="1" indent="-457200" algn="ctr">
              <a:buNone/>
              <a:defRPr kern="1200">
                <a:effectLst>
                  <a:outerShdw blurRad="38100" dist="38100" dir="2700000">
                    <a:srgbClr val="C0C0C0"/>
                  </a:outerShdw>
                </a:effectLst>
                <a:ea typeface="宋体" charset="-122"/>
              </a:defRPr>
            </a:lvl2pPr>
            <a:lvl3pPr marL="914400" lvl="2" indent="-914400" algn="ctr">
              <a:buNone/>
              <a:defRPr kern="1200">
                <a:effectLst>
                  <a:outerShdw blurRad="38100" dist="38100" dir="2700000">
                    <a:srgbClr val="C0C0C0"/>
                  </a:outerShdw>
                </a:effectLst>
                <a:ea typeface="宋体" charset="-122"/>
              </a:defRPr>
            </a:lvl3pPr>
            <a:lvl4pPr marL="1371600" lvl="3" indent="-1371600" algn="ctr">
              <a:buNone/>
              <a:defRPr kern="1200">
                <a:effectLst>
                  <a:outerShdw blurRad="38100" dist="38100" dir="2700000">
                    <a:srgbClr val="C0C0C0"/>
                  </a:outerShdw>
                </a:effectLst>
                <a:ea typeface="宋体" charset="-122"/>
              </a:defRPr>
            </a:lvl4pPr>
            <a:lvl5pPr marL="1828800" lvl="4" indent="-1828800" algn="ctr">
              <a:buNone/>
              <a:defRPr kern="1200">
                <a:effectLst>
                  <a:outerShdw blurRad="38100" dist="38100" dir="2700000">
                    <a:srgbClr val="C0C0C0"/>
                  </a:outerShdw>
                </a:effectLst>
                <a:ea typeface="宋体" charset="-122"/>
              </a:defRPr>
            </a:lvl5pPr>
          </a:lstStyle>
          <a:p>
            <a:pPr lvl="0"/>
            <a:r>
              <a:rPr lang="zh-CN" altLang="en-US" noProof="1"/>
              <a:t>单击此处编辑母版副标题样式</a:t>
            </a:r>
          </a:p>
        </p:txBody>
      </p:sp>
      <p:sp>
        <p:nvSpPr>
          <p:cNvPr id="5" name="日期占位符 4">
            <a:extLst>
              <a:ext uri="{FF2B5EF4-FFF2-40B4-BE49-F238E27FC236}">
                <a16:creationId xmlns:a16="http://schemas.microsoft.com/office/drawing/2014/main" id="{CD330FE3-91DE-A44A-B262-94C5DD3B025D}"/>
              </a:ext>
            </a:extLst>
          </p:cNvPr>
          <p:cNvSpPr>
            <a:spLocks noGrp="1"/>
          </p:cNvSpPr>
          <p:nvPr>
            <p:ph type="dt" sz="half" idx="10"/>
          </p:nvPr>
        </p:nvSpPr>
        <p:spPr/>
        <p:txBody>
          <a:bodyPr anchor="t"/>
          <a:lstStyle>
            <a:lvl1pPr>
              <a:defRPr/>
            </a:lvl1pPr>
          </a:lstStyle>
          <a:p>
            <a:pPr>
              <a:defRPr/>
            </a:pPr>
            <a:endParaRPr lang="en-US" altLang="x-none"/>
          </a:p>
        </p:txBody>
      </p:sp>
      <p:sp>
        <p:nvSpPr>
          <p:cNvPr id="6" name="页脚占位符 5">
            <a:extLst>
              <a:ext uri="{FF2B5EF4-FFF2-40B4-BE49-F238E27FC236}">
                <a16:creationId xmlns:a16="http://schemas.microsoft.com/office/drawing/2014/main" id="{D0378496-1EDD-8B47-878C-5246873C0A08}"/>
              </a:ext>
            </a:extLst>
          </p:cNvPr>
          <p:cNvSpPr>
            <a:spLocks noGrp="1"/>
          </p:cNvSpPr>
          <p:nvPr>
            <p:ph type="ftr" sz="quarter" idx="11"/>
          </p:nvPr>
        </p:nvSpPr>
        <p:spPr/>
        <p:txBody>
          <a:bodyPr anchor="t"/>
          <a:lstStyle>
            <a:lvl1pPr>
              <a:defRPr/>
            </a:lvl1pPr>
          </a:lstStyle>
          <a:p>
            <a:pPr>
              <a:defRPr/>
            </a:pPr>
            <a:endParaRPr lang="en-US" altLang="x-none"/>
          </a:p>
        </p:txBody>
      </p:sp>
      <p:sp>
        <p:nvSpPr>
          <p:cNvPr id="7" name="灯片编号占位符 6">
            <a:extLst>
              <a:ext uri="{FF2B5EF4-FFF2-40B4-BE49-F238E27FC236}">
                <a16:creationId xmlns:a16="http://schemas.microsoft.com/office/drawing/2014/main" id="{E0A60CB3-3A62-8F4B-9DE1-2239CEA429A9}"/>
              </a:ext>
            </a:extLst>
          </p:cNvPr>
          <p:cNvSpPr>
            <a:spLocks noGrp="1"/>
          </p:cNvSpPr>
          <p:nvPr>
            <p:ph type="sldNum" sz="quarter" idx="12"/>
          </p:nvPr>
        </p:nvSpPr>
        <p:spPr/>
        <p:txBody>
          <a:bodyPr anchor="t"/>
          <a:lstStyle>
            <a:lvl1pPr>
              <a:defRPr dirty="0"/>
            </a:lvl1pPr>
          </a:lstStyle>
          <a:p>
            <a:pPr>
              <a:defRPr/>
            </a:pPr>
            <a:fld id="{FDE13046-4DC5-2646-B34A-40AE3F6A251D}" type="slidenum">
              <a:rPr lang="zh-CN" altLang="en-US"/>
              <a:pPr>
                <a:defRPr/>
              </a:pPr>
              <a:t>‹#›</a:t>
            </a:fld>
            <a:endParaRPr lang="en-US" altLang="x-none"/>
          </a:p>
        </p:txBody>
      </p:sp>
    </p:spTree>
    <p:extLst>
      <p:ext uri="{BB962C8B-B14F-4D97-AF65-F5344CB8AC3E}">
        <p14:creationId xmlns:p14="http://schemas.microsoft.com/office/powerpoint/2010/main" val="14049345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4">
            <a:extLst>
              <a:ext uri="{FF2B5EF4-FFF2-40B4-BE49-F238E27FC236}">
                <a16:creationId xmlns:a16="http://schemas.microsoft.com/office/drawing/2014/main" id="{D1D1DF3E-9E99-A14D-8935-9C1EF172627D}"/>
              </a:ext>
            </a:extLst>
          </p:cNvPr>
          <p:cNvSpPr>
            <a:spLocks noGrp="1"/>
          </p:cNvSpPr>
          <p:nvPr>
            <p:ph type="dt" sz="half" idx="10"/>
          </p:nvPr>
        </p:nvSpPr>
        <p:spPr/>
        <p:txBody>
          <a:bodyPr/>
          <a:lstStyle>
            <a:lvl1pPr>
              <a:defRPr/>
            </a:lvl1pPr>
          </a:lstStyle>
          <a:p>
            <a:pPr>
              <a:defRPr/>
            </a:pPr>
            <a:endParaRPr lang="zh-CN" altLang="en-US"/>
          </a:p>
        </p:txBody>
      </p:sp>
      <p:sp>
        <p:nvSpPr>
          <p:cNvPr id="5" name="页脚占位符 5">
            <a:extLst>
              <a:ext uri="{FF2B5EF4-FFF2-40B4-BE49-F238E27FC236}">
                <a16:creationId xmlns:a16="http://schemas.microsoft.com/office/drawing/2014/main" id="{9E776EC6-1031-4847-A39A-BF9A36B354E1}"/>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F2646BD-3F51-6242-BC32-A6CD22683C0E}"/>
              </a:ext>
            </a:extLst>
          </p:cNvPr>
          <p:cNvSpPr>
            <a:spLocks noGrp="1"/>
          </p:cNvSpPr>
          <p:nvPr>
            <p:ph type="sldNum" sz="quarter" idx="12"/>
          </p:nvPr>
        </p:nvSpPr>
        <p:spPr/>
        <p:txBody>
          <a:bodyPr/>
          <a:lstStyle>
            <a:lvl1pPr>
              <a:defRPr dirty="0"/>
            </a:lvl1pPr>
          </a:lstStyle>
          <a:p>
            <a:pPr>
              <a:defRPr/>
            </a:pPr>
            <a:fld id="{8519A90A-B5E6-1B44-A319-70E300653FBA}" type="slidenum">
              <a:rPr lang="zh-CN" altLang="en-US"/>
              <a:pPr>
                <a:defRPr/>
              </a:pPr>
              <a:t>‹#›</a:t>
            </a:fld>
            <a:endParaRPr lang="zh-CN" altLang="en-US"/>
          </a:p>
        </p:txBody>
      </p:sp>
    </p:spTree>
    <p:extLst>
      <p:ext uri="{BB962C8B-B14F-4D97-AF65-F5344CB8AC3E}">
        <p14:creationId xmlns:p14="http://schemas.microsoft.com/office/powerpoint/2010/main" val="7790490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日期占位符 4">
            <a:extLst>
              <a:ext uri="{FF2B5EF4-FFF2-40B4-BE49-F238E27FC236}">
                <a16:creationId xmlns:a16="http://schemas.microsoft.com/office/drawing/2014/main" id="{2916378A-7539-8D4F-8AC9-12B914A4490E}"/>
              </a:ext>
            </a:extLst>
          </p:cNvPr>
          <p:cNvSpPr>
            <a:spLocks noGrp="1"/>
          </p:cNvSpPr>
          <p:nvPr>
            <p:ph type="dt" sz="half" idx="10"/>
          </p:nvPr>
        </p:nvSpPr>
        <p:spPr/>
        <p:txBody>
          <a:bodyPr/>
          <a:lstStyle>
            <a:lvl1pPr>
              <a:defRPr/>
            </a:lvl1pPr>
          </a:lstStyle>
          <a:p>
            <a:pPr>
              <a:defRPr/>
            </a:pPr>
            <a:endParaRPr lang="zh-CN" altLang="en-US"/>
          </a:p>
        </p:txBody>
      </p:sp>
      <p:sp>
        <p:nvSpPr>
          <p:cNvPr id="5" name="页脚占位符 5">
            <a:extLst>
              <a:ext uri="{FF2B5EF4-FFF2-40B4-BE49-F238E27FC236}">
                <a16:creationId xmlns:a16="http://schemas.microsoft.com/office/drawing/2014/main" id="{32F5F8B9-57FD-B940-ACEA-820BD48AB087}"/>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C33DC66-F15E-024F-A479-A3C1EAEC4A9B}"/>
              </a:ext>
            </a:extLst>
          </p:cNvPr>
          <p:cNvSpPr>
            <a:spLocks noGrp="1"/>
          </p:cNvSpPr>
          <p:nvPr>
            <p:ph type="sldNum" sz="quarter" idx="12"/>
          </p:nvPr>
        </p:nvSpPr>
        <p:spPr/>
        <p:txBody>
          <a:bodyPr/>
          <a:lstStyle>
            <a:lvl1pPr>
              <a:defRPr dirty="0"/>
            </a:lvl1pPr>
          </a:lstStyle>
          <a:p>
            <a:pPr>
              <a:defRPr/>
            </a:pPr>
            <a:fld id="{20321E71-3B6F-4940-8354-802D0E2F96EA}" type="slidenum">
              <a:rPr lang="zh-CN" altLang="en-US"/>
              <a:pPr>
                <a:defRPr/>
              </a:pPr>
              <a:t>‹#›</a:t>
            </a:fld>
            <a:endParaRPr lang="zh-CN" altLang="en-US"/>
          </a:p>
        </p:txBody>
      </p:sp>
    </p:spTree>
    <p:extLst>
      <p:ext uri="{BB962C8B-B14F-4D97-AF65-F5344CB8AC3E}">
        <p14:creationId xmlns:p14="http://schemas.microsoft.com/office/powerpoint/2010/main" val="31978131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68313" y="1198563"/>
            <a:ext cx="4032504" cy="4824412"/>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65409" y="1198563"/>
            <a:ext cx="4032504" cy="4824412"/>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a:extLst>
              <a:ext uri="{FF2B5EF4-FFF2-40B4-BE49-F238E27FC236}">
                <a16:creationId xmlns:a16="http://schemas.microsoft.com/office/drawing/2014/main" id="{D445D037-1B96-1842-81E1-B5DD54AACFD7}"/>
              </a:ext>
            </a:extLst>
          </p:cNvPr>
          <p:cNvSpPr>
            <a:spLocks noGrp="1"/>
          </p:cNvSpPr>
          <p:nvPr>
            <p:ph type="dt" sz="half" idx="10"/>
          </p:nvPr>
        </p:nvSpPr>
        <p:spPr/>
        <p:txBody>
          <a:bodyPr/>
          <a:lstStyle>
            <a:lvl1pPr>
              <a:defRPr/>
            </a:lvl1pPr>
          </a:lstStyle>
          <a:p>
            <a:pPr>
              <a:defRPr/>
            </a:pPr>
            <a:endParaRPr lang="zh-CN" altLang="en-US"/>
          </a:p>
        </p:txBody>
      </p:sp>
      <p:sp>
        <p:nvSpPr>
          <p:cNvPr id="6" name="页脚占位符 5">
            <a:extLst>
              <a:ext uri="{FF2B5EF4-FFF2-40B4-BE49-F238E27FC236}">
                <a16:creationId xmlns:a16="http://schemas.microsoft.com/office/drawing/2014/main" id="{C0653E1F-42FE-4E4B-93A1-FC59EA27EA0C}"/>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7182638-9464-6A42-ABC9-1980DC607830}"/>
              </a:ext>
            </a:extLst>
          </p:cNvPr>
          <p:cNvSpPr>
            <a:spLocks noGrp="1"/>
          </p:cNvSpPr>
          <p:nvPr>
            <p:ph type="sldNum" sz="quarter" idx="12"/>
          </p:nvPr>
        </p:nvSpPr>
        <p:spPr/>
        <p:txBody>
          <a:bodyPr/>
          <a:lstStyle>
            <a:lvl1pPr>
              <a:defRPr dirty="0"/>
            </a:lvl1pPr>
          </a:lstStyle>
          <a:p>
            <a:pPr>
              <a:defRPr/>
            </a:pPr>
            <a:fld id="{9CBC9CD0-ACDD-BF47-80EB-8823615B681B}" type="slidenum">
              <a:rPr lang="zh-CN" altLang="en-US"/>
              <a:pPr>
                <a:defRPr/>
              </a:pPr>
              <a:t>‹#›</a:t>
            </a:fld>
            <a:endParaRPr lang="zh-CN" altLang="en-US"/>
          </a:p>
        </p:txBody>
      </p:sp>
    </p:spTree>
    <p:extLst>
      <p:ext uri="{BB962C8B-B14F-4D97-AF65-F5344CB8AC3E}">
        <p14:creationId xmlns:p14="http://schemas.microsoft.com/office/powerpoint/2010/main" val="8586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4">
            <a:extLst>
              <a:ext uri="{FF2B5EF4-FFF2-40B4-BE49-F238E27FC236}">
                <a16:creationId xmlns:a16="http://schemas.microsoft.com/office/drawing/2014/main" id="{A6D2A2D7-C0D0-1849-BBFA-482C5DC8F783}"/>
              </a:ext>
            </a:extLst>
          </p:cNvPr>
          <p:cNvSpPr>
            <a:spLocks noGrp="1"/>
          </p:cNvSpPr>
          <p:nvPr>
            <p:ph type="dt" sz="half" idx="10"/>
          </p:nvPr>
        </p:nvSpPr>
        <p:spPr/>
        <p:txBody>
          <a:bodyPr/>
          <a:lstStyle>
            <a:lvl1pPr>
              <a:defRPr/>
            </a:lvl1pPr>
          </a:lstStyle>
          <a:p>
            <a:pPr>
              <a:defRPr/>
            </a:pPr>
            <a:endParaRPr lang="zh-CN" altLang="en-US"/>
          </a:p>
        </p:txBody>
      </p:sp>
      <p:sp>
        <p:nvSpPr>
          <p:cNvPr id="8" name="页脚占位符 5">
            <a:extLst>
              <a:ext uri="{FF2B5EF4-FFF2-40B4-BE49-F238E27FC236}">
                <a16:creationId xmlns:a16="http://schemas.microsoft.com/office/drawing/2014/main" id="{CD48965D-5F14-054A-8727-918B118E2458}"/>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524D826D-89DD-3A41-8DED-0578F8C6A7AA}"/>
              </a:ext>
            </a:extLst>
          </p:cNvPr>
          <p:cNvSpPr>
            <a:spLocks noGrp="1"/>
          </p:cNvSpPr>
          <p:nvPr>
            <p:ph type="sldNum" sz="quarter" idx="12"/>
          </p:nvPr>
        </p:nvSpPr>
        <p:spPr/>
        <p:txBody>
          <a:bodyPr/>
          <a:lstStyle>
            <a:lvl1pPr>
              <a:defRPr dirty="0"/>
            </a:lvl1pPr>
          </a:lstStyle>
          <a:p>
            <a:pPr>
              <a:defRPr/>
            </a:pPr>
            <a:fld id="{4C7F782A-DA10-454B-A283-EB6CCE73B523}" type="slidenum">
              <a:rPr lang="zh-CN" altLang="en-US"/>
              <a:pPr>
                <a:defRPr/>
              </a:pPr>
              <a:t>‹#›</a:t>
            </a:fld>
            <a:endParaRPr lang="zh-CN" altLang="en-US"/>
          </a:p>
        </p:txBody>
      </p:sp>
    </p:spTree>
    <p:extLst>
      <p:ext uri="{BB962C8B-B14F-4D97-AF65-F5344CB8AC3E}">
        <p14:creationId xmlns:p14="http://schemas.microsoft.com/office/powerpoint/2010/main" val="3529289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0"/>
            <a:ext cx="4032504"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6">
            <a:extLst>
              <a:ext uri="{FF2B5EF4-FFF2-40B4-BE49-F238E27FC236}">
                <a16:creationId xmlns:a16="http://schemas.microsoft.com/office/drawing/2014/main" id="{34320AB5-AAF7-1F41-85C9-D056714F1369}"/>
              </a:ext>
            </a:extLst>
          </p:cNvPr>
          <p:cNvSpPr>
            <a:spLocks noGrp="1"/>
          </p:cNvSpPr>
          <p:nvPr>
            <p:ph type="dt" sz="half" idx="10"/>
          </p:nvPr>
        </p:nvSpPr>
        <p:spPr/>
        <p:txBody>
          <a:bodyPr/>
          <a:lstStyle>
            <a:lvl1pPr>
              <a:defRPr/>
            </a:lvl1pPr>
          </a:lstStyle>
          <a:p>
            <a:pPr>
              <a:defRPr/>
            </a:pPr>
            <a:endParaRPr lang="en-US" altLang="x-none"/>
          </a:p>
        </p:txBody>
      </p:sp>
      <p:sp>
        <p:nvSpPr>
          <p:cNvPr id="6" name="Footer Placeholder 7">
            <a:extLst>
              <a:ext uri="{FF2B5EF4-FFF2-40B4-BE49-F238E27FC236}">
                <a16:creationId xmlns:a16="http://schemas.microsoft.com/office/drawing/2014/main" id="{2E987ACA-3AB3-A645-8703-12FD2957F8E6}"/>
              </a:ext>
            </a:extLst>
          </p:cNvPr>
          <p:cNvSpPr>
            <a:spLocks noGrp="1"/>
          </p:cNvSpPr>
          <p:nvPr>
            <p:ph type="ftr" sz="quarter" idx="11"/>
          </p:nvPr>
        </p:nvSpPr>
        <p:spPr/>
        <p:txBody>
          <a:bodyPr/>
          <a:lstStyle>
            <a:lvl1pPr>
              <a:defRPr/>
            </a:lvl1pPr>
          </a:lstStyle>
          <a:p>
            <a:pPr>
              <a:defRPr/>
            </a:pPr>
            <a:endParaRPr lang="en-US" altLang="x-none"/>
          </a:p>
        </p:txBody>
      </p:sp>
      <p:sp>
        <p:nvSpPr>
          <p:cNvPr id="7" name="Slide Number Placeholder 8">
            <a:extLst>
              <a:ext uri="{FF2B5EF4-FFF2-40B4-BE49-F238E27FC236}">
                <a16:creationId xmlns:a16="http://schemas.microsoft.com/office/drawing/2014/main" id="{E088E90F-9A3D-4B4D-8ADB-C0F63CAADD66}"/>
              </a:ext>
            </a:extLst>
          </p:cNvPr>
          <p:cNvSpPr>
            <a:spLocks noGrp="1"/>
          </p:cNvSpPr>
          <p:nvPr>
            <p:ph type="sldNum" sz="quarter" idx="12"/>
          </p:nvPr>
        </p:nvSpPr>
        <p:spPr/>
        <p:txBody>
          <a:bodyPr/>
          <a:lstStyle>
            <a:lvl1pPr>
              <a:defRPr dirty="0"/>
            </a:lvl1pPr>
          </a:lstStyle>
          <a:p>
            <a:pPr>
              <a:defRPr/>
            </a:pPr>
            <a:fld id="{ED0A6EBE-C1A3-5E41-9DAC-4B9C89C360D2}" type="slidenum">
              <a:rPr lang="zh-CN" altLang="en-US"/>
              <a:pPr>
                <a:defRPr/>
              </a:pPr>
              <a:t>‹#›</a:t>
            </a:fld>
            <a:endParaRPr lang="zh-CN" altLang="en-US"/>
          </a:p>
        </p:txBody>
      </p:sp>
    </p:spTree>
    <p:extLst>
      <p:ext uri="{BB962C8B-B14F-4D97-AF65-F5344CB8AC3E}">
        <p14:creationId xmlns:p14="http://schemas.microsoft.com/office/powerpoint/2010/main" val="3425371023"/>
      </p:ext>
    </p:extLst>
  </p:cSld>
  <p:clrMapOvr>
    <a:masterClrMapping/>
  </p:clrMapOvr>
  <p:transition>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A628E48-78D3-DF44-ADA4-6CF465A3C408}"/>
              </a:ext>
            </a:extLst>
          </p:cNvPr>
          <p:cNvGrpSpPr/>
          <p:nvPr userDrawn="1"/>
        </p:nvGrpSpPr>
        <p:grpSpPr>
          <a:xfrm>
            <a:off x="0" y="-79375"/>
            <a:ext cx="9144000" cy="1835150"/>
            <a:chOff x="0" y="-79375"/>
            <a:chExt cx="9144000" cy="1835150"/>
          </a:xfrm>
        </p:grpSpPr>
        <p:pic>
          <p:nvPicPr>
            <p:cNvPr id="7" name="Picture 2" descr="无标题-4">
              <a:extLst>
                <a:ext uri="{FF2B5EF4-FFF2-40B4-BE49-F238E27FC236}">
                  <a16:creationId xmlns:a16="http://schemas.microsoft.com/office/drawing/2014/main" id="{9D9AAA5B-32E0-7849-8868-7C6DA671C47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58788"/>
              <a:ext cx="91440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无标题-5">
              <a:extLst>
                <a:ext uri="{FF2B5EF4-FFF2-40B4-BE49-F238E27FC236}">
                  <a16:creationId xmlns:a16="http://schemas.microsoft.com/office/drawing/2014/main" id="{9F513AC8-EED6-3340-AB98-DC21EF21A96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9388" y="-79375"/>
              <a:ext cx="2447925"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日期占位符 4">
            <a:extLst>
              <a:ext uri="{FF2B5EF4-FFF2-40B4-BE49-F238E27FC236}">
                <a16:creationId xmlns:a16="http://schemas.microsoft.com/office/drawing/2014/main" id="{8CBEC3F9-5A92-1841-A95B-AB70EE01809E}"/>
              </a:ext>
            </a:extLst>
          </p:cNvPr>
          <p:cNvSpPr>
            <a:spLocks noGrp="1"/>
          </p:cNvSpPr>
          <p:nvPr>
            <p:ph type="dt" sz="half" idx="10"/>
          </p:nvPr>
        </p:nvSpPr>
        <p:spPr/>
        <p:txBody>
          <a:bodyPr/>
          <a:lstStyle>
            <a:lvl1pPr>
              <a:defRPr/>
            </a:lvl1pPr>
          </a:lstStyle>
          <a:p>
            <a:pPr>
              <a:defRPr/>
            </a:pPr>
            <a:endParaRPr lang="zh-CN" altLang="en-US"/>
          </a:p>
        </p:txBody>
      </p:sp>
      <p:sp>
        <p:nvSpPr>
          <p:cNvPr id="2" name="标题 1"/>
          <p:cNvSpPr>
            <a:spLocks noGrp="1"/>
          </p:cNvSpPr>
          <p:nvPr>
            <p:ph type="title"/>
          </p:nvPr>
        </p:nvSpPr>
        <p:spPr/>
        <p:txBody>
          <a:bodyPr/>
          <a:lstStyle/>
          <a:p>
            <a:r>
              <a:rPr lang="zh-CN" altLang="en-US" noProof="1"/>
              <a:t>单击此处编辑母版标题样式</a:t>
            </a:r>
          </a:p>
        </p:txBody>
      </p:sp>
      <p:sp>
        <p:nvSpPr>
          <p:cNvPr id="4" name="页脚占位符 5">
            <a:extLst>
              <a:ext uri="{FF2B5EF4-FFF2-40B4-BE49-F238E27FC236}">
                <a16:creationId xmlns:a16="http://schemas.microsoft.com/office/drawing/2014/main" id="{D571CD29-FD3E-DC4C-95D3-9AAD01E9A463}"/>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C8B73849-042C-D544-98A4-15AE21A6DAA8}"/>
              </a:ext>
            </a:extLst>
          </p:cNvPr>
          <p:cNvSpPr>
            <a:spLocks noGrp="1"/>
          </p:cNvSpPr>
          <p:nvPr>
            <p:ph type="sldNum" sz="quarter" idx="12"/>
          </p:nvPr>
        </p:nvSpPr>
        <p:spPr/>
        <p:txBody>
          <a:bodyPr/>
          <a:lstStyle>
            <a:lvl1pPr>
              <a:defRPr dirty="0"/>
            </a:lvl1pPr>
          </a:lstStyle>
          <a:p>
            <a:pPr>
              <a:defRPr/>
            </a:pPr>
            <a:fld id="{5E1068E5-53E1-5849-907B-4C806D156B8F}" type="slidenum">
              <a:rPr lang="zh-CN" altLang="en-US"/>
              <a:pPr>
                <a:defRPr/>
              </a:pPr>
              <a:t>‹#›</a:t>
            </a:fld>
            <a:endParaRPr lang="zh-CN" altLang="en-US"/>
          </a:p>
        </p:txBody>
      </p:sp>
    </p:spTree>
    <p:extLst>
      <p:ext uri="{BB962C8B-B14F-4D97-AF65-F5344CB8AC3E}">
        <p14:creationId xmlns:p14="http://schemas.microsoft.com/office/powerpoint/2010/main" val="4746990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E4EEB19-58E6-0A41-B04A-D3753A4D2DF9}"/>
              </a:ext>
            </a:extLst>
          </p:cNvPr>
          <p:cNvGrpSpPr/>
          <p:nvPr userDrawn="1"/>
        </p:nvGrpSpPr>
        <p:grpSpPr>
          <a:xfrm>
            <a:off x="0" y="-79375"/>
            <a:ext cx="9144000" cy="1835150"/>
            <a:chOff x="0" y="-79375"/>
            <a:chExt cx="9144000" cy="1835150"/>
          </a:xfrm>
        </p:grpSpPr>
        <p:pic>
          <p:nvPicPr>
            <p:cNvPr id="6" name="Picture 2" descr="无标题-4">
              <a:extLst>
                <a:ext uri="{FF2B5EF4-FFF2-40B4-BE49-F238E27FC236}">
                  <a16:creationId xmlns:a16="http://schemas.microsoft.com/office/drawing/2014/main" id="{25748FB8-3463-8148-B4DB-43F85FF9FEF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58788"/>
              <a:ext cx="91440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无标题-5">
              <a:extLst>
                <a:ext uri="{FF2B5EF4-FFF2-40B4-BE49-F238E27FC236}">
                  <a16:creationId xmlns:a16="http://schemas.microsoft.com/office/drawing/2014/main" id="{93962399-368F-7142-8A2F-101673278B3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9388" y="-79375"/>
              <a:ext cx="2447925"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日期占位符 4">
            <a:extLst>
              <a:ext uri="{FF2B5EF4-FFF2-40B4-BE49-F238E27FC236}">
                <a16:creationId xmlns:a16="http://schemas.microsoft.com/office/drawing/2014/main" id="{4707F5F3-40F5-9846-95DE-8A4BF9252D4C}"/>
              </a:ext>
            </a:extLst>
          </p:cNvPr>
          <p:cNvSpPr>
            <a:spLocks noGrp="1"/>
          </p:cNvSpPr>
          <p:nvPr>
            <p:ph type="dt" sz="half" idx="10"/>
          </p:nvPr>
        </p:nvSpPr>
        <p:spPr/>
        <p:txBody>
          <a:bodyPr/>
          <a:lstStyle>
            <a:lvl1pPr>
              <a:defRPr/>
            </a:lvl1pPr>
          </a:lstStyle>
          <a:p>
            <a:pPr>
              <a:defRPr/>
            </a:pPr>
            <a:endParaRPr lang="zh-CN" altLang="en-US"/>
          </a:p>
        </p:txBody>
      </p:sp>
      <p:sp>
        <p:nvSpPr>
          <p:cNvPr id="3" name="页脚占位符 5">
            <a:extLst>
              <a:ext uri="{FF2B5EF4-FFF2-40B4-BE49-F238E27FC236}">
                <a16:creationId xmlns:a16="http://schemas.microsoft.com/office/drawing/2014/main" id="{8EA4550F-8030-0040-B069-A514488FD681}"/>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EC340947-0FA6-7546-89EF-A4E7534046BB}"/>
              </a:ext>
            </a:extLst>
          </p:cNvPr>
          <p:cNvSpPr>
            <a:spLocks noGrp="1"/>
          </p:cNvSpPr>
          <p:nvPr>
            <p:ph type="sldNum" sz="quarter" idx="12"/>
          </p:nvPr>
        </p:nvSpPr>
        <p:spPr/>
        <p:txBody>
          <a:bodyPr/>
          <a:lstStyle>
            <a:lvl1pPr>
              <a:defRPr dirty="0"/>
            </a:lvl1pPr>
          </a:lstStyle>
          <a:p>
            <a:pPr>
              <a:defRPr/>
            </a:pPr>
            <a:fld id="{BFF966EC-10D2-294C-91B3-B7987594AF98}" type="slidenum">
              <a:rPr lang="zh-CN" altLang="en-US"/>
              <a:pPr>
                <a:defRPr/>
              </a:pPr>
              <a:t>‹#›</a:t>
            </a:fld>
            <a:endParaRPr lang="zh-CN" altLang="en-US"/>
          </a:p>
        </p:txBody>
      </p:sp>
    </p:spTree>
    <p:extLst>
      <p:ext uri="{BB962C8B-B14F-4D97-AF65-F5344CB8AC3E}">
        <p14:creationId xmlns:p14="http://schemas.microsoft.com/office/powerpoint/2010/main" val="18365339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4">
            <a:extLst>
              <a:ext uri="{FF2B5EF4-FFF2-40B4-BE49-F238E27FC236}">
                <a16:creationId xmlns:a16="http://schemas.microsoft.com/office/drawing/2014/main" id="{D7F15914-740A-044D-9A18-9713E290703A}"/>
              </a:ext>
            </a:extLst>
          </p:cNvPr>
          <p:cNvSpPr>
            <a:spLocks noGrp="1"/>
          </p:cNvSpPr>
          <p:nvPr>
            <p:ph type="dt" sz="half" idx="10"/>
          </p:nvPr>
        </p:nvSpPr>
        <p:spPr/>
        <p:txBody>
          <a:bodyPr/>
          <a:lstStyle>
            <a:lvl1pPr>
              <a:defRPr/>
            </a:lvl1pPr>
          </a:lstStyle>
          <a:p>
            <a:pPr>
              <a:defRPr/>
            </a:pPr>
            <a:endParaRPr lang="zh-CN" altLang="en-US"/>
          </a:p>
        </p:txBody>
      </p:sp>
      <p:sp>
        <p:nvSpPr>
          <p:cNvPr id="6" name="页脚占位符 5">
            <a:extLst>
              <a:ext uri="{FF2B5EF4-FFF2-40B4-BE49-F238E27FC236}">
                <a16:creationId xmlns:a16="http://schemas.microsoft.com/office/drawing/2014/main" id="{99E487D7-7814-6348-A259-BBBDE3267C56}"/>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DC1D732-FB4C-9B49-A442-804D3C55E6F4}"/>
              </a:ext>
            </a:extLst>
          </p:cNvPr>
          <p:cNvSpPr>
            <a:spLocks noGrp="1"/>
          </p:cNvSpPr>
          <p:nvPr>
            <p:ph type="sldNum" sz="quarter" idx="12"/>
          </p:nvPr>
        </p:nvSpPr>
        <p:spPr/>
        <p:txBody>
          <a:bodyPr/>
          <a:lstStyle>
            <a:lvl1pPr>
              <a:defRPr dirty="0"/>
            </a:lvl1pPr>
          </a:lstStyle>
          <a:p>
            <a:pPr>
              <a:defRPr/>
            </a:pPr>
            <a:fld id="{47019F57-CF82-ED44-AC43-966630EE7D6D}" type="slidenum">
              <a:rPr lang="zh-CN" altLang="en-US"/>
              <a:pPr>
                <a:defRPr/>
              </a:pPr>
              <a:t>‹#›</a:t>
            </a:fld>
            <a:endParaRPr lang="zh-CN" altLang="en-US"/>
          </a:p>
        </p:txBody>
      </p:sp>
    </p:spTree>
    <p:extLst>
      <p:ext uri="{BB962C8B-B14F-4D97-AF65-F5344CB8AC3E}">
        <p14:creationId xmlns:p14="http://schemas.microsoft.com/office/powerpoint/2010/main" val="34809943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4">
            <a:extLst>
              <a:ext uri="{FF2B5EF4-FFF2-40B4-BE49-F238E27FC236}">
                <a16:creationId xmlns:a16="http://schemas.microsoft.com/office/drawing/2014/main" id="{90D4414C-C447-0B49-9834-665D1537AF78}"/>
              </a:ext>
            </a:extLst>
          </p:cNvPr>
          <p:cNvSpPr>
            <a:spLocks noGrp="1"/>
          </p:cNvSpPr>
          <p:nvPr>
            <p:ph type="dt" sz="half" idx="10"/>
          </p:nvPr>
        </p:nvSpPr>
        <p:spPr/>
        <p:txBody>
          <a:bodyPr/>
          <a:lstStyle>
            <a:lvl1pPr>
              <a:defRPr/>
            </a:lvl1pPr>
          </a:lstStyle>
          <a:p>
            <a:pPr>
              <a:defRPr/>
            </a:pPr>
            <a:endParaRPr lang="zh-CN" altLang="en-US"/>
          </a:p>
        </p:txBody>
      </p:sp>
      <p:sp>
        <p:nvSpPr>
          <p:cNvPr id="6" name="页脚占位符 5">
            <a:extLst>
              <a:ext uri="{FF2B5EF4-FFF2-40B4-BE49-F238E27FC236}">
                <a16:creationId xmlns:a16="http://schemas.microsoft.com/office/drawing/2014/main" id="{8440B4F6-5BF2-154E-8931-5D581EE4E68B}"/>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36EEBB5-D62F-5F46-B517-1178E5E58C05}"/>
              </a:ext>
            </a:extLst>
          </p:cNvPr>
          <p:cNvSpPr>
            <a:spLocks noGrp="1"/>
          </p:cNvSpPr>
          <p:nvPr>
            <p:ph type="sldNum" sz="quarter" idx="12"/>
          </p:nvPr>
        </p:nvSpPr>
        <p:spPr/>
        <p:txBody>
          <a:bodyPr/>
          <a:lstStyle>
            <a:lvl1pPr>
              <a:defRPr dirty="0"/>
            </a:lvl1pPr>
          </a:lstStyle>
          <a:p>
            <a:pPr>
              <a:defRPr/>
            </a:pPr>
            <a:fld id="{79806AE4-EE17-6242-B43A-83BA6092CF7A}" type="slidenum">
              <a:rPr lang="zh-CN" altLang="en-US"/>
              <a:pPr>
                <a:defRPr/>
              </a:pPr>
              <a:t>‹#›</a:t>
            </a:fld>
            <a:endParaRPr lang="zh-CN" altLang="en-US"/>
          </a:p>
        </p:txBody>
      </p:sp>
    </p:spTree>
    <p:extLst>
      <p:ext uri="{BB962C8B-B14F-4D97-AF65-F5344CB8AC3E}">
        <p14:creationId xmlns:p14="http://schemas.microsoft.com/office/powerpoint/2010/main" val="16485155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4">
            <a:extLst>
              <a:ext uri="{FF2B5EF4-FFF2-40B4-BE49-F238E27FC236}">
                <a16:creationId xmlns:a16="http://schemas.microsoft.com/office/drawing/2014/main" id="{ED7E7FB5-A615-F043-A5B9-91C29658BBA1}"/>
              </a:ext>
            </a:extLst>
          </p:cNvPr>
          <p:cNvSpPr>
            <a:spLocks noGrp="1"/>
          </p:cNvSpPr>
          <p:nvPr>
            <p:ph type="dt" sz="half" idx="10"/>
          </p:nvPr>
        </p:nvSpPr>
        <p:spPr/>
        <p:txBody>
          <a:bodyPr/>
          <a:lstStyle>
            <a:lvl1pPr>
              <a:defRPr/>
            </a:lvl1pPr>
          </a:lstStyle>
          <a:p>
            <a:pPr>
              <a:defRPr/>
            </a:pPr>
            <a:endParaRPr lang="zh-CN" altLang="en-US"/>
          </a:p>
        </p:txBody>
      </p:sp>
      <p:sp>
        <p:nvSpPr>
          <p:cNvPr id="5" name="页脚占位符 5">
            <a:extLst>
              <a:ext uri="{FF2B5EF4-FFF2-40B4-BE49-F238E27FC236}">
                <a16:creationId xmlns:a16="http://schemas.microsoft.com/office/drawing/2014/main" id="{DE0A4519-1812-BF44-9294-1F350A46AF03}"/>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07FDA777-866E-104F-957B-5807FF74713F}"/>
              </a:ext>
            </a:extLst>
          </p:cNvPr>
          <p:cNvSpPr>
            <a:spLocks noGrp="1"/>
          </p:cNvSpPr>
          <p:nvPr>
            <p:ph type="sldNum" sz="quarter" idx="12"/>
          </p:nvPr>
        </p:nvSpPr>
        <p:spPr/>
        <p:txBody>
          <a:bodyPr/>
          <a:lstStyle>
            <a:lvl1pPr>
              <a:defRPr dirty="0"/>
            </a:lvl1pPr>
          </a:lstStyle>
          <a:p>
            <a:pPr>
              <a:defRPr/>
            </a:pPr>
            <a:fld id="{8CFC194C-0619-A64A-8711-40A1D44BF1B3}" type="slidenum">
              <a:rPr lang="zh-CN" altLang="en-US"/>
              <a:pPr>
                <a:defRPr/>
              </a:pPr>
              <a:t>‹#›</a:t>
            </a:fld>
            <a:endParaRPr lang="zh-CN" altLang="en-US"/>
          </a:p>
        </p:txBody>
      </p:sp>
    </p:spTree>
    <p:extLst>
      <p:ext uri="{BB962C8B-B14F-4D97-AF65-F5344CB8AC3E}">
        <p14:creationId xmlns:p14="http://schemas.microsoft.com/office/powerpoint/2010/main" val="38312910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0513" y="292100"/>
            <a:ext cx="2057400" cy="573087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68313" y="292100"/>
            <a:ext cx="6052930" cy="573087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4">
            <a:extLst>
              <a:ext uri="{FF2B5EF4-FFF2-40B4-BE49-F238E27FC236}">
                <a16:creationId xmlns:a16="http://schemas.microsoft.com/office/drawing/2014/main" id="{7567D976-039F-8B40-947A-ED0E2B68D7D1}"/>
              </a:ext>
            </a:extLst>
          </p:cNvPr>
          <p:cNvSpPr>
            <a:spLocks noGrp="1"/>
          </p:cNvSpPr>
          <p:nvPr>
            <p:ph type="dt" sz="half" idx="10"/>
          </p:nvPr>
        </p:nvSpPr>
        <p:spPr/>
        <p:txBody>
          <a:bodyPr/>
          <a:lstStyle>
            <a:lvl1pPr>
              <a:defRPr/>
            </a:lvl1pPr>
          </a:lstStyle>
          <a:p>
            <a:pPr>
              <a:defRPr/>
            </a:pPr>
            <a:endParaRPr lang="zh-CN" altLang="en-US"/>
          </a:p>
        </p:txBody>
      </p:sp>
      <p:sp>
        <p:nvSpPr>
          <p:cNvPr id="5" name="页脚占位符 5">
            <a:extLst>
              <a:ext uri="{FF2B5EF4-FFF2-40B4-BE49-F238E27FC236}">
                <a16:creationId xmlns:a16="http://schemas.microsoft.com/office/drawing/2014/main" id="{56609234-6BA1-4843-AB7A-C008C7F503F3}"/>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9C847161-E33A-E046-9AA8-9ED3F4CD1357}"/>
              </a:ext>
            </a:extLst>
          </p:cNvPr>
          <p:cNvSpPr>
            <a:spLocks noGrp="1"/>
          </p:cNvSpPr>
          <p:nvPr>
            <p:ph type="sldNum" sz="quarter" idx="12"/>
          </p:nvPr>
        </p:nvSpPr>
        <p:spPr/>
        <p:txBody>
          <a:bodyPr/>
          <a:lstStyle>
            <a:lvl1pPr>
              <a:defRPr dirty="0"/>
            </a:lvl1pPr>
          </a:lstStyle>
          <a:p>
            <a:pPr>
              <a:defRPr/>
            </a:pPr>
            <a:fld id="{36C7CCA0-7930-FF4A-A37F-957C8C6D1C7B}" type="slidenum">
              <a:rPr lang="zh-CN" altLang="en-US"/>
              <a:pPr>
                <a:defRPr/>
              </a:pPr>
              <a:t>‹#›</a:t>
            </a:fld>
            <a:endParaRPr lang="zh-CN" altLang="en-US"/>
          </a:p>
        </p:txBody>
      </p:sp>
    </p:spTree>
    <p:extLst>
      <p:ext uri="{BB962C8B-B14F-4D97-AF65-F5344CB8AC3E}">
        <p14:creationId xmlns:p14="http://schemas.microsoft.com/office/powerpoint/2010/main" val="4564363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a:extLst>
              <a:ext uri="{FF2B5EF4-FFF2-40B4-BE49-F238E27FC236}">
                <a16:creationId xmlns:a16="http://schemas.microsoft.com/office/drawing/2014/main" id="{8906F5B8-40AF-094F-B5B7-D536CB996EE9}"/>
              </a:ext>
            </a:extLst>
          </p:cNvPr>
          <p:cNvSpPr>
            <a:spLocks noGrp="1"/>
          </p:cNvSpPr>
          <p:nvPr>
            <p:ph type="dt" sz="half" idx="10"/>
          </p:nvPr>
        </p:nvSpPr>
        <p:spPr/>
        <p:txBody>
          <a:bodyPr/>
          <a:lstStyle>
            <a:lvl1pPr>
              <a:defRPr/>
            </a:lvl1pPr>
          </a:lstStyle>
          <a:p>
            <a:pPr>
              <a:defRPr/>
            </a:pPr>
            <a:endParaRPr lang="zh-CN" altLang="en-US"/>
          </a:p>
        </p:txBody>
      </p:sp>
      <p:sp>
        <p:nvSpPr>
          <p:cNvPr id="6" name="页脚占位符 5">
            <a:extLst>
              <a:ext uri="{FF2B5EF4-FFF2-40B4-BE49-F238E27FC236}">
                <a16:creationId xmlns:a16="http://schemas.microsoft.com/office/drawing/2014/main" id="{5E6EFB33-D827-DB40-AFDC-4780E43ECDB1}"/>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A6D6811-1FAA-E64A-B215-407425B9D6BF}"/>
              </a:ext>
            </a:extLst>
          </p:cNvPr>
          <p:cNvSpPr>
            <a:spLocks noGrp="1"/>
          </p:cNvSpPr>
          <p:nvPr>
            <p:ph type="sldNum" sz="quarter" idx="12"/>
          </p:nvPr>
        </p:nvSpPr>
        <p:spPr/>
        <p:txBody>
          <a:bodyPr/>
          <a:lstStyle>
            <a:lvl1pPr>
              <a:defRPr dirty="0"/>
            </a:lvl1pPr>
          </a:lstStyle>
          <a:p>
            <a:pPr>
              <a:defRPr/>
            </a:pPr>
            <a:fld id="{5710C9BD-D9FA-5146-9558-8A416FD3E688}" type="slidenum">
              <a:rPr lang="zh-CN" altLang="en-US"/>
              <a:pPr>
                <a:defRPr/>
              </a:pPr>
              <a:t>‹#›</a:t>
            </a:fld>
            <a:endParaRPr lang="zh-CN" altLang="en-US"/>
          </a:p>
        </p:txBody>
      </p:sp>
    </p:spTree>
    <p:extLst>
      <p:ext uri="{BB962C8B-B14F-4D97-AF65-F5344CB8AC3E}">
        <p14:creationId xmlns:p14="http://schemas.microsoft.com/office/powerpoint/2010/main" val="16373915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29150" y="1825625"/>
            <a:ext cx="3886200" cy="2098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29150" y="4076700"/>
            <a:ext cx="3886200" cy="21002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日期占位符 4">
            <a:extLst>
              <a:ext uri="{FF2B5EF4-FFF2-40B4-BE49-F238E27FC236}">
                <a16:creationId xmlns:a16="http://schemas.microsoft.com/office/drawing/2014/main" id="{95CB10A1-65B6-B244-84E7-5064C522490A}"/>
              </a:ext>
            </a:extLst>
          </p:cNvPr>
          <p:cNvSpPr>
            <a:spLocks noGrp="1"/>
          </p:cNvSpPr>
          <p:nvPr>
            <p:ph type="dt" sz="half" idx="10"/>
          </p:nvPr>
        </p:nvSpPr>
        <p:spPr/>
        <p:txBody>
          <a:bodyPr/>
          <a:lstStyle>
            <a:lvl1pPr>
              <a:defRPr/>
            </a:lvl1pPr>
          </a:lstStyle>
          <a:p>
            <a:pPr>
              <a:defRPr/>
            </a:pPr>
            <a:endParaRPr lang="zh-CN" altLang="en-US"/>
          </a:p>
        </p:txBody>
      </p:sp>
      <p:sp>
        <p:nvSpPr>
          <p:cNvPr id="7" name="页脚占位符 5">
            <a:extLst>
              <a:ext uri="{FF2B5EF4-FFF2-40B4-BE49-F238E27FC236}">
                <a16:creationId xmlns:a16="http://schemas.microsoft.com/office/drawing/2014/main" id="{FC18ACC9-C407-C142-8978-3B00A4C749C5}"/>
              </a:ext>
            </a:extLst>
          </p:cNvPr>
          <p:cNvSpPr>
            <a:spLocks noGrp="1"/>
          </p:cNvSpPr>
          <p:nvPr>
            <p:ph type="ftr" sz="quarter" idx="11"/>
          </p:nvPr>
        </p:nvSpPr>
        <p:spPr/>
        <p:txBody>
          <a:bodyPr/>
          <a:lstStyle>
            <a:lvl1pPr>
              <a:defRPr/>
            </a:lvl1pPr>
          </a:lstStyle>
          <a:p>
            <a:pPr>
              <a:defRPr/>
            </a:pPr>
            <a:endParaRPr lang="zh-CN" altLang="en-US"/>
          </a:p>
        </p:txBody>
      </p:sp>
      <p:sp>
        <p:nvSpPr>
          <p:cNvPr id="8" name="灯片编号占位符 6">
            <a:extLst>
              <a:ext uri="{FF2B5EF4-FFF2-40B4-BE49-F238E27FC236}">
                <a16:creationId xmlns:a16="http://schemas.microsoft.com/office/drawing/2014/main" id="{40EF55E1-956A-7D4B-82D8-202C76084E15}"/>
              </a:ext>
            </a:extLst>
          </p:cNvPr>
          <p:cNvSpPr>
            <a:spLocks noGrp="1"/>
          </p:cNvSpPr>
          <p:nvPr>
            <p:ph type="sldNum" sz="quarter" idx="12"/>
          </p:nvPr>
        </p:nvSpPr>
        <p:spPr/>
        <p:txBody>
          <a:bodyPr/>
          <a:lstStyle>
            <a:lvl1pPr>
              <a:defRPr dirty="0"/>
            </a:lvl1pPr>
          </a:lstStyle>
          <a:p>
            <a:pPr>
              <a:defRPr/>
            </a:pPr>
            <a:fld id="{35546497-0AEC-4948-BEA1-8EB6566D5F45}" type="slidenum">
              <a:rPr lang="zh-CN" altLang="en-US"/>
              <a:pPr>
                <a:defRPr/>
              </a:pPr>
              <a:t>‹#›</a:t>
            </a:fld>
            <a:endParaRPr lang="zh-CN" altLang="en-US"/>
          </a:p>
        </p:txBody>
      </p:sp>
    </p:spTree>
    <p:extLst>
      <p:ext uri="{BB962C8B-B14F-4D97-AF65-F5344CB8AC3E}">
        <p14:creationId xmlns:p14="http://schemas.microsoft.com/office/powerpoint/2010/main" val="20140748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17">
            <a:extLst>
              <a:ext uri="{FF2B5EF4-FFF2-40B4-BE49-F238E27FC236}">
                <a16:creationId xmlns:a16="http://schemas.microsoft.com/office/drawing/2014/main" id="{8BD60313-E7DD-274C-AD66-5CCDFC5DB017}"/>
              </a:ext>
            </a:extLst>
          </p:cNvPr>
          <p:cNvGrpSpPr>
            <a:grpSpLocks/>
          </p:cNvGrpSpPr>
          <p:nvPr/>
        </p:nvGrpSpPr>
        <p:grpSpPr bwMode="auto">
          <a:xfrm>
            <a:off x="-7938" y="-7938"/>
            <a:ext cx="9169401" cy="6873876"/>
            <a:chOff x="-8466" y="-8468"/>
            <a:chExt cx="9169804" cy="6874935"/>
          </a:xfrm>
        </p:grpSpPr>
        <p:cxnSp>
          <p:nvCxnSpPr>
            <p:cNvPr id="5" name="Straight Connector 4">
              <a:extLst>
                <a:ext uri="{FF2B5EF4-FFF2-40B4-BE49-F238E27FC236}">
                  <a16:creationId xmlns:a16="http://schemas.microsoft.com/office/drawing/2014/main" id="{61C553CE-42C3-0F48-AD3A-39B254B0DD2E}"/>
                </a:ext>
              </a:extLst>
            </p:cNvPr>
            <p:cNvCxnSpPr/>
            <p:nvPr/>
          </p:nvCxnSpPr>
          <p:spPr>
            <a:xfrm flipV="1">
              <a:off x="5130498" y="4175239"/>
              <a:ext cx="4022902" cy="2683288"/>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33EEECD0-42E6-0448-9AE2-6BAC90EC2EFE}"/>
                </a:ext>
              </a:extLst>
            </p:cNvPr>
            <p:cNvCxnSpPr/>
            <p:nvPr/>
          </p:nvCxnSpPr>
          <p:spPr>
            <a:xfrm>
              <a:off x="7041932" y="-529"/>
              <a:ext cx="1219254" cy="6859057"/>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7" name="Freeform 6">
              <a:extLst>
                <a:ext uri="{FF2B5EF4-FFF2-40B4-BE49-F238E27FC236}">
                  <a16:creationId xmlns:a16="http://schemas.microsoft.com/office/drawing/2014/main" id="{E83D4FB4-B3D2-4145-8888-F564272B2FA3}"/>
                </a:ext>
              </a:extLst>
            </p:cNvPr>
            <p:cNvSpPr/>
            <p:nvPr/>
          </p:nvSpPr>
          <p:spPr>
            <a:xfrm>
              <a:off x="6891113" y="-529"/>
              <a:ext cx="2270225" cy="686699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Freeform 7">
              <a:extLst>
                <a:ext uri="{FF2B5EF4-FFF2-40B4-BE49-F238E27FC236}">
                  <a16:creationId xmlns:a16="http://schemas.microsoft.com/office/drawing/2014/main" id="{0C29CAC7-7E4F-5C45-9A94-3989D681D83E}"/>
                </a:ext>
              </a:extLst>
            </p:cNvPr>
            <p:cNvSpPr/>
            <p:nvPr/>
          </p:nvSpPr>
          <p:spPr>
            <a:xfrm>
              <a:off x="7205452" y="-8468"/>
              <a:ext cx="1947948" cy="6866996"/>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Freeform 8">
              <a:extLst>
                <a:ext uri="{FF2B5EF4-FFF2-40B4-BE49-F238E27FC236}">
                  <a16:creationId xmlns:a16="http://schemas.microsoft.com/office/drawing/2014/main" id="{EDBAA592-3137-CC41-97F5-43C485B2D83D}"/>
                </a:ext>
              </a:extLst>
            </p:cNvPr>
            <p:cNvSpPr/>
            <p:nvPr/>
          </p:nvSpPr>
          <p:spPr>
            <a:xfrm>
              <a:off x="6638689" y="3919613"/>
              <a:ext cx="2513123" cy="2938915"/>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a:extLst>
                <a:ext uri="{FF2B5EF4-FFF2-40B4-BE49-F238E27FC236}">
                  <a16:creationId xmlns:a16="http://schemas.microsoft.com/office/drawing/2014/main" id="{AD300642-6A76-B542-B0DC-281057A06800}"/>
                </a:ext>
              </a:extLst>
            </p:cNvPr>
            <p:cNvSpPr/>
            <p:nvPr/>
          </p:nvSpPr>
          <p:spPr>
            <a:xfrm>
              <a:off x="7010180" y="-8468"/>
              <a:ext cx="2143219" cy="6866996"/>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a:extLst>
                <a:ext uri="{FF2B5EF4-FFF2-40B4-BE49-F238E27FC236}">
                  <a16:creationId xmlns:a16="http://schemas.microsoft.com/office/drawing/2014/main" id="{4E268097-4F53-644E-A171-746039137DF7}"/>
                </a:ext>
              </a:extLst>
            </p:cNvPr>
            <p:cNvSpPr/>
            <p:nvPr/>
          </p:nvSpPr>
          <p:spPr>
            <a:xfrm>
              <a:off x="8296112" y="-8468"/>
              <a:ext cx="857288" cy="6866996"/>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a:extLst>
                <a:ext uri="{FF2B5EF4-FFF2-40B4-BE49-F238E27FC236}">
                  <a16:creationId xmlns:a16="http://schemas.microsoft.com/office/drawing/2014/main" id="{A34146A1-96B8-5949-8A7C-23D57F92650E}"/>
                </a:ext>
              </a:extLst>
            </p:cNvPr>
            <p:cNvSpPr/>
            <p:nvPr/>
          </p:nvSpPr>
          <p:spPr>
            <a:xfrm>
              <a:off x="8077027" y="-8468"/>
              <a:ext cx="1066847" cy="6866996"/>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a:extLst>
                <a:ext uri="{FF2B5EF4-FFF2-40B4-BE49-F238E27FC236}">
                  <a16:creationId xmlns:a16="http://schemas.microsoft.com/office/drawing/2014/main" id="{5A7A2CCD-1C0E-304C-A78C-6523246389D3}"/>
                </a:ext>
              </a:extLst>
            </p:cNvPr>
            <p:cNvSpPr/>
            <p:nvPr/>
          </p:nvSpPr>
          <p:spPr>
            <a:xfrm>
              <a:off x="8059565" y="4894488"/>
              <a:ext cx="1095423" cy="1964040"/>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a:extLst>
                <a:ext uri="{FF2B5EF4-FFF2-40B4-BE49-F238E27FC236}">
                  <a16:creationId xmlns:a16="http://schemas.microsoft.com/office/drawing/2014/main" id="{FC69AC3A-EA73-FB48-9DA8-C5AABA89349D}"/>
                </a:ext>
              </a:extLst>
            </p:cNvPr>
            <p:cNvSpPr/>
            <p:nvPr/>
          </p:nvSpPr>
          <p:spPr>
            <a:xfrm>
              <a:off x="-8466" y="-8468"/>
              <a:ext cx="863639" cy="5698416"/>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5" name="Date Placeholder 3">
            <a:extLst>
              <a:ext uri="{FF2B5EF4-FFF2-40B4-BE49-F238E27FC236}">
                <a16:creationId xmlns:a16="http://schemas.microsoft.com/office/drawing/2014/main" id="{2C02F5D7-46AA-D14C-BE64-658AD5A715BE}"/>
              </a:ext>
            </a:extLst>
          </p:cNvPr>
          <p:cNvSpPr>
            <a:spLocks noGrp="1"/>
          </p:cNvSpPr>
          <p:nvPr>
            <p:ph type="dt" sz="half" idx="10"/>
          </p:nvPr>
        </p:nvSpPr>
        <p:spPr/>
        <p:txBody>
          <a:bodyPr/>
          <a:lstStyle>
            <a:lvl1pPr>
              <a:defRPr/>
            </a:lvl1pPr>
          </a:lstStyle>
          <a:p>
            <a:pPr>
              <a:defRPr/>
            </a:pPr>
            <a:endParaRPr lang="zh-CN" altLang="en-US"/>
          </a:p>
        </p:txBody>
      </p:sp>
      <p:sp>
        <p:nvSpPr>
          <p:cNvPr id="16" name="Footer Placeholder 4">
            <a:extLst>
              <a:ext uri="{FF2B5EF4-FFF2-40B4-BE49-F238E27FC236}">
                <a16:creationId xmlns:a16="http://schemas.microsoft.com/office/drawing/2014/main" id="{D3AD3545-666F-BB48-B118-02D1E4D603E7}"/>
              </a:ext>
            </a:extLst>
          </p:cNvPr>
          <p:cNvSpPr>
            <a:spLocks noGrp="1"/>
          </p:cNvSpPr>
          <p:nvPr>
            <p:ph type="ftr" sz="quarter" idx="11"/>
          </p:nvPr>
        </p:nvSpPr>
        <p:spPr/>
        <p:txBody>
          <a:bodyPr/>
          <a:lstStyle>
            <a:lvl1pPr>
              <a:defRPr/>
            </a:lvl1pPr>
          </a:lstStyle>
          <a:p>
            <a:pPr>
              <a:defRPr/>
            </a:pPr>
            <a:endParaRPr lang="en-US" altLang="x-none"/>
          </a:p>
        </p:txBody>
      </p:sp>
      <p:sp>
        <p:nvSpPr>
          <p:cNvPr id="17" name="Slide Number Placeholder 5">
            <a:extLst>
              <a:ext uri="{FF2B5EF4-FFF2-40B4-BE49-F238E27FC236}">
                <a16:creationId xmlns:a16="http://schemas.microsoft.com/office/drawing/2014/main" id="{CE3F07AC-0A8D-6545-AB7D-B14C85327FDC}"/>
              </a:ext>
            </a:extLst>
          </p:cNvPr>
          <p:cNvSpPr>
            <a:spLocks noGrp="1"/>
          </p:cNvSpPr>
          <p:nvPr>
            <p:ph type="sldNum" sz="quarter" idx="12"/>
          </p:nvPr>
        </p:nvSpPr>
        <p:spPr/>
        <p:txBody>
          <a:bodyPr/>
          <a:lstStyle>
            <a:lvl1pPr>
              <a:defRPr/>
            </a:lvl1pPr>
          </a:lstStyle>
          <a:p>
            <a:pPr>
              <a:defRPr/>
            </a:pPr>
            <a:fld id="{6CA6AA05-E379-6E4C-843C-D6D9B2475606}" type="slidenum">
              <a:rPr lang="zh-CN" altLang="en-US"/>
              <a:pPr>
                <a:defRPr/>
              </a:pPr>
              <a:t>‹#›</a:t>
            </a:fld>
            <a:endParaRPr lang="zh-CN" altLang="en-US"/>
          </a:p>
        </p:txBody>
      </p:sp>
    </p:spTree>
    <p:extLst>
      <p:ext uri="{BB962C8B-B14F-4D97-AF65-F5344CB8AC3E}">
        <p14:creationId xmlns:p14="http://schemas.microsoft.com/office/powerpoint/2010/main" val="34532604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368014-377A-7947-A367-D7D8E84C9007}"/>
              </a:ext>
            </a:extLst>
          </p:cNvPr>
          <p:cNvSpPr>
            <a:spLocks noGrp="1"/>
          </p:cNvSpPr>
          <p:nvPr>
            <p:ph type="dt" sz="half" idx="10"/>
          </p:nvPr>
        </p:nvSpPr>
        <p:spPr/>
        <p:txBody>
          <a:bodyPr/>
          <a:lstStyle>
            <a:lvl1pPr>
              <a:defRPr/>
            </a:lvl1pPr>
          </a:lstStyle>
          <a:p>
            <a:pPr>
              <a:defRPr/>
            </a:pPr>
            <a:endParaRPr lang="zh-CN" altLang="en-US"/>
          </a:p>
        </p:txBody>
      </p:sp>
      <p:sp>
        <p:nvSpPr>
          <p:cNvPr id="5" name="Footer Placeholder 4">
            <a:extLst>
              <a:ext uri="{FF2B5EF4-FFF2-40B4-BE49-F238E27FC236}">
                <a16:creationId xmlns:a16="http://schemas.microsoft.com/office/drawing/2014/main" id="{A5A6B572-B25B-1F44-8587-4BFF333E0468}"/>
              </a:ext>
            </a:extLst>
          </p:cNvPr>
          <p:cNvSpPr>
            <a:spLocks noGrp="1"/>
          </p:cNvSpPr>
          <p:nvPr>
            <p:ph type="ftr" sz="quarter" idx="11"/>
          </p:nvPr>
        </p:nvSpPr>
        <p:spPr/>
        <p:txBody>
          <a:bodyPr/>
          <a:lstStyle>
            <a:lvl1pPr>
              <a:defRPr/>
            </a:lvl1pPr>
          </a:lstStyle>
          <a:p>
            <a:pPr>
              <a:defRPr/>
            </a:pPr>
            <a:endParaRPr lang="en-US" altLang="x-none"/>
          </a:p>
        </p:txBody>
      </p:sp>
      <p:sp>
        <p:nvSpPr>
          <p:cNvPr id="6" name="Slide Number Placeholder 5">
            <a:extLst>
              <a:ext uri="{FF2B5EF4-FFF2-40B4-BE49-F238E27FC236}">
                <a16:creationId xmlns:a16="http://schemas.microsoft.com/office/drawing/2014/main" id="{8AF33975-2E83-F847-B28B-79597A13E41A}"/>
              </a:ext>
            </a:extLst>
          </p:cNvPr>
          <p:cNvSpPr>
            <a:spLocks noGrp="1"/>
          </p:cNvSpPr>
          <p:nvPr>
            <p:ph type="sldNum" sz="quarter" idx="12"/>
          </p:nvPr>
        </p:nvSpPr>
        <p:spPr/>
        <p:txBody>
          <a:bodyPr/>
          <a:lstStyle>
            <a:lvl1pPr>
              <a:defRPr/>
            </a:lvl1pPr>
          </a:lstStyle>
          <a:p>
            <a:pPr>
              <a:defRPr/>
            </a:pPr>
            <a:fld id="{D4907CA6-B918-3F4F-AB46-B702F9F18DC1}" type="slidenum">
              <a:rPr lang="zh-CN" altLang="en-US"/>
              <a:pPr>
                <a:defRPr/>
              </a:pPr>
              <a:t>‹#›</a:t>
            </a:fld>
            <a:endParaRPr lang="zh-CN" altLang="en-US"/>
          </a:p>
        </p:txBody>
      </p:sp>
    </p:spTree>
    <p:extLst>
      <p:ext uri="{BB962C8B-B14F-4D97-AF65-F5344CB8AC3E}">
        <p14:creationId xmlns:p14="http://schemas.microsoft.com/office/powerpoint/2010/main" val="413361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16:creationId xmlns:a16="http://schemas.microsoft.com/office/drawing/2014/main" id="{B578DCDA-82CE-3540-9215-C1AE1A1EFE15}"/>
              </a:ext>
            </a:extLst>
          </p:cNvPr>
          <p:cNvSpPr>
            <a:spLocks noGrp="1"/>
          </p:cNvSpPr>
          <p:nvPr>
            <p:ph type="dt" sz="half" idx="10"/>
          </p:nvPr>
        </p:nvSpPr>
        <p:spPr/>
        <p:txBody>
          <a:bodyPr/>
          <a:lstStyle>
            <a:lvl1pPr>
              <a:defRPr/>
            </a:lvl1pPr>
          </a:lstStyle>
          <a:p>
            <a:pPr>
              <a:defRPr/>
            </a:pPr>
            <a:endParaRPr lang="en-US" altLang="x-none"/>
          </a:p>
        </p:txBody>
      </p:sp>
      <p:sp>
        <p:nvSpPr>
          <p:cNvPr id="8" name="Rectangle 5">
            <a:extLst>
              <a:ext uri="{FF2B5EF4-FFF2-40B4-BE49-F238E27FC236}">
                <a16:creationId xmlns:a16="http://schemas.microsoft.com/office/drawing/2014/main" id="{3C5B45BE-71F1-7547-88EC-4A90D53CA832}"/>
              </a:ext>
            </a:extLst>
          </p:cNvPr>
          <p:cNvSpPr>
            <a:spLocks noGrp="1"/>
          </p:cNvSpPr>
          <p:nvPr>
            <p:ph type="ftr" sz="quarter" idx="11"/>
          </p:nvPr>
        </p:nvSpPr>
        <p:spPr/>
        <p:txBody>
          <a:bodyPr/>
          <a:lstStyle>
            <a:lvl1pPr>
              <a:defRPr/>
            </a:lvl1pPr>
          </a:lstStyle>
          <a:p>
            <a:pPr>
              <a:defRPr/>
            </a:pPr>
            <a:endParaRPr lang="en-US" altLang="x-none"/>
          </a:p>
        </p:txBody>
      </p:sp>
      <p:sp>
        <p:nvSpPr>
          <p:cNvPr id="9" name="Rectangle 6">
            <a:extLst>
              <a:ext uri="{FF2B5EF4-FFF2-40B4-BE49-F238E27FC236}">
                <a16:creationId xmlns:a16="http://schemas.microsoft.com/office/drawing/2014/main" id="{BAD19299-B7F8-724F-AAA8-FED5C6270FDB}"/>
              </a:ext>
            </a:extLst>
          </p:cNvPr>
          <p:cNvSpPr>
            <a:spLocks noGrp="1"/>
          </p:cNvSpPr>
          <p:nvPr>
            <p:ph type="sldNum" sz="quarter" idx="12"/>
          </p:nvPr>
        </p:nvSpPr>
        <p:spPr/>
        <p:txBody>
          <a:bodyPr/>
          <a:lstStyle>
            <a:lvl1pPr>
              <a:defRPr dirty="0"/>
            </a:lvl1pPr>
          </a:lstStyle>
          <a:p>
            <a:pPr>
              <a:defRPr/>
            </a:pPr>
            <a:fld id="{51052D88-0F19-8447-AD40-3F0EF28D0741}" type="slidenum">
              <a:rPr lang="zh-CN" altLang="en-US"/>
              <a:pPr>
                <a:defRPr/>
              </a:pPr>
              <a:t>‹#›</a:t>
            </a:fld>
            <a:endParaRPr lang="zh-CN" altLang="en-US"/>
          </a:p>
        </p:txBody>
      </p:sp>
    </p:spTree>
    <p:extLst>
      <p:ext uri="{BB962C8B-B14F-4D97-AF65-F5344CB8AC3E}">
        <p14:creationId xmlns:p14="http://schemas.microsoft.com/office/powerpoint/2010/main" val="2541509700"/>
      </p:ext>
    </p:extLst>
  </p:cSld>
  <p:clrMapOvr>
    <a:masterClrMapping/>
  </p:clrMapOvr>
  <p:transition>
    <p:random/>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062EFA-CD11-DA49-B5FA-BA7A0EBD1ACA}"/>
              </a:ext>
            </a:extLst>
          </p:cNvPr>
          <p:cNvSpPr>
            <a:spLocks noGrp="1"/>
          </p:cNvSpPr>
          <p:nvPr>
            <p:ph type="dt" sz="half" idx="10"/>
          </p:nvPr>
        </p:nvSpPr>
        <p:spPr/>
        <p:txBody>
          <a:bodyPr/>
          <a:lstStyle>
            <a:lvl1pPr>
              <a:defRPr/>
            </a:lvl1pPr>
          </a:lstStyle>
          <a:p>
            <a:pPr>
              <a:defRPr/>
            </a:pPr>
            <a:endParaRPr lang="zh-CN" altLang="en-US"/>
          </a:p>
        </p:txBody>
      </p:sp>
      <p:sp>
        <p:nvSpPr>
          <p:cNvPr id="5" name="Footer Placeholder 4">
            <a:extLst>
              <a:ext uri="{FF2B5EF4-FFF2-40B4-BE49-F238E27FC236}">
                <a16:creationId xmlns:a16="http://schemas.microsoft.com/office/drawing/2014/main" id="{1C76F2F5-C110-8443-A6A0-29F56F913AFC}"/>
              </a:ext>
            </a:extLst>
          </p:cNvPr>
          <p:cNvSpPr>
            <a:spLocks noGrp="1"/>
          </p:cNvSpPr>
          <p:nvPr>
            <p:ph type="ftr" sz="quarter" idx="11"/>
          </p:nvPr>
        </p:nvSpPr>
        <p:spPr/>
        <p:txBody>
          <a:bodyPr/>
          <a:lstStyle>
            <a:lvl1pPr>
              <a:defRPr/>
            </a:lvl1pPr>
          </a:lstStyle>
          <a:p>
            <a:pPr>
              <a:defRPr/>
            </a:pPr>
            <a:endParaRPr lang="en-US" altLang="x-none"/>
          </a:p>
        </p:txBody>
      </p:sp>
      <p:sp>
        <p:nvSpPr>
          <p:cNvPr id="6" name="Slide Number Placeholder 5">
            <a:extLst>
              <a:ext uri="{FF2B5EF4-FFF2-40B4-BE49-F238E27FC236}">
                <a16:creationId xmlns:a16="http://schemas.microsoft.com/office/drawing/2014/main" id="{A54FFF49-C2DF-C041-861A-3201F8D3ABBD}"/>
              </a:ext>
            </a:extLst>
          </p:cNvPr>
          <p:cNvSpPr>
            <a:spLocks noGrp="1"/>
          </p:cNvSpPr>
          <p:nvPr>
            <p:ph type="sldNum" sz="quarter" idx="12"/>
          </p:nvPr>
        </p:nvSpPr>
        <p:spPr/>
        <p:txBody>
          <a:bodyPr/>
          <a:lstStyle>
            <a:lvl1pPr>
              <a:defRPr/>
            </a:lvl1pPr>
          </a:lstStyle>
          <a:p>
            <a:pPr>
              <a:defRPr/>
            </a:pPr>
            <a:fld id="{3C66B7DA-2997-3242-BA91-D3B4025B6430}" type="slidenum">
              <a:rPr lang="zh-CN" altLang="en-US"/>
              <a:pPr>
                <a:defRPr/>
              </a:pPr>
              <a:t>‹#›</a:t>
            </a:fld>
            <a:endParaRPr lang="zh-CN" altLang="en-US"/>
          </a:p>
        </p:txBody>
      </p:sp>
    </p:spTree>
    <p:extLst>
      <p:ext uri="{BB962C8B-B14F-4D97-AF65-F5344CB8AC3E}">
        <p14:creationId xmlns:p14="http://schemas.microsoft.com/office/powerpoint/2010/main" val="26262367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20D5E20-91EA-5240-80C8-6B62BD18CDD5}"/>
              </a:ext>
            </a:extLst>
          </p:cNvPr>
          <p:cNvSpPr>
            <a:spLocks noGrp="1"/>
          </p:cNvSpPr>
          <p:nvPr>
            <p:ph type="dt" sz="half" idx="10"/>
          </p:nvPr>
        </p:nvSpPr>
        <p:spPr/>
        <p:txBody>
          <a:bodyPr/>
          <a:lstStyle>
            <a:lvl1pPr>
              <a:defRPr/>
            </a:lvl1pPr>
          </a:lstStyle>
          <a:p>
            <a:pPr>
              <a:defRPr/>
            </a:pPr>
            <a:endParaRPr lang="zh-CN" altLang="en-US"/>
          </a:p>
        </p:txBody>
      </p:sp>
      <p:sp>
        <p:nvSpPr>
          <p:cNvPr id="6" name="Footer Placeholder 5">
            <a:extLst>
              <a:ext uri="{FF2B5EF4-FFF2-40B4-BE49-F238E27FC236}">
                <a16:creationId xmlns:a16="http://schemas.microsoft.com/office/drawing/2014/main" id="{69D93C00-01EC-7C4C-A14E-434718CDA3E9}"/>
              </a:ext>
            </a:extLst>
          </p:cNvPr>
          <p:cNvSpPr>
            <a:spLocks noGrp="1"/>
          </p:cNvSpPr>
          <p:nvPr>
            <p:ph type="ftr" sz="quarter" idx="11"/>
          </p:nvPr>
        </p:nvSpPr>
        <p:spPr/>
        <p:txBody>
          <a:bodyPr/>
          <a:lstStyle>
            <a:lvl1pPr>
              <a:defRPr/>
            </a:lvl1pPr>
          </a:lstStyle>
          <a:p>
            <a:pPr>
              <a:defRPr/>
            </a:pPr>
            <a:endParaRPr lang="en-US" altLang="x-none"/>
          </a:p>
        </p:txBody>
      </p:sp>
      <p:sp>
        <p:nvSpPr>
          <p:cNvPr id="7" name="Slide Number Placeholder 6">
            <a:extLst>
              <a:ext uri="{FF2B5EF4-FFF2-40B4-BE49-F238E27FC236}">
                <a16:creationId xmlns:a16="http://schemas.microsoft.com/office/drawing/2014/main" id="{7A17769C-8EBE-874B-8DF4-5B7F8183AA09}"/>
              </a:ext>
            </a:extLst>
          </p:cNvPr>
          <p:cNvSpPr>
            <a:spLocks noGrp="1"/>
          </p:cNvSpPr>
          <p:nvPr>
            <p:ph type="sldNum" sz="quarter" idx="12"/>
          </p:nvPr>
        </p:nvSpPr>
        <p:spPr/>
        <p:txBody>
          <a:bodyPr/>
          <a:lstStyle>
            <a:lvl1pPr>
              <a:defRPr/>
            </a:lvl1pPr>
          </a:lstStyle>
          <a:p>
            <a:pPr>
              <a:defRPr/>
            </a:pPr>
            <a:fld id="{73BDCA96-5293-5F48-9C0F-EA0072C0FF87}" type="slidenum">
              <a:rPr lang="zh-CN" altLang="en-US"/>
              <a:pPr>
                <a:defRPr/>
              </a:pPr>
              <a:t>‹#›</a:t>
            </a:fld>
            <a:endParaRPr lang="zh-CN" altLang="en-US"/>
          </a:p>
        </p:txBody>
      </p:sp>
    </p:spTree>
    <p:extLst>
      <p:ext uri="{BB962C8B-B14F-4D97-AF65-F5344CB8AC3E}">
        <p14:creationId xmlns:p14="http://schemas.microsoft.com/office/powerpoint/2010/main" val="36519217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1AF9A32-33CC-0545-85C9-D45072922113}"/>
              </a:ext>
            </a:extLst>
          </p:cNvPr>
          <p:cNvSpPr>
            <a:spLocks noGrp="1"/>
          </p:cNvSpPr>
          <p:nvPr>
            <p:ph type="dt" sz="half" idx="10"/>
          </p:nvPr>
        </p:nvSpPr>
        <p:spPr/>
        <p:txBody>
          <a:bodyPr/>
          <a:lstStyle>
            <a:lvl1pPr>
              <a:defRPr/>
            </a:lvl1pPr>
          </a:lstStyle>
          <a:p>
            <a:pPr>
              <a:defRPr/>
            </a:pPr>
            <a:endParaRPr lang="zh-CN" altLang="en-US"/>
          </a:p>
        </p:txBody>
      </p:sp>
      <p:sp>
        <p:nvSpPr>
          <p:cNvPr id="8" name="Footer Placeholder 7">
            <a:extLst>
              <a:ext uri="{FF2B5EF4-FFF2-40B4-BE49-F238E27FC236}">
                <a16:creationId xmlns:a16="http://schemas.microsoft.com/office/drawing/2014/main" id="{62B768C7-06A7-F245-9B28-7B3D4941253D}"/>
              </a:ext>
            </a:extLst>
          </p:cNvPr>
          <p:cNvSpPr>
            <a:spLocks noGrp="1"/>
          </p:cNvSpPr>
          <p:nvPr>
            <p:ph type="ftr" sz="quarter" idx="11"/>
          </p:nvPr>
        </p:nvSpPr>
        <p:spPr/>
        <p:txBody>
          <a:bodyPr/>
          <a:lstStyle>
            <a:lvl1pPr>
              <a:defRPr/>
            </a:lvl1pPr>
          </a:lstStyle>
          <a:p>
            <a:pPr>
              <a:defRPr/>
            </a:pPr>
            <a:endParaRPr lang="en-US" altLang="x-none"/>
          </a:p>
        </p:txBody>
      </p:sp>
      <p:sp>
        <p:nvSpPr>
          <p:cNvPr id="9" name="Slide Number Placeholder 8">
            <a:extLst>
              <a:ext uri="{FF2B5EF4-FFF2-40B4-BE49-F238E27FC236}">
                <a16:creationId xmlns:a16="http://schemas.microsoft.com/office/drawing/2014/main" id="{3A0DDBEF-B505-014E-9A6B-34BB84D976C1}"/>
              </a:ext>
            </a:extLst>
          </p:cNvPr>
          <p:cNvSpPr>
            <a:spLocks noGrp="1"/>
          </p:cNvSpPr>
          <p:nvPr>
            <p:ph type="sldNum" sz="quarter" idx="12"/>
          </p:nvPr>
        </p:nvSpPr>
        <p:spPr/>
        <p:txBody>
          <a:bodyPr/>
          <a:lstStyle>
            <a:lvl1pPr>
              <a:defRPr/>
            </a:lvl1pPr>
          </a:lstStyle>
          <a:p>
            <a:pPr>
              <a:defRPr/>
            </a:pPr>
            <a:fld id="{B5167D57-5D26-124D-A4D9-22319CB4880B}" type="slidenum">
              <a:rPr lang="zh-CN" altLang="en-US"/>
              <a:pPr>
                <a:defRPr/>
              </a:pPr>
              <a:t>‹#›</a:t>
            </a:fld>
            <a:endParaRPr lang="zh-CN" altLang="en-US"/>
          </a:p>
        </p:txBody>
      </p:sp>
    </p:spTree>
    <p:extLst>
      <p:ext uri="{BB962C8B-B14F-4D97-AF65-F5344CB8AC3E}">
        <p14:creationId xmlns:p14="http://schemas.microsoft.com/office/powerpoint/2010/main" val="28639847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6AEF0636-CF54-ED4E-9331-39BC545D71A0}"/>
              </a:ext>
            </a:extLst>
          </p:cNvPr>
          <p:cNvSpPr>
            <a:spLocks noGrp="1"/>
          </p:cNvSpPr>
          <p:nvPr>
            <p:ph type="dt" sz="half" idx="10"/>
          </p:nvPr>
        </p:nvSpPr>
        <p:spPr/>
        <p:txBody>
          <a:bodyPr/>
          <a:lstStyle>
            <a:lvl1pPr>
              <a:defRPr/>
            </a:lvl1pPr>
          </a:lstStyle>
          <a:p>
            <a:pPr>
              <a:defRPr/>
            </a:pPr>
            <a:endParaRPr lang="zh-CN" altLang="en-US"/>
          </a:p>
        </p:txBody>
      </p:sp>
      <p:sp>
        <p:nvSpPr>
          <p:cNvPr id="4" name="Footer Placeholder 3">
            <a:extLst>
              <a:ext uri="{FF2B5EF4-FFF2-40B4-BE49-F238E27FC236}">
                <a16:creationId xmlns:a16="http://schemas.microsoft.com/office/drawing/2014/main" id="{317F1375-F9D2-2547-95AD-AE3C9969DCBE}"/>
              </a:ext>
            </a:extLst>
          </p:cNvPr>
          <p:cNvSpPr>
            <a:spLocks noGrp="1"/>
          </p:cNvSpPr>
          <p:nvPr>
            <p:ph type="ftr" sz="quarter" idx="11"/>
          </p:nvPr>
        </p:nvSpPr>
        <p:spPr/>
        <p:txBody>
          <a:bodyPr/>
          <a:lstStyle>
            <a:lvl1pPr>
              <a:defRPr/>
            </a:lvl1pPr>
          </a:lstStyle>
          <a:p>
            <a:pPr>
              <a:defRPr/>
            </a:pPr>
            <a:endParaRPr lang="en-US" altLang="x-none"/>
          </a:p>
        </p:txBody>
      </p:sp>
      <p:sp>
        <p:nvSpPr>
          <p:cNvPr id="5" name="Slide Number Placeholder 4">
            <a:extLst>
              <a:ext uri="{FF2B5EF4-FFF2-40B4-BE49-F238E27FC236}">
                <a16:creationId xmlns:a16="http://schemas.microsoft.com/office/drawing/2014/main" id="{FBD0AEE8-DBAF-BC4E-A95F-94D705ECC972}"/>
              </a:ext>
            </a:extLst>
          </p:cNvPr>
          <p:cNvSpPr>
            <a:spLocks noGrp="1"/>
          </p:cNvSpPr>
          <p:nvPr>
            <p:ph type="sldNum" sz="quarter" idx="12"/>
          </p:nvPr>
        </p:nvSpPr>
        <p:spPr/>
        <p:txBody>
          <a:bodyPr/>
          <a:lstStyle>
            <a:lvl1pPr>
              <a:defRPr/>
            </a:lvl1pPr>
          </a:lstStyle>
          <a:p>
            <a:pPr>
              <a:defRPr/>
            </a:pPr>
            <a:fld id="{4689F177-01A0-1642-BB8A-F3FC3A8E127F}" type="slidenum">
              <a:rPr lang="zh-CN" altLang="en-US"/>
              <a:pPr>
                <a:defRPr/>
              </a:pPr>
              <a:t>‹#›</a:t>
            </a:fld>
            <a:endParaRPr lang="zh-CN" altLang="en-US"/>
          </a:p>
        </p:txBody>
      </p:sp>
    </p:spTree>
    <p:extLst>
      <p:ext uri="{BB962C8B-B14F-4D97-AF65-F5344CB8AC3E}">
        <p14:creationId xmlns:p14="http://schemas.microsoft.com/office/powerpoint/2010/main" val="40952834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F208C2-E202-264B-865E-A3BA0A7AA187}"/>
              </a:ext>
            </a:extLst>
          </p:cNvPr>
          <p:cNvSpPr>
            <a:spLocks noGrp="1"/>
          </p:cNvSpPr>
          <p:nvPr>
            <p:ph type="dt" sz="half" idx="10"/>
          </p:nvPr>
        </p:nvSpPr>
        <p:spPr/>
        <p:txBody>
          <a:bodyPr/>
          <a:lstStyle>
            <a:lvl1pPr>
              <a:defRPr/>
            </a:lvl1pPr>
          </a:lstStyle>
          <a:p>
            <a:pPr>
              <a:defRPr/>
            </a:pPr>
            <a:endParaRPr lang="zh-CN" altLang="en-US"/>
          </a:p>
        </p:txBody>
      </p:sp>
      <p:sp>
        <p:nvSpPr>
          <p:cNvPr id="3" name="Footer Placeholder 2">
            <a:extLst>
              <a:ext uri="{FF2B5EF4-FFF2-40B4-BE49-F238E27FC236}">
                <a16:creationId xmlns:a16="http://schemas.microsoft.com/office/drawing/2014/main" id="{030A6DB9-D143-594D-A574-8A1A69DB8B1E}"/>
              </a:ext>
            </a:extLst>
          </p:cNvPr>
          <p:cNvSpPr>
            <a:spLocks noGrp="1"/>
          </p:cNvSpPr>
          <p:nvPr>
            <p:ph type="ftr" sz="quarter" idx="11"/>
          </p:nvPr>
        </p:nvSpPr>
        <p:spPr/>
        <p:txBody>
          <a:bodyPr/>
          <a:lstStyle>
            <a:lvl1pPr>
              <a:defRPr/>
            </a:lvl1pPr>
          </a:lstStyle>
          <a:p>
            <a:pPr>
              <a:defRPr/>
            </a:pPr>
            <a:endParaRPr lang="en-US" altLang="x-none"/>
          </a:p>
        </p:txBody>
      </p:sp>
      <p:sp>
        <p:nvSpPr>
          <p:cNvPr id="4" name="Slide Number Placeholder 3">
            <a:extLst>
              <a:ext uri="{FF2B5EF4-FFF2-40B4-BE49-F238E27FC236}">
                <a16:creationId xmlns:a16="http://schemas.microsoft.com/office/drawing/2014/main" id="{A0853E00-58BD-4241-862A-10FD64D76349}"/>
              </a:ext>
            </a:extLst>
          </p:cNvPr>
          <p:cNvSpPr>
            <a:spLocks noGrp="1"/>
          </p:cNvSpPr>
          <p:nvPr>
            <p:ph type="sldNum" sz="quarter" idx="12"/>
          </p:nvPr>
        </p:nvSpPr>
        <p:spPr/>
        <p:txBody>
          <a:bodyPr/>
          <a:lstStyle>
            <a:lvl1pPr>
              <a:defRPr/>
            </a:lvl1pPr>
          </a:lstStyle>
          <a:p>
            <a:pPr>
              <a:defRPr/>
            </a:pPr>
            <a:fld id="{4614587E-F8A4-B946-87FA-91FD7C7C5D25}" type="slidenum">
              <a:rPr lang="zh-CN" altLang="en-US"/>
              <a:pPr>
                <a:defRPr/>
              </a:pPr>
              <a:t>‹#›</a:t>
            </a:fld>
            <a:endParaRPr lang="zh-CN" altLang="en-US"/>
          </a:p>
        </p:txBody>
      </p:sp>
    </p:spTree>
    <p:extLst>
      <p:ext uri="{BB962C8B-B14F-4D97-AF65-F5344CB8AC3E}">
        <p14:creationId xmlns:p14="http://schemas.microsoft.com/office/powerpoint/2010/main" val="656529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38C06D8-FC59-7741-AAD5-859E3BE3AA5D}"/>
              </a:ext>
            </a:extLst>
          </p:cNvPr>
          <p:cNvSpPr>
            <a:spLocks noGrp="1"/>
          </p:cNvSpPr>
          <p:nvPr>
            <p:ph type="dt" sz="half" idx="10"/>
          </p:nvPr>
        </p:nvSpPr>
        <p:spPr/>
        <p:txBody>
          <a:bodyPr/>
          <a:lstStyle>
            <a:lvl1pPr>
              <a:defRPr/>
            </a:lvl1pPr>
          </a:lstStyle>
          <a:p>
            <a:pPr>
              <a:defRPr/>
            </a:pPr>
            <a:endParaRPr lang="zh-CN" altLang="en-US"/>
          </a:p>
        </p:txBody>
      </p:sp>
      <p:sp>
        <p:nvSpPr>
          <p:cNvPr id="6" name="Footer Placeholder 5">
            <a:extLst>
              <a:ext uri="{FF2B5EF4-FFF2-40B4-BE49-F238E27FC236}">
                <a16:creationId xmlns:a16="http://schemas.microsoft.com/office/drawing/2014/main" id="{43947956-70D0-2240-9702-F89C000BEF8C}"/>
              </a:ext>
            </a:extLst>
          </p:cNvPr>
          <p:cNvSpPr>
            <a:spLocks noGrp="1"/>
          </p:cNvSpPr>
          <p:nvPr>
            <p:ph type="ftr" sz="quarter" idx="11"/>
          </p:nvPr>
        </p:nvSpPr>
        <p:spPr/>
        <p:txBody>
          <a:bodyPr/>
          <a:lstStyle>
            <a:lvl1pPr>
              <a:defRPr/>
            </a:lvl1pPr>
          </a:lstStyle>
          <a:p>
            <a:pPr>
              <a:defRPr/>
            </a:pPr>
            <a:endParaRPr lang="en-US" altLang="x-none"/>
          </a:p>
        </p:txBody>
      </p:sp>
      <p:sp>
        <p:nvSpPr>
          <p:cNvPr id="7" name="Slide Number Placeholder 6">
            <a:extLst>
              <a:ext uri="{FF2B5EF4-FFF2-40B4-BE49-F238E27FC236}">
                <a16:creationId xmlns:a16="http://schemas.microsoft.com/office/drawing/2014/main" id="{7D2DB26C-AF45-6541-B100-64560969D8CF}"/>
              </a:ext>
            </a:extLst>
          </p:cNvPr>
          <p:cNvSpPr>
            <a:spLocks noGrp="1"/>
          </p:cNvSpPr>
          <p:nvPr>
            <p:ph type="sldNum" sz="quarter" idx="12"/>
          </p:nvPr>
        </p:nvSpPr>
        <p:spPr/>
        <p:txBody>
          <a:bodyPr/>
          <a:lstStyle>
            <a:lvl1pPr>
              <a:defRPr/>
            </a:lvl1pPr>
          </a:lstStyle>
          <a:p>
            <a:pPr>
              <a:defRPr/>
            </a:pPr>
            <a:fld id="{A6F7A904-E2BB-8D48-AF17-24A9BF75550D}" type="slidenum">
              <a:rPr lang="zh-CN" altLang="en-US"/>
              <a:pPr>
                <a:defRPr/>
              </a:pPr>
              <a:t>‹#›</a:t>
            </a:fld>
            <a:endParaRPr lang="zh-CN" altLang="en-US"/>
          </a:p>
        </p:txBody>
      </p:sp>
    </p:spTree>
    <p:extLst>
      <p:ext uri="{BB962C8B-B14F-4D97-AF65-F5344CB8AC3E}">
        <p14:creationId xmlns:p14="http://schemas.microsoft.com/office/powerpoint/2010/main" val="14856179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A021FF42-CF72-AC45-A147-8A11D6586800}"/>
              </a:ext>
            </a:extLst>
          </p:cNvPr>
          <p:cNvSpPr>
            <a:spLocks noGrp="1"/>
          </p:cNvSpPr>
          <p:nvPr>
            <p:ph type="dt" sz="half" idx="10"/>
          </p:nvPr>
        </p:nvSpPr>
        <p:spPr/>
        <p:txBody>
          <a:bodyPr/>
          <a:lstStyle>
            <a:lvl1pPr>
              <a:defRPr/>
            </a:lvl1pPr>
          </a:lstStyle>
          <a:p>
            <a:pPr>
              <a:defRPr/>
            </a:pPr>
            <a:endParaRPr lang="zh-CN" altLang="en-US"/>
          </a:p>
        </p:txBody>
      </p:sp>
      <p:sp>
        <p:nvSpPr>
          <p:cNvPr id="6" name="Footer Placeholder 5">
            <a:extLst>
              <a:ext uri="{FF2B5EF4-FFF2-40B4-BE49-F238E27FC236}">
                <a16:creationId xmlns:a16="http://schemas.microsoft.com/office/drawing/2014/main" id="{AC59EED6-3382-6846-8121-4C93CE1F929A}"/>
              </a:ext>
            </a:extLst>
          </p:cNvPr>
          <p:cNvSpPr>
            <a:spLocks noGrp="1"/>
          </p:cNvSpPr>
          <p:nvPr>
            <p:ph type="ftr" sz="quarter" idx="11"/>
          </p:nvPr>
        </p:nvSpPr>
        <p:spPr/>
        <p:txBody>
          <a:bodyPr/>
          <a:lstStyle>
            <a:lvl1pPr>
              <a:defRPr/>
            </a:lvl1pPr>
          </a:lstStyle>
          <a:p>
            <a:pPr>
              <a:defRPr/>
            </a:pPr>
            <a:endParaRPr lang="en-US" altLang="x-none"/>
          </a:p>
        </p:txBody>
      </p:sp>
      <p:sp>
        <p:nvSpPr>
          <p:cNvPr id="7" name="Slide Number Placeholder 6">
            <a:extLst>
              <a:ext uri="{FF2B5EF4-FFF2-40B4-BE49-F238E27FC236}">
                <a16:creationId xmlns:a16="http://schemas.microsoft.com/office/drawing/2014/main" id="{FCA6635F-B3C7-5941-9AB9-ED14433903C1}"/>
              </a:ext>
            </a:extLst>
          </p:cNvPr>
          <p:cNvSpPr>
            <a:spLocks noGrp="1"/>
          </p:cNvSpPr>
          <p:nvPr>
            <p:ph type="sldNum" sz="quarter" idx="12"/>
          </p:nvPr>
        </p:nvSpPr>
        <p:spPr/>
        <p:txBody>
          <a:bodyPr/>
          <a:lstStyle>
            <a:lvl1pPr>
              <a:defRPr/>
            </a:lvl1pPr>
          </a:lstStyle>
          <a:p>
            <a:pPr>
              <a:defRPr/>
            </a:pPr>
            <a:fld id="{3863B5D9-AD08-B749-BB43-DADD173F0459}" type="slidenum">
              <a:rPr lang="zh-CN" altLang="en-US"/>
              <a:pPr>
                <a:defRPr/>
              </a:pPr>
              <a:t>‹#›</a:t>
            </a:fld>
            <a:endParaRPr lang="zh-CN" altLang="en-US"/>
          </a:p>
        </p:txBody>
      </p:sp>
    </p:spTree>
    <p:extLst>
      <p:ext uri="{BB962C8B-B14F-4D97-AF65-F5344CB8AC3E}">
        <p14:creationId xmlns:p14="http://schemas.microsoft.com/office/powerpoint/2010/main" val="13444401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8F885F-EE61-3541-B990-FB9057D2D7B7}"/>
              </a:ext>
            </a:extLst>
          </p:cNvPr>
          <p:cNvSpPr>
            <a:spLocks noGrp="1"/>
          </p:cNvSpPr>
          <p:nvPr>
            <p:ph type="dt" sz="half" idx="10"/>
          </p:nvPr>
        </p:nvSpPr>
        <p:spPr/>
        <p:txBody>
          <a:bodyPr/>
          <a:lstStyle>
            <a:lvl1pPr>
              <a:defRPr/>
            </a:lvl1pPr>
          </a:lstStyle>
          <a:p>
            <a:pPr>
              <a:defRPr/>
            </a:pPr>
            <a:endParaRPr lang="zh-CN" altLang="en-US"/>
          </a:p>
        </p:txBody>
      </p:sp>
      <p:sp>
        <p:nvSpPr>
          <p:cNvPr id="5" name="Footer Placeholder 4">
            <a:extLst>
              <a:ext uri="{FF2B5EF4-FFF2-40B4-BE49-F238E27FC236}">
                <a16:creationId xmlns:a16="http://schemas.microsoft.com/office/drawing/2014/main" id="{850FFDCE-3238-C74B-BF3B-82389CEE38A3}"/>
              </a:ext>
            </a:extLst>
          </p:cNvPr>
          <p:cNvSpPr>
            <a:spLocks noGrp="1"/>
          </p:cNvSpPr>
          <p:nvPr>
            <p:ph type="ftr" sz="quarter" idx="11"/>
          </p:nvPr>
        </p:nvSpPr>
        <p:spPr/>
        <p:txBody>
          <a:bodyPr/>
          <a:lstStyle>
            <a:lvl1pPr>
              <a:defRPr/>
            </a:lvl1pPr>
          </a:lstStyle>
          <a:p>
            <a:pPr>
              <a:defRPr/>
            </a:pPr>
            <a:endParaRPr lang="en-US" altLang="x-none"/>
          </a:p>
        </p:txBody>
      </p:sp>
      <p:sp>
        <p:nvSpPr>
          <p:cNvPr id="6" name="Slide Number Placeholder 5">
            <a:extLst>
              <a:ext uri="{FF2B5EF4-FFF2-40B4-BE49-F238E27FC236}">
                <a16:creationId xmlns:a16="http://schemas.microsoft.com/office/drawing/2014/main" id="{F414FEDA-4689-6A40-9F10-AC0D1F8ADD5E}"/>
              </a:ext>
            </a:extLst>
          </p:cNvPr>
          <p:cNvSpPr>
            <a:spLocks noGrp="1"/>
          </p:cNvSpPr>
          <p:nvPr>
            <p:ph type="sldNum" sz="quarter" idx="12"/>
          </p:nvPr>
        </p:nvSpPr>
        <p:spPr/>
        <p:txBody>
          <a:bodyPr/>
          <a:lstStyle>
            <a:lvl1pPr>
              <a:defRPr/>
            </a:lvl1pPr>
          </a:lstStyle>
          <a:p>
            <a:pPr>
              <a:defRPr/>
            </a:pPr>
            <a:fld id="{47AB6F82-7502-D047-9FB4-36C2DD5906B2}" type="slidenum">
              <a:rPr lang="zh-CN" altLang="en-US"/>
              <a:pPr>
                <a:defRPr/>
              </a:pPr>
              <a:t>‹#›</a:t>
            </a:fld>
            <a:endParaRPr lang="zh-CN" altLang="en-US"/>
          </a:p>
        </p:txBody>
      </p:sp>
    </p:spTree>
    <p:extLst>
      <p:ext uri="{BB962C8B-B14F-4D97-AF65-F5344CB8AC3E}">
        <p14:creationId xmlns:p14="http://schemas.microsoft.com/office/powerpoint/2010/main" val="16468550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5" name="TextBox 17">
            <a:extLst>
              <a:ext uri="{FF2B5EF4-FFF2-40B4-BE49-F238E27FC236}">
                <a16:creationId xmlns:a16="http://schemas.microsoft.com/office/drawing/2014/main" id="{62370ED0-8036-634F-8369-235144B1D28F}"/>
              </a:ext>
            </a:extLst>
          </p:cNvPr>
          <p:cNvSpPr txBox="1">
            <a:spLocks noChangeArrowheads="1"/>
          </p:cNvSpPr>
          <p:nvPr/>
        </p:nvSpPr>
        <p:spPr bwMode="auto">
          <a:xfrm>
            <a:off x="482600" y="790575"/>
            <a:ext cx="457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8000">
                <a:solidFill>
                  <a:srgbClr val="C0E474"/>
                </a:solidFill>
              </a:rPr>
              <a:t>“</a:t>
            </a:r>
          </a:p>
        </p:txBody>
      </p:sp>
      <p:sp>
        <p:nvSpPr>
          <p:cNvPr id="6" name="TextBox 18">
            <a:extLst>
              <a:ext uri="{FF2B5EF4-FFF2-40B4-BE49-F238E27FC236}">
                <a16:creationId xmlns:a16="http://schemas.microsoft.com/office/drawing/2014/main" id="{E8ADB037-B9CA-8749-9044-FCE2ABA15CA4}"/>
              </a:ext>
            </a:extLst>
          </p:cNvPr>
          <p:cNvSpPr txBox="1">
            <a:spLocks noChangeArrowheads="1"/>
          </p:cNvSpPr>
          <p:nvPr/>
        </p:nvSpPr>
        <p:spPr bwMode="auto">
          <a:xfrm>
            <a:off x="6748463" y="2886075"/>
            <a:ext cx="457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8000">
                <a:solidFill>
                  <a:srgbClr val="C0E474"/>
                </a:solidFill>
              </a:rPr>
              <a:t>”</a:t>
            </a:r>
          </a:p>
        </p:txBody>
      </p:sp>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966DA750-F57C-6841-AEFF-079E1EA5E08F}"/>
              </a:ext>
            </a:extLst>
          </p:cNvPr>
          <p:cNvSpPr>
            <a:spLocks noGrp="1"/>
          </p:cNvSpPr>
          <p:nvPr>
            <p:ph type="dt" sz="half" idx="14"/>
          </p:nvPr>
        </p:nvSpPr>
        <p:spPr/>
        <p:txBody>
          <a:bodyPr/>
          <a:lstStyle>
            <a:lvl1pPr>
              <a:defRPr/>
            </a:lvl1pPr>
          </a:lstStyle>
          <a:p>
            <a:pPr>
              <a:defRPr/>
            </a:pPr>
            <a:endParaRPr lang="zh-CN" altLang="en-US"/>
          </a:p>
        </p:txBody>
      </p:sp>
      <p:sp>
        <p:nvSpPr>
          <p:cNvPr id="8" name="Footer Placeholder 4">
            <a:extLst>
              <a:ext uri="{FF2B5EF4-FFF2-40B4-BE49-F238E27FC236}">
                <a16:creationId xmlns:a16="http://schemas.microsoft.com/office/drawing/2014/main" id="{FFF59C52-CD54-7942-8B7A-EDE905A9D7CA}"/>
              </a:ext>
            </a:extLst>
          </p:cNvPr>
          <p:cNvSpPr>
            <a:spLocks noGrp="1"/>
          </p:cNvSpPr>
          <p:nvPr>
            <p:ph type="ftr" sz="quarter" idx="15"/>
          </p:nvPr>
        </p:nvSpPr>
        <p:spPr/>
        <p:txBody>
          <a:bodyPr/>
          <a:lstStyle>
            <a:lvl1pPr>
              <a:defRPr/>
            </a:lvl1pPr>
          </a:lstStyle>
          <a:p>
            <a:pPr>
              <a:defRPr/>
            </a:pPr>
            <a:endParaRPr lang="en-US" altLang="x-none"/>
          </a:p>
        </p:txBody>
      </p:sp>
      <p:sp>
        <p:nvSpPr>
          <p:cNvPr id="9" name="Slide Number Placeholder 5">
            <a:extLst>
              <a:ext uri="{FF2B5EF4-FFF2-40B4-BE49-F238E27FC236}">
                <a16:creationId xmlns:a16="http://schemas.microsoft.com/office/drawing/2014/main" id="{5BDB41FA-D4F3-F648-BB04-E648882AE1AB}"/>
              </a:ext>
            </a:extLst>
          </p:cNvPr>
          <p:cNvSpPr>
            <a:spLocks noGrp="1"/>
          </p:cNvSpPr>
          <p:nvPr>
            <p:ph type="sldNum" sz="quarter" idx="16"/>
          </p:nvPr>
        </p:nvSpPr>
        <p:spPr/>
        <p:txBody>
          <a:bodyPr/>
          <a:lstStyle>
            <a:lvl1pPr>
              <a:defRPr/>
            </a:lvl1pPr>
          </a:lstStyle>
          <a:p>
            <a:pPr>
              <a:defRPr/>
            </a:pPr>
            <a:fld id="{29F3B9BB-36FA-9245-BF5A-10FB4DDD8F41}" type="slidenum">
              <a:rPr lang="zh-CN" altLang="en-US"/>
              <a:pPr>
                <a:defRPr/>
              </a:pPr>
              <a:t>‹#›</a:t>
            </a:fld>
            <a:endParaRPr lang="zh-CN" altLang="en-US"/>
          </a:p>
        </p:txBody>
      </p:sp>
    </p:spTree>
    <p:extLst>
      <p:ext uri="{BB962C8B-B14F-4D97-AF65-F5344CB8AC3E}">
        <p14:creationId xmlns:p14="http://schemas.microsoft.com/office/powerpoint/2010/main" val="21994622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07D667-EAE5-9E4B-A524-82217DA2CD72}"/>
              </a:ext>
            </a:extLst>
          </p:cNvPr>
          <p:cNvSpPr>
            <a:spLocks noGrp="1"/>
          </p:cNvSpPr>
          <p:nvPr>
            <p:ph type="dt" sz="half" idx="10"/>
          </p:nvPr>
        </p:nvSpPr>
        <p:spPr/>
        <p:txBody>
          <a:bodyPr/>
          <a:lstStyle>
            <a:lvl1pPr>
              <a:defRPr/>
            </a:lvl1pPr>
          </a:lstStyle>
          <a:p>
            <a:pPr>
              <a:defRPr/>
            </a:pPr>
            <a:endParaRPr lang="zh-CN" altLang="en-US"/>
          </a:p>
        </p:txBody>
      </p:sp>
      <p:sp>
        <p:nvSpPr>
          <p:cNvPr id="5" name="Footer Placeholder 4">
            <a:extLst>
              <a:ext uri="{FF2B5EF4-FFF2-40B4-BE49-F238E27FC236}">
                <a16:creationId xmlns:a16="http://schemas.microsoft.com/office/drawing/2014/main" id="{D94F66FD-1857-4E48-8DEF-C711C2CC1381}"/>
              </a:ext>
            </a:extLst>
          </p:cNvPr>
          <p:cNvSpPr>
            <a:spLocks noGrp="1"/>
          </p:cNvSpPr>
          <p:nvPr>
            <p:ph type="ftr" sz="quarter" idx="11"/>
          </p:nvPr>
        </p:nvSpPr>
        <p:spPr/>
        <p:txBody>
          <a:bodyPr/>
          <a:lstStyle>
            <a:lvl1pPr>
              <a:defRPr/>
            </a:lvl1pPr>
          </a:lstStyle>
          <a:p>
            <a:pPr>
              <a:defRPr/>
            </a:pPr>
            <a:endParaRPr lang="en-US" altLang="x-none"/>
          </a:p>
        </p:txBody>
      </p:sp>
      <p:sp>
        <p:nvSpPr>
          <p:cNvPr id="6" name="Slide Number Placeholder 5">
            <a:extLst>
              <a:ext uri="{FF2B5EF4-FFF2-40B4-BE49-F238E27FC236}">
                <a16:creationId xmlns:a16="http://schemas.microsoft.com/office/drawing/2014/main" id="{9E81363C-C7B2-E745-96E3-9998F3412287}"/>
              </a:ext>
            </a:extLst>
          </p:cNvPr>
          <p:cNvSpPr>
            <a:spLocks noGrp="1"/>
          </p:cNvSpPr>
          <p:nvPr>
            <p:ph type="sldNum" sz="quarter" idx="12"/>
          </p:nvPr>
        </p:nvSpPr>
        <p:spPr/>
        <p:txBody>
          <a:bodyPr/>
          <a:lstStyle>
            <a:lvl1pPr>
              <a:defRPr/>
            </a:lvl1pPr>
          </a:lstStyle>
          <a:p>
            <a:pPr>
              <a:defRPr/>
            </a:pPr>
            <a:fld id="{3CA546D3-6183-FE46-A2E2-495CCE28B508}" type="slidenum">
              <a:rPr lang="zh-CN" altLang="en-US"/>
              <a:pPr>
                <a:defRPr/>
              </a:pPr>
              <a:t>‹#›</a:t>
            </a:fld>
            <a:endParaRPr lang="zh-CN" altLang="en-US"/>
          </a:p>
        </p:txBody>
      </p:sp>
    </p:spTree>
    <p:extLst>
      <p:ext uri="{BB962C8B-B14F-4D97-AF65-F5344CB8AC3E}">
        <p14:creationId xmlns:p14="http://schemas.microsoft.com/office/powerpoint/2010/main" val="2389866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66700"/>
            <a:ext cx="8229600" cy="1143000"/>
          </a:xfrm>
        </p:spPr>
        <p:txBody>
          <a:bodyPr/>
          <a:lstStyle/>
          <a:p>
            <a:r>
              <a:rPr lang="zh-CN" altLang="en-US" noProof="1"/>
              <a:t>单击此处编辑母版标题样式</a:t>
            </a:r>
          </a:p>
        </p:txBody>
      </p:sp>
      <p:sp>
        <p:nvSpPr>
          <p:cNvPr id="3" name="Rectangle 4">
            <a:extLst>
              <a:ext uri="{FF2B5EF4-FFF2-40B4-BE49-F238E27FC236}">
                <a16:creationId xmlns:a16="http://schemas.microsoft.com/office/drawing/2014/main" id="{0EA04D06-50E8-5544-B666-E05CCB1E04AD}"/>
              </a:ext>
            </a:extLst>
          </p:cNvPr>
          <p:cNvSpPr>
            <a:spLocks noGrp="1"/>
          </p:cNvSpPr>
          <p:nvPr>
            <p:ph type="dt" sz="half" idx="10"/>
          </p:nvPr>
        </p:nvSpPr>
        <p:spPr/>
        <p:txBody>
          <a:bodyPr/>
          <a:lstStyle>
            <a:lvl1pPr>
              <a:defRPr/>
            </a:lvl1pPr>
          </a:lstStyle>
          <a:p>
            <a:pPr>
              <a:defRPr/>
            </a:pPr>
            <a:endParaRPr lang="en-US" altLang="x-none"/>
          </a:p>
        </p:txBody>
      </p:sp>
      <p:sp>
        <p:nvSpPr>
          <p:cNvPr id="4" name="Rectangle 5">
            <a:extLst>
              <a:ext uri="{FF2B5EF4-FFF2-40B4-BE49-F238E27FC236}">
                <a16:creationId xmlns:a16="http://schemas.microsoft.com/office/drawing/2014/main" id="{5A0A4627-DE2E-DE45-8A7F-AB1B2F5141E3}"/>
              </a:ext>
            </a:extLst>
          </p:cNvPr>
          <p:cNvSpPr>
            <a:spLocks noGrp="1"/>
          </p:cNvSpPr>
          <p:nvPr>
            <p:ph type="ftr" sz="quarter" idx="11"/>
          </p:nvPr>
        </p:nvSpPr>
        <p:spPr/>
        <p:txBody>
          <a:bodyPr/>
          <a:lstStyle>
            <a:lvl1pPr>
              <a:defRPr/>
            </a:lvl1pPr>
          </a:lstStyle>
          <a:p>
            <a:pPr>
              <a:defRPr/>
            </a:pPr>
            <a:endParaRPr lang="en-US" altLang="x-none"/>
          </a:p>
        </p:txBody>
      </p:sp>
      <p:grpSp>
        <p:nvGrpSpPr>
          <p:cNvPr id="6" name="Group 5">
            <a:extLst>
              <a:ext uri="{FF2B5EF4-FFF2-40B4-BE49-F238E27FC236}">
                <a16:creationId xmlns:a16="http://schemas.microsoft.com/office/drawing/2014/main" id="{8F31304C-7FF7-E64B-AC84-BAFB32C47828}"/>
              </a:ext>
            </a:extLst>
          </p:cNvPr>
          <p:cNvGrpSpPr/>
          <p:nvPr userDrawn="1"/>
        </p:nvGrpSpPr>
        <p:grpSpPr>
          <a:xfrm>
            <a:off x="0" y="-79375"/>
            <a:ext cx="9144000" cy="1835150"/>
            <a:chOff x="0" y="-79375"/>
            <a:chExt cx="9144000" cy="1835150"/>
          </a:xfrm>
        </p:grpSpPr>
        <p:pic>
          <p:nvPicPr>
            <p:cNvPr id="7" name="Picture 2" descr="无标题-4">
              <a:extLst>
                <a:ext uri="{FF2B5EF4-FFF2-40B4-BE49-F238E27FC236}">
                  <a16:creationId xmlns:a16="http://schemas.microsoft.com/office/drawing/2014/main" id="{1ED4CB06-5B1E-DC49-8F58-080B33F6B3B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58788"/>
              <a:ext cx="91440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无标题-5">
              <a:extLst>
                <a:ext uri="{FF2B5EF4-FFF2-40B4-BE49-F238E27FC236}">
                  <a16:creationId xmlns:a16="http://schemas.microsoft.com/office/drawing/2014/main" id="{9C956E04-21D6-6D43-A65D-7877234A7D1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9388" y="-79375"/>
              <a:ext cx="2447925"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Rectangle 6">
            <a:extLst>
              <a:ext uri="{FF2B5EF4-FFF2-40B4-BE49-F238E27FC236}">
                <a16:creationId xmlns:a16="http://schemas.microsoft.com/office/drawing/2014/main" id="{FB7EF6AE-FFAD-FD47-A5A7-3949A758AFBC}"/>
              </a:ext>
            </a:extLst>
          </p:cNvPr>
          <p:cNvSpPr>
            <a:spLocks noGrp="1"/>
          </p:cNvSpPr>
          <p:nvPr>
            <p:ph type="sldNum" sz="quarter" idx="12"/>
          </p:nvPr>
        </p:nvSpPr>
        <p:spPr/>
        <p:txBody>
          <a:bodyPr/>
          <a:lstStyle>
            <a:lvl1pPr>
              <a:defRPr dirty="0"/>
            </a:lvl1pPr>
          </a:lstStyle>
          <a:p>
            <a:pPr>
              <a:defRPr/>
            </a:pPr>
            <a:fld id="{25D774D1-48B5-2546-8836-33625F865CBD}" type="slidenum">
              <a:rPr lang="zh-CN" altLang="en-US"/>
              <a:pPr>
                <a:defRPr/>
              </a:pPr>
              <a:t>‹#›</a:t>
            </a:fld>
            <a:endParaRPr lang="zh-CN" altLang="en-US"/>
          </a:p>
        </p:txBody>
      </p:sp>
    </p:spTree>
    <p:extLst>
      <p:ext uri="{BB962C8B-B14F-4D97-AF65-F5344CB8AC3E}">
        <p14:creationId xmlns:p14="http://schemas.microsoft.com/office/powerpoint/2010/main" val="315005584"/>
      </p:ext>
    </p:extLst>
  </p:cSld>
  <p:clrMapOvr>
    <a:masterClrMapping/>
  </p:clrMapOvr>
  <p:transition>
    <p:random/>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5" name="TextBox 17">
            <a:extLst>
              <a:ext uri="{FF2B5EF4-FFF2-40B4-BE49-F238E27FC236}">
                <a16:creationId xmlns:a16="http://schemas.microsoft.com/office/drawing/2014/main" id="{F0574D91-8E22-E443-9338-8C5390012371}"/>
              </a:ext>
            </a:extLst>
          </p:cNvPr>
          <p:cNvSpPr txBox="1">
            <a:spLocks noChangeArrowheads="1"/>
          </p:cNvSpPr>
          <p:nvPr/>
        </p:nvSpPr>
        <p:spPr bwMode="auto">
          <a:xfrm>
            <a:off x="482600" y="790575"/>
            <a:ext cx="457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8000">
                <a:solidFill>
                  <a:srgbClr val="C0E474"/>
                </a:solidFill>
              </a:rPr>
              <a:t>“</a:t>
            </a:r>
          </a:p>
        </p:txBody>
      </p:sp>
      <p:sp>
        <p:nvSpPr>
          <p:cNvPr id="6" name="TextBox 18">
            <a:extLst>
              <a:ext uri="{FF2B5EF4-FFF2-40B4-BE49-F238E27FC236}">
                <a16:creationId xmlns:a16="http://schemas.microsoft.com/office/drawing/2014/main" id="{E801C5AA-E3D7-0A44-97D7-F0E693847852}"/>
              </a:ext>
            </a:extLst>
          </p:cNvPr>
          <p:cNvSpPr txBox="1">
            <a:spLocks noChangeArrowheads="1"/>
          </p:cNvSpPr>
          <p:nvPr/>
        </p:nvSpPr>
        <p:spPr bwMode="auto">
          <a:xfrm>
            <a:off x="6748463" y="2886075"/>
            <a:ext cx="457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8000">
                <a:solidFill>
                  <a:srgbClr val="C0E474"/>
                </a:solidFill>
              </a:rPr>
              <a:t>”</a:t>
            </a:r>
          </a:p>
        </p:txBody>
      </p:sp>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879FB263-CC21-3B43-B38C-CF5D249B916F}"/>
              </a:ext>
            </a:extLst>
          </p:cNvPr>
          <p:cNvSpPr>
            <a:spLocks noGrp="1"/>
          </p:cNvSpPr>
          <p:nvPr>
            <p:ph type="dt" sz="half" idx="14"/>
          </p:nvPr>
        </p:nvSpPr>
        <p:spPr/>
        <p:txBody>
          <a:bodyPr/>
          <a:lstStyle>
            <a:lvl1pPr>
              <a:defRPr/>
            </a:lvl1pPr>
          </a:lstStyle>
          <a:p>
            <a:pPr>
              <a:defRPr/>
            </a:pPr>
            <a:endParaRPr lang="zh-CN" altLang="en-US"/>
          </a:p>
        </p:txBody>
      </p:sp>
      <p:sp>
        <p:nvSpPr>
          <p:cNvPr id="8" name="Footer Placeholder 4">
            <a:extLst>
              <a:ext uri="{FF2B5EF4-FFF2-40B4-BE49-F238E27FC236}">
                <a16:creationId xmlns:a16="http://schemas.microsoft.com/office/drawing/2014/main" id="{1BCA2C3E-1819-F349-94F3-CA51A9E7093D}"/>
              </a:ext>
            </a:extLst>
          </p:cNvPr>
          <p:cNvSpPr>
            <a:spLocks noGrp="1"/>
          </p:cNvSpPr>
          <p:nvPr>
            <p:ph type="ftr" sz="quarter" idx="15"/>
          </p:nvPr>
        </p:nvSpPr>
        <p:spPr/>
        <p:txBody>
          <a:bodyPr/>
          <a:lstStyle>
            <a:lvl1pPr>
              <a:defRPr/>
            </a:lvl1pPr>
          </a:lstStyle>
          <a:p>
            <a:pPr>
              <a:defRPr/>
            </a:pPr>
            <a:endParaRPr lang="en-US" altLang="x-none"/>
          </a:p>
        </p:txBody>
      </p:sp>
      <p:sp>
        <p:nvSpPr>
          <p:cNvPr id="9" name="Slide Number Placeholder 5">
            <a:extLst>
              <a:ext uri="{FF2B5EF4-FFF2-40B4-BE49-F238E27FC236}">
                <a16:creationId xmlns:a16="http://schemas.microsoft.com/office/drawing/2014/main" id="{B35BA098-8976-C64A-A42F-A653EA907EE4}"/>
              </a:ext>
            </a:extLst>
          </p:cNvPr>
          <p:cNvSpPr>
            <a:spLocks noGrp="1"/>
          </p:cNvSpPr>
          <p:nvPr>
            <p:ph type="sldNum" sz="quarter" idx="16"/>
          </p:nvPr>
        </p:nvSpPr>
        <p:spPr/>
        <p:txBody>
          <a:bodyPr/>
          <a:lstStyle>
            <a:lvl1pPr>
              <a:defRPr/>
            </a:lvl1pPr>
          </a:lstStyle>
          <a:p>
            <a:pPr>
              <a:defRPr/>
            </a:pPr>
            <a:fld id="{000570DC-40DB-9C46-92E5-4C572856C2FB}" type="slidenum">
              <a:rPr lang="zh-CN" altLang="en-US"/>
              <a:pPr>
                <a:defRPr/>
              </a:pPr>
              <a:t>‹#›</a:t>
            </a:fld>
            <a:endParaRPr lang="zh-CN" altLang="en-US"/>
          </a:p>
        </p:txBody>
      </p:sp>
    </p:spTree>
    <p:extLst>
      <p:ext uri="{BB962C8B-B14F-4D97-AF65-F5344CB8AC3E}">
        <p14:creationId xmlns:p14="http://schemas.microsoft.com/office/powerpoint/2010/main" val="7872035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a:extLst>
              <a:ext uri="{FF2B5EF4-FFF2-40B4-BE49-F238E27FC236}">
                <a16:creationId xmlns:a16="http://schemas.microsoft.com/office/drawing/2014/main" id="{E138ABE4-B7DE-CF46-A240-62873719BBF6}"/>
              </a:ext>
            </a:extLst>
          </p:cNvPr>
          <p:cNvSpPr>
            <a:spLocks noGrp="1"/>
          </p:cNvSpPr>
          <p:nvPr>
            <p:ph type="dt" sz="half" idx="14"/>
          </p:nvPr>
        </p:nvSpPr>
        <p:spPr/>
        <p:txBody>
          <a:bodyPr/>
          <a:lstStyle>
            <a:lvl1pPr>
              <a:defRPr/>
            </a:lvl1pPr>
          </a:lstStyle>
          <a:p>
            <a:pPr>
              <a:defRPr/>
            </a:pPr>
            <a:endParaRPr lang="zh-CN" altLang="en-US"/>
          </a:p>
        </p:txBody>
      </p:sp>
      <p:sp>
        <p:nvSpPr>
          <p:cNvPr id="6" name="Footer Placeholder 4">
            <a:extLst>
              <a:ext uri="{FF2B5EF4-FFF2-40B4-BE49-F238E27FC236}">
                <a16:creationId xmlns:a16="http://schemas.microsoft.com/office/drawing/2014/main" id="{EE8614C1-190B-F54B-BDA2-C6D4796432BF}"/>
              </a:ext>
            </a:extLst>
          </p:cNvPr>
          <p:cNvSpPr>
            <a:spLocks noGrp="1"/>
          </p:cNvSpPr>
          <p:nvPr>
            <p:ph type="ftr" sz="quarter" idx="15"/>
          </p:nvPr>
        </p:nvSpPr>
        <p:spPr/>
        <p:txBody>
          <a:bodyPr/>
          <a:lstStyle>
            <a:lvl1pPr>
              <a:defRPr/>
            </a:lvl1pPr>
          </a:lstStyle>
          <a:p>
            <a:pPr>
              <a:defRPr/>
            </a:pPr>
            <a:endParaRPr lang="en-US" altLang="x-none"/>
          </a:p>
        </p:txBody>
      </p:sp>
      <p:sp>
        <p:nvSpPr>
          <p:cNvPr id="7" name="Slide Number Placeholder 5">
            <a:extLst>
              <a:ext uri="{FF2B5EF4-FFF2-40B4-BE49-F238E27FC236}">
                <a16:creationId xmlns:a16="http://schemas.microsoft.com/office/drawing/2014/main" id="{613F81CF-3E63-1045-8673-5F4F3755BDFA}"/>
              </a:ext>
            </a:extLst>
          </p:cNvPr>
          <p:cNvSpPr>
            <a:spLocks noGrp="1"/>
          </p:cNvSpPr>
          <p:nvPr>
            <p:ph type="sldNum" sz="quarter" idx="16"/>
          </p:nvPr>
        </p:nvSpPr>
        <p:spPr/>
        <p:txBody>
          <a:bodyPr/>
          <a:lstStyle>
            <a:lvl1pPr>
              <a:defRPr/>
            </a:lvl1pPr>
          </a:lstStyle>
          <a:p>
            <a:pPr>
              <a:defRPr/>
            </a:pPr>
            <a:fld id="{6064126D-605D-164F-A532-8F9D35F3D39E}" type="slidenum">
              <a:rPr lang="zh-CN" altLang="en-US"/>
              <a:pPr>
                <a:defRPr/>
              </a:pPr>
              <a:t>‹#›</a:t>
            </a:fld>
            <a:endParaRPr lang="zh-CN" altLang="en-US"/>
          </a:p>
        </p:txBody>
      </p:sp>
    </p:spTree>
    <p:extLst>
      <p:ext uri="{BB962C8B-B14F-4D97-AF65-F5344CB8AC3E}">
        <p14:creationId xmlns:p14="http://schemas.microsoft.com/office/powerpoint/2010/main" val="155650408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CE3730E-D804-5645-9778-6A7481C05F6A}"/>
              </a:ext>
            </a:extLst>
          </p:cNvPr>
          <p:cNvSpPr>
            <a:spLocks noGrp="1"/>
          </p:cNvSpPr>
          <p:nvPr>
            <p:ph type="dt" sz="half" idx="10"/>
          </p:nvPr>
        </p:nvSpPr>
        <p:spPr/>
        <p:txBody>
          <a:bodyPr/>
          <a:lstStyle>
            <a:lvl1pPr>
              <a:defRPr/>
            </a:lvl1pPr>
          </a:lstStyle>
          <a:p>
            <a:pPr>
              <a:defRPr/>
            </a:pPr>
            <a:endParaRPr lang="zh-CN" altLang="en-US"/>
          </a:p>
        </p:txBody>
      </p:sp>
      <p:sp>
        <p:nvSpPr>
          <p:cNvPr id="5" name="Footer Placeholder 4">
            <a:extLst>
              <a:ext uri="{FF2B5EF4-FFF2-40B4-BE49-F238E27FC236}">
                <a16:creationId xmlns:a16="http://schemas.microsoft.com/office/drawing/2014/main" id="{A43E2953-0EFD-4744-9510-14AD8BD45901}"/>
              </a:ext>
            </a:extLst>
          </p:cNvPr>
          <p:cNvSpPr>
            <a:spLocks noGrp="1"/>
          </p:cNvSpPr>
          <p:nvPr>
            <p:ph type="ftr" sz="quarter" idx="11"/>
          </p:nvPr>
        </p:nvSpPr>
        <p:spPr/>
        <p:txBody>
          <a:bodyPr/>
          <a:lstStyle>
            <a:lvl1pPr>
              <a:defRPr/>
            </a:lvl1pPr>
          </a:lstStyle>
          <a:p>
            <a:pPr>
              <a:defRPr/>
            </a:pPr>
            <a:endParaRPr lang="en-US" altLang="x-none"/>
          </a:p>
        </p:txBody>
      </p:sp>
      <p:sp>
        <p:nvSpPr>
          <p:cNvPr id="6" name="Slide Number Placeholder 5">
            <a:extLst>
              <a:ext uri="{FF2B5EF4-FFF2-40B4-BE49-F238E27FC236}">
                <a16:creationId xmlns:a16="http://schemas.microsoft.com/office/drawing/2014/main" id="{5CE15741-B8C0-0B4F-AEAA-513C13082971}"/>
              </a:ext>
            </a:extLst>
          </p:cNvPr>
          <p:cNvSpPr>
            <a:spLocks noGrp="1"/>
          </p:cNvSpPr>
          <p:nvPr>
            <p:ph type="sldNum" sz="quarter" idx="12"/>
          </p:nvPr>
        </p:nvSpPr>
        <p:spPr/>
        <p:txBody>
          <a:bodyPr/>
          <a:lstStyle>
            <a:lvl1pPr>
              <a:defRPr/>
            </a:lvl1pPr>
          </a:lstStyle>
          <a:p>
            <a:pPr>
              <a:defRPr/>
            </a:pPr>
            <a:fld id="{424D0028-BDF4-D943-A1BB-2245C5087A5D}" type="slidenum">
              <a:rPr lang="zh-CN" altLang="en-US"/>
              <a:pPr>
                <a:defRPr/>
              </a:pPr>
              <a:t>‹#›</a:t>
            </a:fld>
            <a:endParaRPr lang="zh-CN" altLang="en-US"/>
          </a:p>
        </p:txBody>
      </p:sp>
    </p:spTree>
    <p:extLst>
      <p:ext uri="{BB962C8B-B14F-4D97-AF65-F5344CB8AC3E}">
        <p14:creationId xmlns:p14="http://schemas.microsoft.com/office/powerpoint/2010/main" val="26738271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4BCA73-A4E0-7C43-AB8E-195371BC2D41}"/>
              </a:ext>
            </a:extLst>
          </p:cNvPr>
          <p:cNvSpPr>
            <a:spLocks noGrp="1"/>
          </p:cNvSpPr>
          <p:nvPr>
            <p:ph type="dt" sz="half" idx="10"/>
          </p:nvPr>
        </p:nvSpPr>
        <p:spPr/>
        <p:txBody>
          <a:bodyPr/>
          <a:lstStyle>
            <a:lvl1pPr>
              <a:defRPr/>
            </a:lvl1pPr>
          </a:lstStyle>
          <a:p>
            <a:pPr>
              <a:defRPr/>
            </a:pPr>
            <a:endParaRPr lang="zh-CN" altLang="en-US"/>
          </a:p>
        </p:txBody>
      </p:sp>
      <p:sp>
        <p:nvSpPr>
          <p:cNvPr id="5" name="Footer Placeholder 4">
            <a:extLst>
              <a:ext uri="{FF2B5EF4-FFF2-40B4-BE49-F238E27FC236}">
                <a16:creationId xmlns:a16="http://schemas.microsoft.com/office/drawing/2014/main" id="{3B7009E4-79A2-834F-9DC1-9CFA43703B9B}"/>
              </a:ext>
            </a:extLst>
          </p:cNvPr>
          <p:cNvSpPr>
            <a:spLocks noGrp="1"/>
          </p:cNvSpPr>
          <p:nvPr>
            <p:ph type="ftr" sz="quarter" idx="11"/>
          </p:nvPr>
        </p:nvSpPr>
        <p:spPr/>
        <p:txBody>
          <a:bodyPr/>
          <a:lstStyle>
            <a:lvl1pPr>
              <a:defRPr/>
            </a:lvl1pPr>
          </a:lstStyle>
          <a:p>
            <a:pPr>
              <a:defRPr/>
            </a:pPr>
            <a:endParaRPr lang="en-US" altLang="x-none"/>
          </a:p>
        </p:txBody>
      </p:sp>
      <p:sp>
        <p:nvSpPr>
          <p:cNvPr id="6" name="Slide Number Placeholder 5">
            <a:extLst>
              <a:ext uri="{FF2B5EF4-FFF2-40B4-BE49-F238E27FC236}">
                <a16:creationId xmlns:a16="http://schemas.microsoft.com/office/drawing/2014/main" id="{5ACEB41E-9C87-8846-B563-824A19F45C9E}"/>
              </a:ext>
            </a:extLst>
          </p:cNvPr>
          <p:cNvSpPr>
            <a:spLocks noGrp="1"/>
          </p:cNvSpPr>
          <p:nvPr>
            <p:ph type="sldNum" sz="quarter" idx="12"/>
          </p:nvPr>
        </p:nvSpPr>
        <p:spPr/>
        <p:txBody>
          <a:bodyPr/>
          <a:lstStyle>
            <a:lvl1pPr>
              <a:defRPr/>
            </a:lvl1pPr>
          </a:lstStyle>
          <a:p>
            <a:pPr>
              <a:defRPr/>
            </a:pPr>
            <a:fld id="{02239EB8-B7D6-474C-8718-D34799198899}" type="slidenum">
              <a:rPr lang="zh-CN" altLang="en-US"/>
              <a:pPr>
                <a:defRPr/>
              </a:pPr>
              <a:t>‹#›</a:t>
            </a:fld>
            <a:endParaRPr lang="zh-CN" altLang="en-US"/>
          </a:p>
        </p:txBody>
      </p:sp>
    </p:spTree>
    <p:extLst>
      <p:ext uri="{BB962C8B-B14F-4D97-AF65-F5344CB8AC3E}">
        <p14:creationId xmlns:p14="http://schemas.microsoft.com/office/powerpoint/2010/main" val="2735119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F968CF2-2D84-654C-A0F0-08D1890EE2BB}"/>
              </a:ext>
            </a:extLst>
          </p:cNvPr>
          <p:cNvSpPr>
            <a:spLocks noGrp="1"/>
          </p:cNvSpPr>
          <p:nvPr>
            <p:ph type="dt" sz="half" idx="10"/>
          </p:nvPr>
        </p:nvSpPr>
        <p:spPr/>
        <p:txBody>
          <a:bodyPr/>
          <a:lstStyle>
            <a:lvl1pPr>
              <a:defRPr/>
            </a:lvl1pPr>
          </a:lstStyle>
          <a:p>
            <a:pPr>
              <a:defRPr/>
            </a:pPr>
            <a:endParaRPr lang="en-US" altLang="x-none"/>
          </a:p>
        </p:txBody>
      </p:sp>
      <p:sp>
        <p:nvSpPr>
          <p:cNvPr id="3" name="Rectangle 5">
            <a:extLst>
              <a:ext uri="{FF2B5EF4-FFF2-40B4-BE49-F238E27FC236}">
                <a16:creationId xmlns:a16="http://schemas.microsoft.com/office/drawing/2014/main" id="{72CFBA9C-7940-324B-8DF6-11F7DA11BD1F}"/>
              </a:ext>
            </a:extLst>
          </p:cNvPr>
          <p:cNvSpPr>
            <a:spLocks noGrp="1"/>
          </p:cNvSpPr>
          <p:nvPr>
            <p:ph type="ftr" sz="quarter" idx="11"/>
          </p:nvPr>
        </p:nvSpPr>
        <p:spPr/>
        <p:txBody>
          <a:bodyPr/>
          <a:lstStyle>
            <a:lvl1pPr>
              <a:defRPr/>
            </a:lvl1pPr>
          </a:lstStyle>
          <a:p>
            <a:pPr>
              <a:defRPr/>
            </a:pPr>
            <a:endParaRPr lang="en-US" altLang="x-none"/>
          </a:p>
        </p:txBody>
      </p:sp>
      <p:sp>
        <p:nvSpPr>
          <p:cNvPr id="4" name="Rectangle 6">
            <a:extLst>
              <a:ext uri="{FF2B5EF4-FFF2-40B4-BE49-F238E27FC236}">
                <a16:creationId xmlns:a16="http://schemas.microsoft.com/office/drawing/2014/main" id="{DA84B8CB-FD6A-FF41-BB41-25824C95C79B}"/>
              </a:ext>
            </a:extLst>
          </p:cNvPr>
          <p:cNvSpPr>
            <a:spLocks noGrp="1"/>
          </p:cNvSpPr>
          <p:nvPr>
            <p:ph type="sldNum" sz="quarter" idx="12"/>
          </p:nvPr>
        </p:nvSpPr>
        <p:spPr/>
        <p:txBody>
          <a:bodyPr/>
          <a:lstStyle>
            <a:lvl1pPr>
              <a:defRPr dirty="0"/>
            </a:lvl1pPr>
          </a:lstStyle>
          <a:p>
            <a:pPr>
              <a:defRPr/>
            </a:pPr>
            <a:fld id="{0CEF5F76-3D8E-A049-B912-1062539CBEEA}" type="slidenum">
              <a:rPr lang="zh-CN" altLang="en-US"/>
              <a:pPr>
                <a:defRPr/>
              </a:pPr>
              <a:t>‹#›</a:t>
            </a:fld>
            <a:endParaRPr lang="zh-CN" altLang="en-US"/>
          </a:p>
        </p:txBody>
      </p:sp>
      <p:grpSp>
        <p:nvGrpSpPr>
          <p:cNvPr id="5" name="Group 4">
            <a:extLst>
              <a:ext uri="{FF2B5EF4-FFF2-40B4-BE49-F238E27FC236}">
                <a16:creationId xmlns:a16="http://schemas.microsoft.com/office/drawing/2014/main" id="{226474F0-B18A-1B48-90C0-54D372084D0F}"/>
              </a:ext>
            </a:extLst>
          </p:cNvPr>
          <p:cNvGrpSpPr/>
          <p:nvPr userDrawn="1"/>
        </p:nvGrpSpPr>
        <p:grpSpPr>
          <a:xfrm>
            <a:off x="0" y="-79375"/>
            <a:ext cx="9144000" cy="1835150"/>
            <a:chOff x="0" y="-79375"/>
            <a:chExt cx="9144000" cy="1835150"/>
          </a:xfrm>
        </p:grpSpPr>
        <p:pic>
          <p:nvPicPr>
            <p:cNvPr id="6" name="Picture 2" descr="无标题-4">
              <a:extLst>
                <a:ext uri="{FF2B5EF4-FFF2-40B4-BE49-F238E27FC236}">
                  <a16:creationId xmlns:a16="http://schemas.microsoft.com/office/drawing/2014/main" id="{2F6E7769-828A-074F-8E67-8DC67E1328D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58788"/>
              <a:ext cx="91440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无标题-5">
              <a:extLst>
                <a:ext uri="{FF2B5EF4-FFF2-40B4-BE49-F238E27FC236}">
                  <a16:creationId xmlns:a16="http://schemas.microsoft.com/office/drawing/2014/main" id="{5ACF330D-7E58-6D4D-A594-97F573A7DBE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9388" y="-79375"/>
              <a:ext cx="2447925"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35624787"/>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6">
            <a:extLst>
              <a:ext uri="{FF2B5EF4-FFF2-40B4-BE49-F238E27FC236}">
                <a16:creationId xmlns:a16="http://schemas.microsoft.com/office/drawing/2014/main" id="{F4F77D94-58A2-3941-A5B1-74B604293497}"/>
              </a:ext>
            </a:extLst>
          </p:cNvPr>
          <p:cNvSpPr>
            <a:spLocks noGrp="1"/>
          </p:cNvSpPr>
          <p:nvPr>
            <p:ph type="dt" sz="half" idx="10"/>
          </p:nvPr>
        </p:nvSpPr>
        <p:spPr/>
        <p:txBody>
          <a:bodyPr/>
          <a:lstStyle>
            <a:lvl1pPr>
              <a:defRPr/>
            </a:lvl1pPr>
          </a:lstStyle>
          <a:p>
            <a:pPr>
              <a:defRPr/>
            </a:pPr>
            <a:endParaRPr lang="en-US" altLang="x-none"/>
          </a:p>
        </p:txBody>
      </p:sp>
      <p:sp>
        <p:nvSpPr>
          <p:cNvPr id="6" name="Footer Placeholder 7">
            <a:extLst>
              <a:ext uri="{FF2B5EF4-FFF2-40B4-BE49-F238E27FC236}">
                <a16:creationId xmlns:a16="http://schemas.microsoft.com/office/drawing/2014/main" id="{FDB509F1-3CE1-8840-BE50-04D050E66E4D}"/>
              </a:ext>
            </a:extLst>
          </p:cNvPr>
          <p:cNvSpPr>
            <a:spLocks noGrp="1"/>
          </p:cNvSpPr>
          <p:nvPr>
            <p:ph type="ftr" sz="quarter" idx="11"/>
          </p:nvPr>
        </p:nvSpPr>
        <p:spPr/>
        <p:txBody>
          <a:bodyPr/>
          <a:lstStyle>
            <a:lvl1pPr>
              <a:defRPr/>
            </a:lvl1pPr>
          </a:lstStyle>
          <a:p>
            <a:pPr>
              <a:defRPr/>
            </a:pPr>
            <a:endParaRPr lang="en-US" altLang="x-none"/>
          </a:p>
        </p:txBody>
      </p:sp>
      <p:sp>
        <p:nvSpPr>
          <p:cNvPr id="7" name="Slide Number Placeholder 8">
            <a:extLst>
              <a:ext uri="{FF2B5EF4-FFF2-40B4-BE49-F238E27FC236}">
                <a16:creationId xmlns:a16="http://schemas.microsoft.com/office/drawing/2014/main" id="{26490BF6-8ACE-794B-A8B1-12552E2F75AD}"/>
              </a:ext>
            </a:extLst>
          </p:cNvPr>
          <p:cNvSpPr>
            <a:spLocks noGrp="1"/>
          </p:cNvSpPr>
          <p:nvPr>
            <p:ph type="sldNum" sz="quarter" idx="12"/>
          </p:nvPr>
        </p:nvSpPr>
        <p:spPr/>
        <p:txBody>
          <a:bodyPr/>
          <a:lstStyle>
            <a:lvl1pPr>
              <a:defRPr dirty="0"/>
            </a:lvl1pPr>
          </a:lstStyle>
          <a:p>
            <a:pPr>
              <a:defRPr/>
            </a:pPr>
            <a:fld id="{510836C0-9C51-0144-A117-69A0754F29EF}" type="slidenum">
              <a:rPr lang="zh-CN" altLang="en-US"/>
              <a:pPr>
                <a:defRPr/>
              </a:pPr>
              <a:t>‹#›</a:t>
            </a:fld>
            <a:endParaRPr lang="zh-CN" altLang="en-US"/>
          </a:p>
        </p:txBody>
      </p:sp>
    </p:spTree>
    <p:extLst>
      <p:ext uri="{BB962C8B-B14F-4D97-AF65-F5344CB8AC3E}">
        <p14:creationId xmlns:p14="http://schemas.microsoft.com/office/powerpoint/2010/main" val="2846324151"/>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6">
            <a:extLst>
              <a:ext uri="{FF2B5EF4-FFF2-40B4-BE49-F238E27FC236}">
                <a16:creationId xmlns:a16="http://schemas.microsoft.com/office/drawing/2014/main" id="{9F50D964-F27D-6942-B891-D8B31BB6DCEB}"/>
              </a:ext>
            </a:extLst>
          </p:cNvPr>
          <p:cNvSpPr>
            <a:spLocks noGrp="1"/>
          </p:cNvSpPr>
          <p:nvPr>
            <p:ph type="dt" sz="half" idx="10"/>
          </p:nvPr>
        </p:nvSpPr>
        <p:spPr/>
        <p:txBody>
          <a:bodyPr/>
          <a:lstStyle>
            <a:lvl1pPr>
              <a:defRPr/>
            </a:lvl1pPr>
          </a:lstStyle>
          <a:p>
            <a:pPr>
              <a:defRPr/>
            </a:pPr>
            <a:endParaRPr lang="en-US" altLang="x-none"/>
          </a:p>
        </p:txBody>
      </p:sp>
      <p:sp>
        <p:nvSpPr>
          <p:cNvPr id="6" name="Footer Placeholder 7">
            <a:extLst>
              <a:ext uri="{FF2B5EF4-FFF2-40B4-BE49-F238E27FC236}">
                <a16:creationId xmlns:a16="http://schemas.microsoft.com/office/drawing/2014/main" id="{66FA9C27-AB71-444A-BDA5-087FE59203B4}"/>
              </a:ext>
            </a:extLst>
          </p:cNvPr>
          <p:cNvSpPr>
            <a:spLocks noGrp="1"/>
          </p:cNvSpPr>
          <p:nvPr>
            <p:ph type="ftr" sz="quarter" idx="11"/>
          </p:nvPr>
        </p:nvSpPr>
        <p:spPr/>
        <p:txBody>
          <a:bodyPr/>
          <a:lstStyle>
            <a:lvl1pPr>
              <a:defRPr/>
            </a:lvl1pPr>
          </a:lstStyle>
          <a:p>
            <a:pPr>
              <a:defRPr/>
            </a:pPr>
            <a:endParaRPr lang="en-US" altLang="x-none"/>
          </a:p>
        </p:txBody>
      </p:sp>
      <p:sp>
        <p:nvSpPr>
          <p:cNvPr id="7" name="Slide Number Placeholder 8">
            <a:extLst>
              <a:ext uri="{FF2B5EF4-FFF2-40B4-BE49-F238E27FC236}">
                <a16:creationId xmlns:a16="http://schemas.microsoft.com/office/drawing/2014/main" id="{F430869E-1DFF-B344-B67F-5EB46D68D20A}"/>
              </a:ext>
            </a:extLst>
          </p:cNvPr>
          <p:cNvSpPr>
            <a:spLocks noGrp="1"/>
          </p:cNvSpPr>
          <p:nvPr>
            <p:ph type="sldNum" sz="quarter" idx="12"/>
          </p:nvPr>
        </p:nvSpPr>
        <p:spPr/>
        <p:txBody>
          <a:bodyPr/>
          <a:lstStyle>
            <a:lvl1pPr>
              <a:defRPr dirty="0"/>
            </a:lvl1pPr>
          </a:lstStyle>
          <a:p>
            <a:pPr>
              <a:defRPr/>
            </a:pPr>
            <a:fld id="{A7BA8EBF-3AC6-8C47-A1A8-96B423479E8A}" type="slidenum">
              <a:rPr lang="zh-CN" altLang="en-US"/>
              <a:pPr>
                <a:defRPr/>
              </a:pPr>
              <a:t>‹#›</a:t>
            </a:fld>
            <a:endParaRPr lang="zh-CN" altLang="en-US"/>
          </a:p>
        </p:txBody>
      </p:sp>
    </p:spTree>
    <p:extLst>
      <p:ext uri="{BB962C8B-B14F-4D97-AF65-F5344CB8AC3E}">
        <p14:creationId xmlns:p14="http://schemas.microsoft.com/office/powerpoint/2010/main" val="890505355"/>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theme" Target="../theme/theme5.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F573D3C-60D3-6245-AD4E-BC3312F019CA}"/>
              </a:ext>
            </a:extLst>
          </p:cNvPr>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5F81FB7A-980C-D84F-940E-EF099EA458B8}"/>
              </a:ext>
            </a:extLst>
          </p:cNvPr>
          <p:cNvSpPr>
            <a:spLocks noGrp="1" noChangeArrowheads="1"/>
          </p:cNvSpPr>
          <p:nvPr>
            <p:ph type="body" idx="4294967295"/>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501EFD2-C87C-0D49-AE20-268C941C9E71}"/>
              </a:ext>
            </a:extLst>
          </p:cNvPr>
          <p:cNvSpPr>
            <a:spLocks noGrp="1"/>
          </p:cNvSpPr>
          <p:nvPr>
            <p:ph type="dt" sz="half"/>
          </p:nvPr>
        </p:nvSpPr>
        <p:spPr>
          <a:xfrm>
            <a:off x="457200" y="6245225"/>
            <a:ext cx="2133600" cy="476250"/>
          </a:xfrm>
          <a:prstGeom prst="rect">
            <a:avLst/>
          </a:prstGeom>
          <a:noFill/>
          <a:ln w="9525">
            <a:noFill/>
            <a:miter/>
          </a:ln>
        </p:spPr>
        <p:txBody>
          <a:bodyPr anchor="t"/>
          <a:lstStyle>
            <a:lvl1pPr eaLnBrk="1" hangingPunct="1">
              <a:buFont typeface="Arial" panose="020B0604020202020204" pitchFamily="34" charset="0"/>
              <a:buNone/>
              <a:defRPr sz="900" noProof="1">
                <a:latin typeface="微软雅黑" pitchFamily="2" charset="-122"/>
              </a:defRPr>
            </a:lvl1pPr>
          </a:lstStyle>
          <a:p>
            <a:pPr>
              <a:defRPr/>
            </a:pPr>
            <a:endParaRPr lang="en-US" altLang="x-none"/>
          </a:p>
        </p:txBody>
      </p:sp>
      <p:sp>
        <p:nvSpPr>
          <p:cNvPr id="5" name="Rectangle 5">
            <a:extLst>
              <a:ext uri="{FF2B5EF4-FFF2-40B4-BE49-F238E27FC236}">
                <a16:creationId xmlns:a16="http://schemas.microsoft.com/office/drawing/2014/main" id="{F2C334B7-12B7-D14B-9059-1D2781BF348B}"/>
              </a:ext>
            </a:extLst>
          </p:cNvPr>
          <p:cNvSpPr>
            <a:spLocks noGrp="1"/>
          </p:cNvSpPr>
          <p:nvPr>
            <p:ph type="ftr" sz="quarter"/>
          </p:nvPr>
        </p:nvSpPr>
        <p:spPr>
          <a:xfrm>
            <a:off x="3124200" y="6245225"/>
            <a:ext cx="2895600" cy="476250"/>
          </a:xfrm>
          <a:prstGeom prst="rect">
            <a:avLst/>
          </a:prstGeom>
          <a:noFill/>
          <a:ln w="9525">
            <a:noFill/>
            <a:miter/>
          </a:ln>
        </p:spPr>
        <p:txBody>
          <a:bodyPr anchor="t"/>
          <a:lstStyle>
            <a:lvl1pPr algn="ctr" eaLnBrk="1" hangingPunct="1">
              <a:buFont typeface="Arial" panose="020B0604020202020204" pitchFamily="34" charset="0"/>
              <a:buNone/>
              <a:defRPr sz="900" noProof="1">
                <a:latin typeface="微软雅黑" pitchFamily="2" charset="-122"/>
              </a:defRPr>
            </a:lvl1pPr>
          </a:lstStyle>
          <a:p>
            <a:pPr>
              <a:defRPr/>
            </a:pPr>
            <a:endParaRPr lang="en-US" altLang="x-none"/>
          </a:p>
        </p:txBody>
      </p:sp>
      <p:sp>
        <p:nvSpPr>
          <p:cNvPr id="6" name="Rectangle 6">
            <a:extLst>
              <a:ext uri="{FF2B5EF4-FFF2-40B4-BE49-F238E27FC236}">
                <a16:creationId xmlns:a16="http://schemas.microsoft.com/office/drawing/2014/main" id="{10952695-2151-4E41-B016-07B28C9FD991}"/>
              </a:ext>
            </a:extLst>
          </p:cNvPr>
          <p:cNvSpPr>
            <a:spLocks noGrp="1"/>
          </p:cNvSpPr>
          <p:nvPr>
            <p:ph type="sldNum" sz="quarter"/>
          </p:nvPr>
        </p:nvSpPr>
        <p:spPr>
          <a:xfrm>
            <a:off x="6553200" y="6245225"/>
            <a:ext cx="2133600" cy="476250"/>
          </a:xfrm>
          <a:prstGeom prst="rect">
            <a:avLst/>
          </a:prstGeom>
          <a:noFill/>
          <a:ln w="9525">
            <a:noFill/>
            <a:miter/>
          </a:ln>
        </p:spPr>
        <p:txBody>
          <a:bodyPr anchor="t"/>
          <a:lstStyle>
            <a:lvl1pPr algn="r" eaLnBrk="1" hangingPunct="1">
              <a:buFont typeface="Arial" panose="020B0604020202020204" pitchFamily="34" charset="0"/>
              <a:buNone/>
              <a:defRPr sz="900" noProof="1" dirty="0">
                <a:latin typeface="微软雅黑" pitchFamily="2" charset="-122"/>
                <a:ea typeface="微软雅黑" pitchFamily="2" charset="-122"/>
                <a:cs typeface="+mn-ea"/>
              </a:defRPr>
            </a:lvl1pPr>
          </a:lstStyle>
          <a:p>
            <a:pPr>
              <a:defRPr/>
            </a:pPr>
            <a:fld id="{5016371D-4D57-8E44-8FD8-2CAC64E401E6}" type="slidenum">
              <a:rPr lang="zh-CN" altLang="en-US"/>
              <a:pPr>
                <a:defRPr/>
              </a:pPr>
              <a:t>‹#›</a:t>
            </a:fld>
            <a:endParaRPr lang="zh-CN" altLang="en-US">
              <a:cs typeface="+mn-cs"/>
            </a:endParaRPr>
          </a:p>
        </p:txBody>
      </p:sp>
    </p:spTree>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4010" r:id="rId12"/>
  </p:sldLayoutIdLst>
  <p:transition>
    <p:random/>
  </p:transition>
  <p:txStyles>
    <p:titleStyle>
      <a:lvl1pPr algn="ctr" rtl="0" eaLnBrk="0" fontAlgn="base" hangingPunct="0">
        <a:spcBef>
          <a:spcPct val="0"/>
        </a:spcBef>
        <a:spcAft>
          <a:spcPct val="0"/>
        </a:spcAft>
        <a:defRPr sz="3200" kern="1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20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16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14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1400" kern="120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14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14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14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1400" b="0" i="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charset="0"/>
        <a:buNone/>
        <a:defRPr sz="18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DF63AFA8-36CF-524E-912B-28CDD0C2EA6B}"/>
              </a:ext>
            </a:extLst>
          </p:cNvPr>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3315" name="Rectangle 3">
            <a:extLst>
              <a:ext uri="{FF2B5EF4-FFF2-40B4-BE49-F238E27FC236}">
                <a16:creationId xmlns:a16="http://schemas.microsoft.com/office/drawing/2014/main" id="{153ED718-3CA3-FD4F-B797-F87703196307}"/>
              </a:ext>
            </a:extLst>
          </p:cNvPr>
          <p:cNvSpPr>
            <a:spLocks noGrp="1" noChangeArrowheads="1"/>
          </p:cNvSpPr>
          <p:nvPr>
            <p:ph type="body" idx="4294967295"/>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9B12388A-79EE-1141-86A4-C92B08E89B16}"/>
              </a:ext>
            </a:extLst>
          </p:cNvPr>
          <p:cNvSpPr>
            <a:spLocks noGrp="1"/>
          </p:cNvSpPr>
          <p:nvPr>
            <p:ph type="dt" sz="half"/>
          </p:nvPr>
        </p:nvSpPr>
        <p:spPr>
          <a:xfrm>
            <a:off x="457200" y="6245225"/>
            <a:ext cx="2133600" cy="476250"/>
          </a:xfrm>
          <a:prstGeom prst="rect">
            <a:avLst/>
          </a:prstGeom>
          <a:noFill/>
          <a:ln w="9525">
            <a:noFill/>
            <a:miter/>
          </a:ln>
        </p:spPr>
        <p:txBody>
          <a:bodyPr anchor="t"/>
          <a:lstStyle>
            <a:lvl1pPr eaLnBrk="1" hangingPunct="1">
              <a:buFont typeface="Arial" panose="020B0604020202020204" pitchFamily="34" charset="0"/>
              <a:buNone/>
              <a:defRPr sz="1400" noProof="1">
                <a:latin typeface="Arial" charset="0"/>
                <a:ea typeface="宋体" charset="-122"/>
              </a:defRPr>
            </a:lvl1pPr>
          </a:lstStyle>
          <a:p>
            <a:pPr>
              <a:defRPr/>
            </a:pPr>
            <a:endParaRPr lang="en-US" altLang="x-none"/>
          </a:p>
        </p:txBody>
      </p:sp>
      <p:sp>
        <p:nvSpPr>
          <p:cNvPr id="5" name="Rectangle 5">
            <a:extLst>
              <a:ext uri="{FF2B5EF4-FFF2-40B4-BE49-F238E27FC236}">
                <a16:creationId xmlns:a16="http://schemas.microsoft.com/office/drawing/2014/main" id="{BA0DFAB7-9847-7946-BA83-10A349D5A0B3}"/>
              </a:ext>
            </a:extLst>
          </p:cNvPr>
          <p:cNvSpPr>
            <a:spLocks noGrp="1"/>
          </p:cNvSpPr>
          <p:nvPr>
            <p:ph type="ftr" sz="quarter"/>
          </p:nvPr>
        </p:nvSpPr>
        <p:spPr>
          <a:xfrm>
            <a:off x="3124200" y="6245225"/>
            <a:ext cx="2895600" cy="476250"/>
          </a:xfrm>
          <a:prstGeom prst="rect">
            <a:avLst/>
          </a:prstGeom>
          <a:noFill/>
          <a:ln w="9525">
            <a:noFill/>
            <a:miter/>
          </a:ln>
        </p:spPr>
        <p:txBody>
          <a:bodyPr anchor="t"/>
          <a:lstStyle>
            <a:lvl1pPr algn="ctr" eaLnBrk="1" hangingPunct="1">
              <a:buFont typeface="Arial" panose="020B0604020202020204" pitchFamily="34" charset="0"/>
              <a:buNone/>
              <a:defRPr sz="1400" noProof="1">
                <a:latin typeface="Arial" charset="0"/>
                <a:ea typeface="宋体" charset="-122"/>
              </a:defRPr>
            </a:lvl1pPr>
          </a:lstStyle>
          <a:p>
            <a:pPr>
              <a:defRPr/>
            </a:pPr>
            <a:endParaRPr lang="en-US" altLang="x-none"/>
          </a:p>
        </p:txBody>
      </p:sp>
      <p:sp>
        <p:nvSpPr>
          <p:cNvPr id="6" name="Rectangle 6">
            <a:extLst>
              <a:ext uri="{FF2B5EF4-FFF2-40B4-BE49-F238E27FC236}">
                <a16:creationId xmlns:a16="http://schemas.microsoft.com/office/drawing/2014/main" id="{F8A4D845-C7F0-604B-B836-DA5D5D987A72}"/>
              </a:ext>
            </a:extLst>
          </p:cNvPr>
          <p:cNvSpPr>
            <a:spLocks noGrp="1"/>
          </p:cNvSpPr>
          <p:nvPr>
            <p:ph type="sldNum" sz="quarter"/>
          </p:nvPr>
        </p:nvSpPr>
        <p:spPr>
          <a:xfrm>
            <a:off x="6553200" y="6245225"/>
            <a:ext cx="2133600" cy="476250"/>
          </a:xfrm>
          <a:prstGeom prst="rect">
            <a:avLst/>
          </a:prstGeom>
          <a:noFill/>
          <a:ln w="9525">
            <a:noFill/>
            <a:miter/>
          </a:ln>
        </p:spPr>
        <p:txBody>
          <a:bodyPr anchor="t"/>
          <a:lstStyle>
            <a:lvl1pPr algn="r" eaLnBrk="1" hangingPunct="1">
              <a:buFont typeface="Arial" panose="020B0604020202020204" pitchFamily="34" charset="0"/>
              <a:buNone/>
              <a:defRPr sz="1400" noProof="1" dirty="0">
                <a:latin typeface="Arial" charset="0"/>
                <a:ea typeface="宋体" charset="-122"/>
                <a:cs typeface="+mn-ea"/>
              </a:defRPr>
            </a:lvl1pPr>
          </a:lstStyle>
          <a:p>
            <a:pPr>
              <a:defRPr/>
            </a:pPr>
            <a:fld id="{58F7289C-DBBF-A64C-BF5B-01746E94BCC9}" type="slidenum">
              <a:rPr lang="zh-CN" altLang="en-US"/>
              <a:pPr>
                <a:defRPr/>
              </a:pPr>
              <a:t>‹#›</a:t>
            </a:fld>
            <a:endParaRPr lang="zh-CN" altLang="en-US">
              <a:cs typeface="+mn-cs"/>
            </a:endParaRPr>
          </a:p>
        </p:txBody>
      </p:sp>
    </p:spTree>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transition>
    <p:random/>
  </p:transition>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charset="0"/>
        <a:buNone/>
        <a:defRPr sz="1800" b="0" i="0" u="none" kern="1200" baseline="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364C3B1E-A5D5-154B-B1C6-89C690932D72}"/>
              </a:ext>
            </a:extLst>
          </p:cNvPr>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5603" name="Rectangle 3">
            <a:extLst>
              <a:ext uri="{FF2B5EF4-FFF2-40B4-BE49-F238E27FC236}">
                <a16:creationId xmlns:a16="http://schemas.microsoft.com/office/drawing/2014/main" id="{F842F522-5F74-3F45-B148-0331C070DF02}"/>
              </a:ext>
            </a:extLst>
          </p:cNvPr>
          <p:cNvSpPr>
            <a:spLocks noGrp="1" noChangeArrowheads="1"/>
          </p:cNvSpPr>
          <p:nvPr>
            <p:ph type="body" idx="4294967295"/>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1137C5FD-858A-124C-BD14-36160DE16257}"/>
              </a:ext>
            </a:extLst>
          </p:cNvPr>
          <p:cNvSpPr>
            <a:spLocks noGrp="1"/>
          </p:cNvSpPr>
          <p:nvPr>
            <p:ph type="dt" sz="half"/>
          </p:nvPr>
        </p:nvSpPr>
        <p:spPr>
          <a:xfrm>
            <a:off x="457200" y="6245225"/>
            <a:ext cx="2133600" cy="476250"/>
          </a:xfrm>
          <a:prstGeom prst="rect">
            <a:avLst/>
          </a:prstGeom>
          <a:noFill/>
          <a:ln w="9525">
            <a:noFill/>
            <a:miter/>
          </a:ln>
        </p:spPr>
        <p:txBody>
          <a:bodyPr anchor="t"/>
          <a:lstStyle>
            <a:lvl1pPr eaLnBrk="1" hangingPunct="1">
              <a:buFont typeface="Arial" panose="020B0604020202020204" pitchFamily="34" charset="0"/>
              <a:buNone/>
              <a:defRPr sz="1400" noProof="1">
                <a:latin typeface="Arial" charset="0"/>
                <a:ea typeface="宋体" charset="-122"/>
              </a:defRPr>
            </a:lvl1pPr>
          </a:lstStyle>
          <a:p>
            <a:pPr>
              <a:defRPr/>
            </a:pPr>
            <a:endParaRPr lang="en-US" altLang="x-none"/>
          </a:p>
        </p:txBody>
      </p:sp>
      <p:sp>
        <p:nvSpPr>
          <p:cNvPr id="5" name="Rectangle 5">
            <a:extLst>
              <a:ext uri="{FF2B5EF4-FFF2-40B4-BE49-F238E27FC236}">
                <a16:creationId xmlns:a16="http://schemas.microsoft.com/office/drawing/2014/main" id="{2BA74686-C0D8-5847-92CE-E16964585255}"/>
              </a:ext>
            </a:extLst>
          </p:cNvPr>
          <p:cNvSpPr>
            <a:spLocks noGrp="1"/>
          </p:cNvSpPr>
          <p:nvPr>
            <p:ph type="ftr" sz="quarter"/>
          </p:nvPr>
        </p:nvSpPr>
        <p:spPr>
          <a:xfrm>
            <a:off x="3124200" y="6245225"/>
            <a:ext cx="2895600" cy="476250"/>
          </a:xfrm>
          <a:prstGeom prst="rect">
            <a:avLst/>
          </a:prstGeom>
          <a:noFill/>
          <a:ln w="9525">
            <a:noFill/>
            <a:miter/>
          </a:ln>
        </p:spPr>
        <p:txBody>
          <a:bodyPr anchor="t"/>
          <a:lstStyle>
            <a:lvl1pPr algn="ctr" eaLnBrk="1" hangingPunct="1">
              <a:buFont typeface="Arial" panose="020B0604020202020204" pitchFamily="34" charset="0"/>
              <a:buNone/>
              <a:defRPr sz="1400" noProof="1">
                <a:latin typeface="Arial" charset="0"/>
                <a:ea typeface="宋体" charset="-122"/>
              </a:defRPr>
            </a:lvl1pPr>
          </a:lstStyle>
          <a:p>
            <a:pPr>
              <a:defRPr/>
            </a:pPr>
            <a:endParaRPr lang="en-US" altLang="x-none"/>
          </a:p>
        </p:txBody>
      </p:sp>
      <p:sp>
        <p:nvSpPr>
          <p:cNvPr id="6" name="Rectangle 6">
            <a:extLst>
              <a:ext uri="{FF2B5EF4-FFF2-40B4-BE49-F238E27FC236}">
                <a16:creationId xmlns:a16="http://schemas.microsoft.com/office/drawing/2014/main" id="{6F25CE5D-5267-4542-A614-3E8A07701FDD}"/>
              </a:ext>
            </a:extLst>
          </p:cNvPr>
          <p:cNvSpPr>
            <a:spLocks noGrp="1"/>
          </p:cNvSpPr>
          <p:nvPr>
            <p:ph type="sldNum" sz="quarter"/>
          </p:nvPr>
        </p:nvSpPr>
        <p:spPr>
          <a:xfrm>
            <a:off x="6553200" y="6245225"/>
            <a:ext cx="2133600" cy="476250"/>
          </a:xfrm>
          <a:prstGeom prst="rect">
            <a:avLst/>
          </a:prstGeom>
          <a:noFill/>
          <a:ln w="9525">
            <a:noFill/>
            <a:miter/>
          </a:ln>
        </p:spPr>
        <p:txBody>
          <a:bodyPr anchor="t"/>
          <a:lstStyle>
            <a:lvl1pPr algn="r" eaLnBrk="1" hangingPunct="1">
              <a:buFont typeface="Arial" panose="020B0604020202020204" pitchFamily="34" charset="0"/>
              <a:buNone/>
              <a:defRPr sz="1400" noProof="1" dirty="0">
                <a:latin typeface="Arial" charset="0"/>
                <a:ea typeface="宋体" charset="-122"/>
                <a:cs typeface="+mn-ea"/>
              </a:defRPr>
            </a:lvl1pPr>
          </a:lstStyle>
          <a:p>
            <a:pPr>
              <a:defRPr/>
            </a:pPr>
            <a:fld id="{FE403A0B-B9E5-B84B-8211-C93BFA109B34}" type="slidenum">
              <a:rPr lang="zh-CN" altLang="en-US"/>
              <a:pPr>
                <a:defRPr/>
              </a:pPr>
              <a:t>‹#›</a:t>
            </a:fld>
            <a:endParaRPr lang="zh-CN" altLang="en-US">
              <a:cs typeface="+mn-cs"/>
            </a:endParaRPr>
          </a:p>
        </p:txBody>
      </p:sp>
    </p:spTree>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transition>
    <p:random/>
  </p:transition>
  <p:txStyles>
    <p:titleStyle>
      <a:lvl1pPr algn="ctr" rtl="0" eaLnBrk="0" fontAlgn="base" hangingPunct="0">
        <a:spcBef>
          <a:spcPct val="0"/>
        </a:spcBef>
        <a:spcAft>
          <a:spcPct val="0"/>
        </a:spcAft>
        <a:defRPr sz="3200" kern="1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20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16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14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1400" kern="120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14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14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14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1400" b="0" i="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charset="0"/>
        <a:buNone/>
        <a:defRPr sz="1800" b="0" i="0" u="none" kern="1200" baseline="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7890" name="标题 2">
            <a:extLst>
              <a:ext uri="{FF2B5EF4-FFF2-40B4-BE49-F238E27FC236}">
                <a16:creationId xmlns:a16="http://schemas.microsoft.com/office/drawing/2014/main" id="{B1A1741B-D1B0-DD4C-86C8-CB5A7D5ADD92}"/>
              </a:ext>
            </a:extLst>
          </p:cNvPr>
          <p:cNvSpPr>
            <a:spLocks noGrp="1" noChangeArrowheads="1"/>
          </p:cNvSpPr>
          <p:nvPr>
            <p:ph type="title" idx="4294967295"/>
          </p:nvPr>
        </p:nvSpPr>
        <p:spPr bwMode="auto">
          <a:xfrm>
            <a:off x="468313" y="292100"/>
            <a:ext cx="822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lvl="0"/>
            <a:r>
              <a:rPr lang="zh-CN" altLang="en-US"/>
              <a:t>单击此处编辑母版标题样式</a:t>
            </a:r>
          </a:p>
        </p:txBody>
      </p:sp>
      <p:sp>
        <p:nvSpPr>
          <p:cNvPr id="37891" name="文本占位符 3">
            <a:extLst>
              <a:ext uri="{FF2B5EF4-FFF2-40B4-BE49-F238E27FC236}">
                <a16:creationId xmlns:a16="http://schemas.microsoft.com/office/drawing/2014/main" id="{B20BB1AC-70C9-C64C-AFC0-8D0B03B46DD2}"/>
              </a:ext>
            </a:extLst>
          </p:cNvPr>
          <p:cNvSpPr>
            <a:spLocks noGrp="1" noChangeArrowheads="1"/>
          </p:cNvSpPr>
          <p:nvPr>
            <p:ph type="body" idx="4294967295"/>
          </p:nvPr>
        </p:nvSpPr>
        <p:spPr bwMode="auto">
          <a:xfrm>
            <a:off x="468313" y="1198563"/>
            <a:ext cx="8229600"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C5B15D4F-7FA7-D64C-A5F4-0C0A2CF4C0FD}"/>
              </a:ext>
            </a:extLst>
          </p:cNvPr>
          <p:cNvSpPr>
            <a:spLocks noGrp="1"/>
          </p:cNvSpPr>
          <p:nvPr>
            <p:ph type="dt" sz="half" idx="2"/>
          </p:nvPr>
        </p:nvSpPr>
        <p:spPr>
          <a:xfrm>
            <a:off x="457200" y="6245225"/>
            <a:ext cx="2133600" cy="476250"/>
          </a:xfrm>
          <a:prstGeom prst="rect">
            <a:avLst/>
          </a:prstGeom>
          <a:noFill/>
          <a:ln w="9525">
            <a:noFill/>
            <a:miter/>
          </a:ln>
        </p:spPr>
        <p:txBody>
          <a:bodyPr/>
          <a:lstStyle>
            <a:lvl1pPr eaLnBrk="1" hangingPunct="1">
              <a:buFont typeface="Arial" panose="020B0604020202020204" pitchFamily="34" charset="0"/>
              <a:buNone/>
              <a:defRPr sz="1400" noProof="1">
                <a:ea typeface="宋体" charset="-122"/>
              </a:defRPr>
            </a:lvl1pPr>
          </a:lstStyle>
          <a:p>
            <a:pPr>
              <a:defRPr/>
            </a:pPr>
            <a:endParaRPr lang="zh-CN" altLang="en-US"/>
          </a:p>
        </p:txBody>
      </p:sp>
      <p:sp>
        <p:nvSpPr>
          <p:cNvPr id="6" name="页脚占位符 5">
            <a:extLst>
              <a:ext uri="{FF2B5EF4-FFF2-40B4-BE49-F238E27FC236}">
                <a16:creationId xmlns:a16="http://schemas.microsoft.com/office/drawing/2014/main" id="{353B9155-2509-7442-A4C7-2CBA3AD95C81}"/>
              </a:ext>
            </a:extLst>
          </p:cNvPr>
          <p:cNvSpPr>
            <a:spLocks noGrp="1"/>
          </p:cNvSpPr>
          <p:nvPr>
            <p:ph type="ftr" sz="quarter" idx="3"/>
          </p:nvPr>
        </p:nvSpPr>
        <p:spPr>
          <a:xfrm>
            <a:off x="3124200" y="6245225"/>
            <a:ext cx="2895600" cy="476250"/>
          </a:xfrm>
          <a:prstGeom prst="rect">
            <a:avLst/>
          </a:prstGeom>
          <a:noFill/>
          <a:ln w="9525">
            <a:noFill/>
            <a:miter/>
          </a:ln>
        </p:spPr>
        <p:txBody>
          <a:bodyPr/>
          <a:lstStyle>
            <a:lvl1pPr algn="ctr" eaLnBrk="1" hangingPunct="1">
              <a:buFont typeface="Arial" panose="020B0604020202020204" pitchFamily="34" charset="0"/>
              <a:buNone/>
              <a:defRPr sz="1400" noProof="1">
                <a:ea typeface="宋体" charset="-122"/>
              </a:defRPr>
            </a:lvl1pPr>
          </a:lstStyle>
          <a:p>
            <a:pPr>
              <a:defRPr/>
            </a:pPr>
            <a:endParaRPr lang="zh-CN" altLang="en-US"/>
          </a:p>
        </p:txBody>
      </p:sp>
      <p:sp>
        <p:nvSpPr>
          <p:cNvPr id="7" name="灯片编号占位符 6">
            <a:extLst>
              <a:ext uri="{FF2B5EF4-FFF2-40B4-BE49-F238E27FC236}">
                <a16:creationId xmlns:a16="http://schemas.microsoft.com/office/drawing/2014/main" id="{2371977E-E676-D44C-95B3-4A587245A1D7}"/>
              </a:ext>
            </a:extLst>
          </p:cNvPr>
          <p:cNvSpPr>
            <a:spLocks noGrp="1"/>
          </p:cNvSpPr>
          <p:nvPr>
            <p:ph type="sldNum" sz="quarter" idx="4"/>
          </p:nvPr>
        </p:nvSpPr>
        <p:spPr>
          <a:xfrm>
            <a:off x="6553200" y="6245225"/>
            <a:ext cx="2133600" cy="476250"/>
          </a:xfrm>
          <a:prstGeom prst="rect">
            <a:avLst/>
          </a:prstGeom>
          <a:noFill/>
          <a:ln w="9525">
            <a:noFill/>
            <a:miter/>
          </a:ln>
        </p:spPr>
        <p:txBody>
          <a:bodyPr/>
          <a:lstStyle>
            <a:lvl1pPr algn="r" eaLnBrk="1" hangingPunct="1">
              <a:buFont typeface="Arial" panose="020B0604020202020204" pitchFamily="34" charset="0"/>
              <a:buNone/>
              <a:defRPr sz="1400" noProof="1" dirty="0">
                <a:latin typeface="Arial" charset="0"/>
                <a:ea typeface="宋体" charset="-122"/>
                <a:cs typeface="+mn-ea"/>
              </a:defRPr>
            </a:lvl1pPr>
          </a:lstStyle>
          <a:p>
            <a:pPr>
              <a:defRPr/>
            </a:pPr>
            <a:fld id="{24BC04EA-5B0F-E144-8939-A1A253866886}" type="slidenum">
              <a:rPr lang="zh-CN" altLang="en-US"/>
              <a:pPr>
                <a:defRPr/>
              </a:pPr>
              <a:t>‹#›</a:t>
            </a:fld>
            <a:endParaRPr lang="zh-CN" altLang="en-US">
              <a:latin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 id="2147483992" r:id="rId12"/>
    <p:sldLayoutId id="2147483993" r:id="rId13"/>
  </p:sldLayoutIdLst>
  <p:txStyles>
    <p:titleStyle>
      <a:lvl1pPr algn="r" rtl="0" eaLnBrk="0" fontAlgn="base" hangingPunct="0">
        <a:spcBef>
          <a:spcPct val="0"/>
        </a:spcBef>
        <a:spcAft>
          <a:spcPct val="0"/>
        </a:spcAft>
        <a:defRPr sz="3600" kern="1200">
          <a:solidFill>
            <a:schemeClr val="tx2"/>
          </a:solidFill>
          <a:latin typeface="+mj-lt"/>
          <a:ea typeface="+mj-ea"/>
          <a:cs typeface="+mj-cs"/>
        </a:defRPr>
      </a:lvl1pPr>
      <a:lvl2pPr algn="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2pPr>
      <a:lvl3pPr algn="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3pPr>
      <a:lvl4pPr algn="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4pPr>
      <a:lvl5pPr algn="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5pPr>
      <a:lvl6pPr marL="457200" algn="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6pPr>
      <a:lvl7pPr marL="914400" algn="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7pPr>
      <a:lvl8pPr marL="1371600" algn="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8pPr>
      <a:lvl9pPr marL="1828800" algn="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1600" b="0" i="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1600" b="0" i="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1600" b="0" i="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1600" b="0" i="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4018" name="Group 16">
            <a:extLst>
              <a:ext uri="{FF2B5EF4-FFF2-40B4-BE49-F238E27FC236}">
                <a16:creationId xmlns:a16="http://schemas.microsoft.com/office/drawing/2014/main" id="{EC81CB37-E9B8-944C-92C9-11DAC2DD4228}"/>
              </a:ext>
            </a:extLst>
          </p:cNvPr>
          <p:cNvGrpSpPr>
            <a:grpSpLocks/>
          </p:cNvGrpSpPr>
          <p:nvPr/>
        </p:nvGrpSpPr>
        <p:grpSpPr bwMode="auto">
          <a:xfrm>
            <a:off x="-7938" y="-7938"/>
            <a:ext cx="9169401" cy="6873876"/>
            <a:chOff x="-8467" y="-8468"/>
            <a:chExt cx="9169805" cy="6874935"/>
          </a:xfrm>
        </p:grpSpPr>
        <p:sp>
          <p:nvSpPr>
            <p:cNvPr id="7" name="Freeform 6">
              <a:extLst>
                <a:ext uri="{FF2B5EF4-FFF2-40B4-BE49-F238E27FC236}">
                  <a16:creationId xmlns:a16="http://schemas.microsoft.com/office/drawing/2014/main" id="{92EF84DC-CB87-0846-AF3F-E3C81324D864}"/>
                </a:ext>
              </a:extLst>
            </p:cNvPr>
            <p:cNvSpPr/>
            <p:nvPr/>
          </p:nvSpPr>
          <p:spPr>
            <a:xfrm>
              <a:off x="-8467" y="4013290"/>
              <a:ext cx="457221" cy="285317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a:extLst>
                <a:ext uri="{FF2B5EF4-FFF2-40B4-BE49-F238E27FC236}">
                  <a16:creationId xmlns:a16="http://schemas.microsoft.com/office/drawing/2014/main" id="{7BFFA3CD-F1B7-984C-9AAE-095A23E85EF2}"/>
                </a:ext>
              </a:extLst>
            </p:cNvPr>
            <p:cNvCxnSpPr/>
            <p:nvPr/>
          </p:nvCxnSpPr>
          <p:spPr>
            <a:xfrm flipV="1">
              <a:off x="5130497" y="4175239"/>
              <a:ext cx="4022902" cy="2683288"/>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C03C1D85-EDB9-FE4B-AD3B-D5D8EDF6C865}"/>
                </a:ext>
              </a:extLst>
            </p:cNvPr>
            <p:cNvCxnSpPr/>
            <p:nvPr/>
          </p:nvCxnSpPr>
          <p:spPr>
            <a:xfrm>
              <a:off x="7041932" y="-529"/>
              <a:ext cx="1219254" cy="6859057"/>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a:extLst>
                <a:ext uri="{FF2B5EF4-FFF2-40B4-BE49-F238E27FC236}">
                  <a16:creationId xmlns:a16="http://schemas.microsoft.com/office/drawing/2014/main" id="{A3E0D870-B528-5B42-9202-47D5C264F779}"/>
                </a:ext>
              </a:extLst>
            </p:cNvPr>
            <p:cNvSpPr/>
            <p:nvPr/>
          </p:nvSpPr>
          <p:spPr>
            <a:xfrm>
              <a:off x="6891113" y="-529"/>
              <a:ext cx="2270225" cy="686699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a:extLst>
                <a:ext uri="{FF2B5EF4-FFF2-40B4-BE49-F238E27FC236}">
                  <a16:creationId xmlns:a16="http://schemas.microsoft.com/office/drawing/2014/main" id="{E1BBFD04-6FAC-034C-AD0A-44A5BB7F6CFA}"/>
                </a:ext>
              </a:extLst>
            </p:cNvPr>
            <p:cNvSpPr/>
            <p:nvPr/>
          </p:nvSpPr>
          <p:spPr>
            <a:xfrm>
              <a:off x="7205452" y="-8468"/>
              <a:ext cx="1947948" cy="6866996"/>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a:extLst>
                <a:ext uri="{FF2B5EF4-FFF2-40B4-BE49-F238E27FC236}">
                  <a16:creationId xmlns:a16="http://schemas.microsoft.com/office/drawing/2014/main" id="{72AB1E4E-A124-E94B-8079-8F23D6A01D32}"/>
                </a:ext>
              </a:extLst>
            </p:cNvPr>
            <p:cNvSpPr/>
            <p:nvPr/>
          </p:nvSpPr>
          <p:spPr>
            <a:xfrm>
              <a:off x="6638689" y="3919613"/>
              <a:ext cx="2513124" cy="2938915"/>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a:extLst>
                <a:ext uri="{FF2B5EF4-FFF2-40B4-BE49-F238E27FC236}">
                  <a16:creationId xmlns:a16="http://schemas.microsoft.com/office/drawing/2014/main" id="{BF9F07E0-11F6-5A41-B3C1-1C0AEB8986BD}"/>
                </a:ext>
              </a:extLst>
            </p:cNvPr>
            <p:cNvSpPr/>
            <p:nvPr/>
          </p:nvSpPr>
          <p:spPr>
            <a:xfrm>
              <a:off x="7010180" y="-8468"/>
              <a:ext cx="2143219" cy="6866996"/>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a:extLst>
                <a:ext uri="{FF2B5EF4-FFF2-40B4-BE49-F238E27FC236}">
                  <a16:creationId xmlns:a16="http://schemas.microsoft.com/office/drawing/2014/main" id="{7C56854C-C790-D642-82C0-CEBCFE42B0E6}"/>
                </a:ext>
              </a:extLst>
            </p:cNvPr>
            <p:cNvSpPr/>
            <p:nvPr/>
          </p:nvSpPr>
          <p:spPr>
            <a:xfrm>
              <a:off x="8296112" y="-8468"/>
              <a:ext cx="857288" cy="6866996"/>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a:extLst>
                <a:ext uri="{FF2B5EF4-FFF2-40B4-BE49-F238E27FC236}">
                  <a16:creationId xmlns:a16="http://schemas.microsoft.com/office/drawing/2014/main" id="{D84AD3C1-2F32-BD41-AF79-913533AB7F70}"/>
                </a:ext>
              </a:extLst>
            </p:cNvPr>
            <p:cNvSpPr/>
            <p:nvPr/>
          </p:nvSpPr>
          <p:spPr>
            <a:xfrm>
              <a:off x="8077027" y="-8468"/>
              <a:ext cx="1066847" cy="6866996"/>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a:extLst>
                <a:ext uri="{FF2B5EF4-FFF2-40B4-BE49-F238E27FC236}">
                  <a16:creationId xmlns:a16="http://schemas.microsoft.com/office/drawing/2014/main" id="{1EBF6F6F-881D-CC47-8FFC-05833159C28F}"/>
                </a:ext>
              </a:extLst>
            </p:cNvPr>
            <p:cNvSpPr/>
            <p:nvPr/>
          </p:nvSpPr>
          <p:spPr>
            <a:xfrm>
              <a:off x="8059564" y="4894488"/>
              <a:ext cx="1095423" cy="1964040"/>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4019" name="Title Placeholder 1">
            <a:extLst>
              <a:ext uri="{FF2B5EF4-FFF2-40B4-BE49-F238E27FC236}">
                <a16:creationId xmlns:a16="http://schemas.microsoft.com/office/drawing/2014/main" id="{0D3B9D56-5D91-8744-BB1F-98BDF9708A00}"/>
              </a:ext>
            </a:extLst>
          </p:cNvPr>
          <p:cNvSpPr>
            <a:spLocks noGrp="1" noChangeArrowheads="1"/>
          </p:cNvSpPr>
          <p:nvPr>
            <p:ph type="title"/>
          </p:nvPr>
        </p:nvSpPr>
        <p:spPr bwMode="auto">
          <a:xfrm>
            <a:off x="609600" y="609600"/>
            <a:ext cx="6348413"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214020" name="Text Placeholder 2">
            <a:extLst>
              <a:ext uri="{FF2B5EF4-FFF2-40B4-BE49-F238E27FC236}">
                <a16:creationId xmlns:a16="http://schemas.microsoft.com/office/drawing/2014/main" id="{C8C9DE53-7F6F-DA4D-BFBD-F57D0F085B85}"/>
              </a:ext>
            </a:extLst>
          </p:cNvPr>
          <p:cNvSpPr>
            <a:spLocks noGrp="1" noChangeArrowheads="1"/>
          </p:cNvSpPr>
          <p:nvPr>
            <p:ph type="body" idx="1"/>
          </p:nvPr>
        </p:nvSpPr>
        <p:spPr bwMode="auto">
          <a:xfrm>
            <a:off x="609600" y="2160588"/>
            <a:ext cx="6348413" cy="388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E980D69C-C809-0640-8571-EF5D52CFCB18}"/>
              </a:ext>
            </a:extLst>
          </p:cNvPr>
          <p:cNvSpPr>
            <a:spLocks noGrp="1"/>
          </p:cNvSpPr>
          <p:nvPr>
            <p:ph type="dt" sz="half" idx="2"/>
          </p:nvPr>
        </p:nvSpPr>
        <p:spPr>
          <a:xfrm>
            <a:off x="5405438" y="6042025"/>
            <a:ext cx="684212" cy="365125"/>
          </a:xfrm>
          <a:prstGeom prst="rect">
            <a:avLst/>
          </a:prstGeom>
        </p:spPr>
        <p:txBody>
          <a:bodyPr vert="horz" lIns="91440" tIns="45720" rIns="91440" bIns="45720" rtlCol="0" anchor="ctr"/>
          <a:lstStyle>
            <a:lvl1pPr algn="r" eaLnBrk="1" hangingPunct="1">
              <a:buFont typeface="Arial" panose="020B0604020202020204" pitchFamily="34" charset="0"/>
              <a:buNone/>
              <a:defRPr sz="900">
                <a:solidFill>
                  <a:schemeClr val="tx1">
                    <a:tint val="75000"/>
                  </a:schemeClr>
                </a:solidFill>
              </a:defRPr>
            </a:lvl1pPr>
          </a:lstStyle>
          <a:p>
            <a:pPr>
              <a:defRPr/>
            </a:pPr>
            <a:endParaRPr lang="en-US" altLang="x-none"/>
          </a:p>
        </p:txBody>
      </p:sp>
      <p:sp>
        <p:nvSpPr>
          <p:cNvPr id="5" name="Footer Placeholder 4">
            <a:extLst>
              <a:ext uri="{FF2B5EF4-FFF2-40B4-BE49-F238E27FC236}">
                <a16:creationId xmlns:a16="http://schemas.microsoft.com/office/drawing/2014/main" id="{E8020B72-08C4-9B41-8EA9-9AAC41E302B9}"/>
              </a:ext>
            </a:extLst>
          </p:cNvPr>
          <p:cNvSpPr>
            <a:spLocks noGrp="1"/>
          </p:cNvSpPr>
          <p:nvPr>
            <p:ph type="ftr" sz="quarter" idx="3"/>
          </p:nvPr>
        </p:nvSpPr>
        <p:spPr>
          <a:xfrm>
            <a:off x="609600" y="6042025"/>
            <a:ext cx="4622800" cy="365125"/>
          </a:xfrm>
          <a:prstGeom prst="rect">
            <a:avLst/>
          </a:prstGeom>
        </p:spPr>
        <p:txBody>
          <a:bodyPr vert="horz" lIns="91440" tIns="45720" rIns="91440" bIns="45720" rtlCol="0" anchor="ctr"/>
          <a:lstStyle>
            <a:lvl1pPr algn="l" eaLnBrk="1" hangingPunct="1">
              <a:buFont typeface="Arial" panose="020B0604020202020204" pitchFamily="34" charset="0"/>
              <a:buNone/>
              <a:defRPr sz="900">
                <a:solidFill>
                  <a:schemeClr val="tx1">
                    <a:tint val="75000"/>
                  </a:schemeClr>
                </a:solidFill>
              </a:defRPr>
            </a:lvl1pPr>
          </a:lstStyle>
          <a:p>
            <a:pPr>
              <a:defRPr/>
            </a:pPr>
            <a:endParaRPr lang="en-US" altLang="x-none"/>
          </a:p>
        </p:txBody>
      </p:sp>
      <p:sp>
        <p:nvSpPr>
          <p:cNvPr id="6" name="Slide Number Placeholder 5">
            <a:extLst>
              <a:ext uri="{FF2B5EF4-FFF2-40B4-BE49-F238E27FC236}">
                <a16:creationId xmlns:a16="http://schemas.microsoft.com/office/drawing/2014/main" id="{7A05C364-879A-4043-8207-1CE9009634E5}"/>
              </a:ext>
            </a:extLst>
          </p:cNvPr>
          <p:cNvSpPr>
            <a:spLocks noGrp="1"/>
          </p:cNvSpPr>
          <p:nvPr>
            <p:ph type="sldNum" sz="quarter" idx="4"/>
          </p:nvPr>
        </p:nvSpPr>
        <p:spPr>
          <a:xfrm>
            <a:off x="6445250" y="6042025"/>
            <a:ext cx="512763" cy="365125"/>
          </a:xfrm>
          <a:prstGeom prst="rect">
            <a:avLst/>
          </a:prstGeom>
        </p:spPr>
        <p:txBody>
          <a:bodyPr vert="horz" lIns="91440" tIns="45720" rIns="91440" bIns="45720" rtlCol="0" anchor="ctr"/>
          <a:lstStyle>
            <a:lvl1pPr algn="r" eaLnBrk="1" hangingPunct="1">
              <a:buFont typeface="Arial" panose="020B0604020202020204" pitchFamily="34" charset="0"/>
              <a:buNone/>
              <a:defRPr sz="900" smtClean="0">
                <a:solidFill>
                  <a:schemeClr val="accent1"/>
                </a:solidFill>
              </a:defRPr>
            </a:lvl1pPr>
          </a:lstStyle>
          <a:p>
            <a:pPr>
              <a:defRPr/>
            </a:pPr>
            <a:fld id="{BDEE460E-D67A-3048-AC64-D47C32993B83}"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Lst>
  <p:transition>
    <p:random/>
  </p:transition>
  <p:txStyles>
    <p:titleStyle>
      <a:lvl1pPr algn="l" defTabSz="457200" rtl="0" fontAlgn="base">
        <a:spcBef>
          <a:spcPct val="0"/>
        </a:spcBef>
        <a:spcAft>
          <a:spcPct val="0"/>
        </a:spcAft>
        <a:defRPr sz="3600" kern="1200">
          <a:solidFill>
            <a:schemeClr val="accent1"/>
          </a:solidFill>
          <a:latin typeface="+mj-lt"/>
          <a:ea typeface="+mj-ea"/>
          <a:cs typeface="方正姚体"/>
        </a:defRPr>
      </a:lvl1pPr>
      <a:lvl2pPr algn="l" defTabSz="457200" rtl="0" fontAlgn="base">
        <a:spcBef>
          <a:spcPct val="0"/>
        </a:spcBef>
        <a:spcAft>
          <a:spcPct val="0"/>
        </a:spcAft>
        <a:defRPr sz="3600">
          <a:solidFill>
            <a:schemeClr val="accent1"/>
          </a:solidFill>
          <a:latin typeface="Trebuchet MS" panose="020B0703020202090204" pitchFamily="34" charset="0"/>
          <a:ea typeface="方正姚体"/>
          <a:cs typeface="方正姚体"/>
        </a:defRPr>
      </a:lvl2pPr>
      <a:lvl3pPr algn="l" defTabSz="457200" rtl="0" fontAlgn="base">
        <a:spcBef>
          <a:spcPct val="0"/>
        </a:spcBef>
        <a:spcAft>
          <a:spcPct val="0"/>
        </a:spcAft>
        <a:defRPr sz="3600">
          <a:solidFill>
            <a:schemeClr val="accent1"/>
          </a:solidFill>
          <a:latin typeface="Trebuchet MS" panose="020B0703020202090204" pitchFamily="34" charset="0"/>
          <a:ea typeface="方正姚体"/>
          <a:cs typeface="方正姚体"/>
        </a:defRPr>
      </a:lvl3pPr>
      <a:lvl4pPr algn="l" defTabSz="457200" rtl="0" fontAlgn="base">
        <a:spcBef>
          <a:spcPct val="0"/>
        </a:spcBef>
        <a:spcAft>
          <a:spcPct val="0"/>
        </a:spcAft>
        <a:defRPr sz="3600">
          <a:solidFill>
            <a:schemeClr val="accent1"/>
          </a:solidFill>
          <a:latin typeface="Trebuchet MS" panose="020B0703020202090204" pitchFamily="34" charset="0"/>
          <a:ea typeface="方正姚体"/>
          <a:cs typeface="方正姚体"/>
        </a:defRPr>
      </a:lvl4pPr>
      <a:lvl5pPr algn="l" defTabSz="457200" rtl="0" fontAlgn="base">
        <a:spcBef>
          <a:spcPct val="0"/>
        </a:spcBef>
        <a:spcAft>
          <a:spcPct val="0"/>
        </a:spcAft>
        <a:defRPr sz="3600">
          <a:solidFill>
            <a:schemeClr val="accent1"/>
          </a:solidFill>
          <a:latin typeface="Trebuchet MS" panose="020B0703020202090204" pitchFamily="34" charset="0"/>
          <a:ea typeface="方正姚体"/>
          <a:cs typeface="方正姚体"/>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fontAlgn="base">
        <a:spcBef>
          <a:spcPts val="1000"/>
        </a:spcBef>
        <a:spcAft>
          <a:spcPct val="0"/>
        </a:spcAft>
        <a:buClr>
          <a:schemeClr val="accent1"/>
        </a:buClr>
        <a:buSzPct val="80000"/>
        <a:buFont typeface="Wingdings 3" pitchFamily="2" charset="2"/>
        <a:buChar char=""/>
        <a:defRPr kern="1200">
          <a:solidFill>
            <a:srgbClr val="404040"/>
          </a:solidFill>
          <a:latin typeface="+mn-lt"/>
          <a:ea typeface="+mn-ea"/>
          <a:cs typeface="+mn-cs"/>
        </a:defRPr>
      </a:lvl1pPr>
      <a:lvl2pPr marL="742950" indent="-285750" algn="l" defTabSz="457200" rtl="0" fontAlgn="base">
        <a:spcBef>
          <a:spcPts val="1000"/>
        </a:spcBef>
        <a:spcAft>
          <a:spcPct val="0"/>
        </a:spcAft>
        <a:buClr>
          <a:schemeClr val="accent1"/>
        </a:buClr>
        <a:buSzPct val="80000"/>
        <a:buFont typeface="Wingdings 3" pitchFamily="2" charset="2"/>
        <a:buChar char=""/>
        <a:defRPr sz="1600" kern="1200">
          <a:solidFill>
            <a:srgbClr val="404040"/>
          </a:solidFill>
          <a:latin typeface="+mn-lt"/>
          <a:ea typeface="+mn-ea"/>
          <a:cs typeface="+mn-cs"/>
        </a:defRPr>
      </a:lvl2pPr>
      <a:lvl3pPr marL="1143000" indent="-228600" algn="l" defTabSz="457200" rtl="0" fontAlgn="base">
        <a:spcBef>
          <a:spcPts val="1000"/>
        </a:spcBef>
        <a:spcAft>
          <a:spcPct val="0"/>
        </a:spcAft>
        <a:buClr>
          <a:schemeClr val="accent1"/>
        </a:buClr>
        <a:buSzPct val="80000"/>
        <a:buFont typeface="Wingdings 3" pitchFamily="2" charset="2"/>
        <a:buChar char=""/>
        <a:defRPr sz="1400" kern="1200">
          <a:solidFill>
            <a:srgbClr val="404040"/>
          </a:solidFill>
          <a:latin typeface="+mn-lt"/>
          <a:ea typeface="+mn-ea"/>
          <a:cs typeface="+mn-cs"/>
        </a:defRPr>
      </a:lvl3pPr>
      <a:lvl4pPr marL="1600200" indent="-228600" algn="l" defTabSz="457200" rtl="0" fontAlgn="base">
        <a:spcBef>
          <a:spcPts val="1000"/>
        </a:spcBef>
        <a:spcAft>
          <a:spcPct val="0"/>
        </a:spcAft>
        <a:buClr>
          <a:schemeClr val="accent1"/>
        </a:buClr>
        <a:buSzPct val="80000"/>
        <a:buFont typeface="Wingdings 3" pitchFamily="2" charset="2"/>
        <a:buChar char=""/>
        <a:defRPr sz="1200" kern="1200">
          <a:solidFill>
            <a:srgbClr val="404040"/>
          </a:solidFill>
          <a:latin typeface="+mn-lt"/>
          <a:ea typeface="+mn-ea"/>
          <a:cs typeface="+mn-cs"/>
        </a:defRPr>
      </a:lvl4pPr>
      <a:lvl5pPr marL="2057400" indent="-228600" algn="l" defTabSz="457200" rtl="0" fontAlgn="base">
        <a:spcBef>
          <a:spcPts val="1000"/>
        </a:spcBef>
        <a:spcAft>
          <a:spcPct val="0"/>
        </a:spcAft>
        <a:buClr>
          <a:schemeClr val="accent1"/>
        </a:buClr>
        <a:buSzPct val="80000"/>
        <a:buFont typeface="Wingdings 3" pitchFamily="2"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13.png"/><Relationship Id="rId4" Type="http://schemas.openxmlformats.org/officeDocument/2006/relationships/image" Target="../media/image12.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14.emf"/></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21.emf"/><Relationship Id="rId4" Type="http://schemas.openxmlformats.org/officeDocument/2006/relationships/oleObject" Target="../embeddings/oleObject6.bin"/></Relationships>
</file>

<file path=ppt/slides/_rels/slide26.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22.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slide" Target="slide26.xml"/><Relationship Id="rId4" Type="http://schemas.openxmlformats.org/officeDocument/2006/relationships/image" Target="../media/image23.emf"/></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3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slide" Target="slide30.xml"/><Relationship Id="rId4" Type="http://schemas.openxmlformats.org/officeDocument/2006/relationships/image" Target="../media/image25.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26.emf"/></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image" Target="../media/image34.png"/><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image" Target="../media/image33.png"/><Relationship Id="rId4" Type="http://schemas.openxmlformats.org/officeDocument/2006/relationships/oleObject" Target="../embeddings/oleObject12.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13.vml"/><Relationship Id="rId5" Type="http://schemas.openxmlformats.org/officeDocument/2006/relationships/image" Target="../media/image36.png"/><Relationship Id="rId4" Type="http://schemas.openxmlformats.org/officeDocument/2006/relationships/oleObject" Target="../embeddings/oleObject13.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0.png"/><Relationship Id="rId4" Type="http://schemas.openxmlformats.org/officeDocument/2006/relationships/image" Target="../media/image9.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slide" Target="slide6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slide" Target="slide61.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image" Target="../media/image33.png"/></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16.vml"/><Relationship Id="rId4" Type="http://schemas.openxmlformats.org/officeDocument/2006/relationships/image" Target="../media/image52.emf"/></Relationships>
</file>

<file path=ppt/slides/_rels/slide7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a:extLst>
              <a:ext uri="{FF2B5EF4-FFF2-40B4-BE49-F238E27FC236}">
                <a16:creationId xmlns:a16="http://schemas.microsoft.com/office/drawing/2014/main" id="{CA23A4B4-C0EE-BB48-9EA8-C72EC964E8B8}"/>
              </a:ext>
            </a:extLst>
          </p:cNvPr>
          <p:cNvSpPr>
            <a:spLocks noGrp="1" noChangeArrowheads="1"/>
          </p:cNvSpPr>
          <p:nvPr>
            <p:ph type="ctrTitle" idx="4294967295"/>
          </p:nvPr>
        </p:nvSpPr>
        <p:spPr>
          <a:xfrm>
            <a:off x="0" y="2130425"/>
            <a:ext cx="5780088" cy="1543050"/>
          </a:xfrm>
        </p:spPr>
        <p:txBody>
          <a:bodyPr/>
          <a:lstStyle/>
          <a:p>
            <a:pPr algn="ctr"/>
            <a:r>
              <a:rPr lang="zh-CN" altLang="en-US" sz="5000" dirty="0">
                <a:solidFill>
                  <a:srgbClr val="0000FF"/>
                </a:solidFill>
                <a:latin typeface="Tempus Sans ITC" pitchFamily="82" charset="77"/>
                <a:ea typeface="隶书" charset="-122"/>
              </a:rPr>
              <a:t>第</a:t>
            </a:r>
            <a:r>
              <a:rPr lang="en-US" altLang="zh-CN" sz="5000" dirty="0">
                <a:solidFill>
                  <a:srgbClr val="0000FF"/>
                </a:solidFill>
                <a:latin typeface="Tempus Sans ITC" pitchFamily="82" charset="77"/>
                <a:ea typeface="隶书" charset="-122"/>
              </a:rPr>
              <a:t>5</a:t>
            </a:r>
            <a:r>
              <a:rPr lang="zh-CN" altLang="en-US" sz="5000" dirty="0">
                <a:solidFill>
                  <a:srgbClr val="0000FF"/>
                </a:solidFill>
                <a:latin typeface="Tempus Sans ITC" pitchFamily="82" charset="77"/>
                <a:ea typeface="隶书" charset="-122"/>
              </a:rPr>
              <a:t>章 </a:t>
            </a:r>
            <a:r>
              <a:rPr lang="zh-TW" altLang="en-US" sz="5000" dirty="0">
                <a:solidFill>
                  <a:srgbClr val="0000FF"/>
                </a:solidFill>
                <a:latin typeface="Tempus Sans ITC" pitchFamily="82" charset="77"/>
                <a:ea typeface="隶书" charset="-122"/>
              </a:rPr>
              <a:t>文件</a:t>
            </a:r>
            <a:endParaRPr lang="zh-CN" altLang="en-US" sz="5000" dirty="0">
              <a:solidFill>
                <a:srgbClr val="0000FF"/>
              </a:solidFill>
              <a:latin typeface="Tempus Sans ITC" pitchFamily="82" charset="77"/>
              <a:ea typeface="隶书" charset="-122"/>
            </a:endParaRPr>
          </a:p>
        </p:txBody>
      </p:sp>
      <p:pic>
        <p:nvPicPr>
          <p:cNvPr id="53250" name="Picture 3" descr="绿花0">
            <a:extLst>
              <a:ext uri="{FF2B5EF4-FFF2-40B4-BE49-F238E27FC236}">
                <a16:creationId xmlns:a16="http://schemas.microsoft.com/office/drawing/2014/main" id="{A66F4ED9-6E83-BB43-A5A6-DC6CABA33B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3935" r="80243"/>
          <a:stretch>
            <a:fillRect/>
          </a:stretch>
        </p:blipFill>
        <p:spPr bwMode="auto">
          <a:xfrm>
            <a:off x="-252413" y="5213350"/>
            <a:ext cx="1714501"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1" name="Picture 9" descr="绿花4">
            <a:extLst>
              <a:ext uri="{FF2B5EF4-FFF2-40B4-BE49-F238E27FC236}">
                <a16:creationId xmlns:a16="http://schemas.microsoft.com/office/drawing/2014/main" id="{DA344049-AD75-6046-B562-87E51242B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9584" t="60231"/>
          <a:stretch>
            <a:fillRect/>
          </a:stretch>
        </p:blipFill>
        <p:spPr bwMode="auto">
          <a:xfrm>
            <a:off x="2628900" y="5043488"/>
            <a:ext cx="1281113"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6" descr="绿花4">
            <a:extLst>
              <a:ext uri="{FF2B5EF4-FFF2-40B4-BE49-F238E27FC236}">
                <a16:creationId xmlns:a16="http://schemas.microsoft.com/office/drawing/2014/main" id="{8F67F9F9-BBA1-F443-A088-EDE6AA5E7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9584" t="60231"/>
          <a:stretch>
            <a:fillRect/>
          </a:stretch>
        </p:blipFill>
        <p:spPr bwMode="auto">
          <a:xfrm>
            <a:off x="1292225" y="4581525"/>
            <a:ext cx="1606550"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a:extLst>
              <a:ext uri="{FF2B5EF4-FFF2-40B4-BE49-F238E27FC236}">
                <a16:creationId xmlns:a16="http://schemas.microsoft.com/office/drawing/2014/main" id="{415A1A41-97CC-F44D-8A31-6F9F96001CE7}"/>
              </a:ext>
            </a:extLst>
          </p:cNvPr>
          <p:cNvSpPr txBox="1">
            <a:spLocks noChangeArrowheads="1"/>
          </p:cNvSpPr>
          <p:nvPr/>
        </p:nvSpPr>
        <p:spPr bwMode="auto">
          <a:xfrm>
            <a:off x="762000" y="0"/>
            <a:ext cx="838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FF0066"/>
                </a:solidFill>
              </a:rPr>
              <a:t>5.1   </a:t>
            </a:r>
            <a:r>
              <a:rPr lang="zh-CN" altLang="en-US" sz="2800" b="1" dirty="0">
                <a:solidFill>
                  <a:srgbClr val="FF0066"/>
                </a:solidFill>
              </a:rPr>
              <a:t>文件和文件系统</a:t>
            </a:r>
          </a:p>
        </p:txBody>
      </p:sp>
      <p:sp>
        <p:nvSpPr>
          <p:cNvPr id="46083" name="Text Box 3">
            <a:extLst>
              <a:ext uri="{FF2B5EF4-FFF2-40B4-BE49-F238E27FC236}">
                <a16:creationId xmlns:a16="http://schemas.microsoft.com/office/drawing/2014/main" id="{022408E3-6BBE-E74B-8B0C-6E120B5DDB46}"/>
              </a:ext>
            </a:extLst>
          </p:cNvPr>
          <p:cNvSpPr txBox="1">
            <a:spLocks noChangeArrowheads="1"/>
          </p:cNvSpPr>
          <p:nvPr/>
        </p:nvSpPr>
        <p:spPr bwMode="auto">
          <a:xfrm>
            <a:off x="762000" y="596900"/>
            <a:ext cx="37385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a:solidFill>
                  <a:srgbClr val="A50021"/>
                </a:solidFill>
              </a:rPr>
              <a:t>1</a:t>
            </a:r>
            <a:r>
              <a:rPr lang="zh-CN" altLang="en-US" sz="3200" b="1">
                <a:solidFill>
                  <a:srgbClr val="A50021"/>
                </a:solidFill>
              </a:rPr>
              <a:t>、对象及其属性</a:t>
            </a:r>
          </a:p>
        </p:txBody>
      </p:sp>
      <p:sp>
        <p:nvSpPr>
          <p:cNvPr id="46084" name="Text Box 4">
            <a:extLst>
              <a:ext uri="{FF2B5EF4-FFF2-40B4-BE49-F238E27FC236}">
                <a16:creationId xmlns:a16="http://schemas.microsoft.com/office/drawing/2014/main" id="{8BD93375-4772-E04E-9340-A4E791885D7B}"/>
              </a:ext>
            </a:extLst>
          </p:cNvPr>
          <p:cNvSpPr txBox="1">
            <a:spLocks noChangeArrowheads="1"/>
          </p:cNvSpPr>
          <p:nvPr/>
        </p:nvSpPr>
        <p:spPr bwMode="auto">
          <a:xfrm>
            <a:off x="762000" y="1257300"/>
            <a:ext cx="8001000" cy="137953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ts val="2200"/>
              </a:lnSpc>
              <a:spcBef>
                <a:spcPct val="50000"/>
              </a:spcBef>
            </a:pPr>
            <a:r>
              <a:rPr lang="zh-CN" altLang="en-US" sz="2800" b="1"/>
              <a:t>（</a:t>
            </a:r>
            <a:r>
              <a:rPr lang="en-US" altLang="zh-CN" sz="2800" b="1"/>
              <a:t>1</a:t>
            </a:r>
            <a:r>
              <a:rPr lang="zh-CN" altLang="en-US" sz="2800" b="1"/>
              <a:t>）文件</a:t>
            </a:r>
          </a:p>
          <a:p>
            <a:pPr eaLnBrk="1" hangingPunct="1">
              <a:lnSpc>
                <a:spcPts val="2200"/>
              </a:lnSpc>
              <a:spcBef>
                <a:spcPct val="50000"/>
              </a:spcBef>
            </a:pPr>
            <a:r>
              <a:rPr lang="zh-CN" altLang="en-US" sz="2800" b="1"/>
              <a:t>（</a:t>
            </a:r>
            <a:r>
              <a:rPr lang="en-US" altLang="zh-CN" sz="2800" b="1"/>
              <a:t>2</a:t>
            </a:r>
            <a:r>
              <a:rPr lang="zh-CN" altLang="en-US" sz="2800" b="1"/>
              <a:t>）目录</a:t>
            </a:r>
          </a:p>
          <a:p>
            <a:pPr eaLnBrk="1" hangingPunct="1">
              <a:lnSpc>
                <a:spcPts val="2200"/>
              </a:lnSpc>
              <a:spcBef>
                <a:spcPct val="50000"/>
              </a:spcBef>
            </a:pPr>
            <a:r>
              <a:rPr lang="zh-CN" altLang="en-US" sz="2800" b="1"/>
              <a:t>（</a:t>
            </a:r>
            <a:r>
              <a:rPr lang="en-US" altLang="zh-CN" sz="2800" b="1"/>
              <a:t>3</a:t>
            </a:r>
            <a:r>
              <a:rPr lang="zh-CN" altLang="en-US" sz="2800" b="1"/>
              <a:t>）磁盘（磁带）存储空间</a:t>
            </a:r>
          </a:p>
        </p:txBody>
      </p:sp>
      <p:sp>
        <p:nvSpPr>
          <p:cNvPr id="46085" name="Text Box 5">
            <a:extLst>
              <a:ext uri="{FF2B5EF4-FFF2-40B4-BE49-F238E27FC236}">
                <a16:creationId xmlns:a16="http://schemas.microsoft.com/office/drawing/2014/main" id="{8C5AB8ED-4E0F-6F43-8D4C-03CDE80B33C8}"/>
              </a:ext>
            </a:extLst>
          </p:cNvPr>
          <p:cNvSpPr txBox="1">
            <a:spLocks noChangeArrowheads="1"/>
          </p:cNvSpPr>
          <p:nvPr/>
        </p:nvSpPr>
        <p:spPr bwMode="auto">
          <a:xfrm>
            <a:off x="762000" y="2636838"/>
            <a:ext cx="66182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a:solidFill>
                  <a:srgbClr val="A50021"/>
                </a:solidFill>
              </a:rPr>
              <a:t>2</a:t>
            </a:r>
            <a:r>
              <a:rPr lang="zh-CN" altLang="en-US" sz="3200" b="1">
                <a:solidFill>
                  <a:srgbClr val="A50021"/>
                </a:solidFill>
              </a:rPr>
              <a:t>、对对象操纵和管理的软件集合</a:t>
            </a:r>
          </a:p>
        </p:txBody>
      </p:sp>
      <p:sp>
        <p:nvSpPr>
          <p:cNvPr id="46086" name="Text Box 6">
            <a:extLst>
              <a:ext uri="{FF2B5EF4-FFF2-40B4-BE49-F238E27FC236}">
                <a16:creationId xmlns:a16="http://schemas.microsoft.com/office/drawing/2014/main" id="{DA84DACD-19B9-FF48-A699-FF17B9A5B0BA}"/>
              </a:ext>
            </a:extLst>
          </p:cNvPr>
          <p:cNvSpPr txBox="1">
            <a:spLocks noChangeArrowheads="1"/>
          </p:cNvSpPr>
          <p:nvPr/>
        </p:nvSpPr>
        <p:spPr bwMode="auto">
          <a:xfrm>
            <a:off x="762000" y="3284538"/>
            <a:ext cx="8202613" cy="3402012"/>
          </a:xfrm>
          <a:prstGeom prst="rect">
            <a:avLst/>
          </a:prstGeom>
          <a:solidFill>
            <a:schemeClr val="bg1"/>
          </a:solidFill>
          <a:ln w="12700">
            <a:noFill/>
            <a:miter lim="800000"/>
            <a:headEnd/>
            <a:tailEnd/>
          </a:ln>
          <a:effectLst/>
        </p:spPr>
        <p:txBody>
          <a:bodyPr>
            <a:spAutoFit/>
          </a:bodyPr>
          <a:lstStyle>
            <a:lvl1pPr marL="457200" indent="-4572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ts val="3200"/>
              </a:lnSpc>
              <a:spcBef>
                <a:spcPct val="50000"/>
              </a:spcBef>
            </a:pPr>
            <a:r>
              <a:rPr lang="zh-CN" altLang="en-US" sz="2800" b="1"/>
              <a:t>（</a:t>
            </a:r>
            <a:r>
              <a:rPr lang="en-US" altLang="zh-CN" sz="2800" b="1"/>
              <a:t>1</a:t>
            </a:r>
            <a:r>
              <a:rPr lang="zh-CN" altLang="en-US" sz="2800" b="1"/>
              <a:t>） 该软件集合是文件系统的核心部分！集成了文件系统的大部分功能，即：</a:t>
            </a:r>
          </a:p>
          <a:p>
            <a:pPr eaLnBrk="1" hangingPunct="1">
              <a:lnSpc>
                <a:spcPts val="2200"/>
              </a:lnSpc>
              <a:spcBef>
                <a:spcPct val="50000"/>
              </a:spcBef>
            </a:pPr>
            <a:r>
              <a:rPr lang="zh-CN" altLang="en-US" sz="2800" b="1">
                <a:solidFill>
                  <a:schemeClr val="accent2"/>
                </a:solidFill>
                <a:effectLst>
                  <a:outerShdw blurRad="38100" dist="38100" dir="2700000" algn="tl">
                    <a:srgbClr val="C0C0C0"/>
                  </a:outerShdw>
                </a:effectLst>
              </a:rPr>
              <a:t>   ●文件存储空间的管理</a:t>
            </a:r>
          </a:p>
          <a:p>
            <a:pPr eaLnBrk="1" hangingPunct="1">
              <a:lnSpc>
                <a:spcPts val="2200"/>
              </a:lnSpc>
              <a:spcBef>
                <a:spcPct val="50000"/>
              </a:spcBef>
            </a:pPr>
            <a:r>
              <a:rPr lang="zh-CN" altLang="en-US" sz="2800" b="1">
                <a:solidFill>
                  <a:schemeClr val="accent2"/>
                </a:solidFill>
                <a:effectLst>
                  <a:outerShdw blurRad="38100" dist="38100" dir="2700000" algn="tl">
                    <a:srgbClr val="C0C0C0"/>
                  </a:outerShdw>
                </a:effectLst>
              </a:rPr>
              <a:t>   ●目录管理</a:t>
            </a:r>
          </a:p>
          <a:p>
            <a:pPr eaLnBrk="1" hangingPunct="1">
              <a:lnSpc>
                <a:spcPts val="2200"/>
              </a:lnSpc>
              <a:spcBef>
                <a:spcPct val="50000"/>
              </a:spcBef>
            </a:pPr>
            <a:r>
              <a:rPr lang="zh-CN" altLang="en-US" sz="2800" b="1">
                <a:solidFill>
                  <a:schemeClr val="accent2"/>
                </a:solidFill>
                <a:effectLst>
                  <a:outerShdw blurRad="38100" dist="38100" dir="2700000" algn="tl">
                    <a:srgbClr val="C0C0C0"/>
                  </a:outerShdw>
                </a:effectLst>
              </a:rPr>
              <a:t>   ●文件读、写管理</a:t>
            </a:r>
          </a:p>
          <a:p>
            <a:pPr eaLnBrk="1" hangingPunct="1">
              <a:lnSpc>
                <a:spcPts val="2200"/>
              </a:lnSpc>
              <a:spcBef>
                <a:spcPct val="50000"/>
              </a:spcBef>
            </a:pPr>
            <a:r>
              <a:rPr lang="zh-CN" altLang="en-US" sz="2800" b="1">
                <a:solidFill>
                  <a:schemeClr val="accent2"/>
                </a:solidFill>
                <a:effectLst>
                  <a:outerShdw blurRad="38100" dist="38100" dir="2700000" algn="tl">
                    <a:srgbClr val="C0C0C0"/>
                  </a:outerShdw>
                </a:effectLst>
              </a:rPr>
              <a:t>   ●地址映射</a:t>
            </a:r>
          </a:p>
          <a:p>
            <a:pPr eaLnBrk="1" hangingPunct="1">
              <a:lnSpc>
                <a:spcPts val="2200"/>
              </a:lnSpc>
              <a:spcBef>
                <a:spcPct val="50000"/>
              </a:spcBef>
            </a:pPr>
            <a:r>
              <a:rPr lang="zh-CN" altLang="en-US" sz="2800" b="1">
                <a:solidFill>
                  <a:schemeClr val="accent2"/>
                </a:solidFill>
                <a:effectLst>
                  <a:outerShdw blurRad="38100" dist="38100" dir="2700000" algn="tl">
                    <a:srgbClr val="C0C0C0"/>
                  </a:outerShdw>
                </a:effectLst>
              </a:rPr>
              <a:t>   ●文件的共享与保护</a:t>
            </a:r>
          </a:p>
        </p:txBody>
      </p:sp>
    </p:spTree>
    <p:extLst>
      <p:ext uri="{BB962C8B-B14F-4D97-AF65-F5344CB8AC3E}">
        <p14:creationId xmlns:p14="http://schemas.microsoft.com/office/powerpoint/2010/main" val="249366557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083"/>
                                        </p:tgtEl>
                                        <p:attrNameLst>
                                          <p:attrName>style.visibility</p:attrName>
                                        </p:attrNameLst>
                                      </p:cBhvr>
                                      <p:to>
                                        <p:strVal val="visible"/>
                                      </p:to>
                                    </p:set>
                                    <p:anim calcmode="lin" valueType="num">
                                      <p:cBhvr additive="base">
                                        <p:cTn id="7" dur="500" fill="hold"/>
                                        <p:tgtEl>
                                          <p:spTgt spid="46083"/>
                                        </p:tgtEl>
                                        <p:attrNameLst>
                                          <p:attrName>ppt_x</p:attrName>
                                        </p:attrNameLst>
                                      </p:cBhvr>
                                      <p:tavLst>
                                        <p:tav tm="0">
                                          <p:val>
                                            <p:strVal val="0-#ppt_w/2"/>
                                          </p:val>
                                        </p:tav>
                                        <p:tav tm="100000">
                                          <p:val>
                                            <p:strVal val="#ppt_x"/>
                                          </p:val>
                                        </p:tav>
                                      </p:tavLst>
                                    </p:anim>
                                    <p:anim calcmode="lin" valueType="num">
                                      <p:cBhvr additive="base">
                                        <p:cTn id="8" dur="500" fill="hold"/>
                                        <p:tgtEl>
                                          <p:spTgt spid="4608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6084">
                                            <p:txEl>
                                              <p:pRg st="0" end="0"/>
                                            </p:txEl>
                                          </p:spTgt>
                                        </p:tgtEl>
                                        <p:attrNameLst>
                                          <p:attrName>style.visibility</p:attrName>
                                        </p:attrNameLst>
                                      </p:cBhvr>
                                      <p:to>
                                        <p:strVal val="visible"/>
                                      </p:to>
                                    </p:set>
                                    <p:anim calcmode="lin" valueType="num">
                                      <p:cBhvr additive="base">
                                        <p:cTn id="13" dur="500" fill="hold"/>
                                        <p:tgtEl>
                                          <p:spTgt spid="46084">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608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6084">
                                            <p:txEl>
                                              <p:pRg st="1" end="1"/>
                                            </p:txEl>
                                          </p:spTgt>
                                        </p:tgtEl>
                                        <p:attrNameLst>
                                          <p:attrName>style.visibility</p:attrName>
                                        </p:attrNameLst>
                                      </p:cBhvr>
                                      <p:to>
                                        <p:strVal val="visible"/>
                                      </p:to>
                                    </p:set>
                                    <p:anim calcmode="lin" valueType="num">
                                      <p:cBhvr additive="base">
                                        <p:cTn id="19" dur="500" fill="hold"/>
                                        <p:tgtEl>
                                          <p:spTgt spid="46084">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608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6084">
                                            <p:txEl>
                                              <p:pRg st="2" end="2"/>
                                            </p:txEl>
                                          </p:spTgt>
                                        </p:tgtEl>
                                        <p:attrNameLst>
                                          <p:attrName>style.visibility</p:attrName>
                                        </p:attrNameLst>
                                      </p:cBhvr>
                                      <p:to>
                                        <p:strVal val="visible"/>
                                      </p:to>
                                    </p:set>
                                    <p:anim calcmode="lin" valueType="num">
                                      <p:cBhvr additive="base">
                                        <p:cTn id="25" dur="500" fill="hold"/>
                                        <p:tgtEl>
                                          <p:spTgt spid="46084">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608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6085"/>
                                        </p:tgtEl>
                                        <p:attrNameLst>
                                          <p:attrName>style.visibility</p:attrName>
                                        </p:attrNameLst>
                                      </p:cBhvr>
                                      <p:to>
                                        <p:strVal val="visible"/>
                                      </p:to>
                                    </p:set>
                                    <p:anim calcmode="lin" valueType="num">
                                      <p:cBhvr additive="base">
                                        <p:cTn id="31" dur="500" fill="hold"/>
                                        <p:tgtEl>
                                          <p:spTgt spid="46085"/>
                                        </p:tgtEl>
                                        <p:attrNameLst>
                                          <p:attrName>ppt_x</p:attrName>
                                        </p:attrNameLst>
                                      </p:cBhvr>
                                      <p:tavLst>
                                        <p:tav tm="0">
                                          <p:val>
                                            <p:strVal val="0-#ppt_w/2"/>
                                          </p:val>
                                        </p:tav>
                                        <p:tav tm="100000">
                                          <p:val>
                                            <p:strVal val="#ppt_x"/>
                                          </p:val>
                                        </p:tav>
                                      </p:tavLst>
                                    </p:anim>
                                    <p:anim calcmode="lin" valueType="num">
                                      <p:cBhvr additive="base">
                                        <p:cTn id="32" dur="500" fill="hold"/>
                                        <p:tgtEl>
                                          <p:spTgt spid="46085"/>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6086">
                                            <p:txEl>
                                              <p:pRg st="0" end="0"/>
                                            </p:txEl>
                                          </p:spTgt>
                                        </p:tgtEl>
                                        <p:attrNameLst>
                                          <p:attrName>style.visibility</p:attrName>
                                        </p:attrNameLst>
                                      </p:cBhvr>
                                      <p:to>
                                        <p:strVal val="visible"/>
                                      </p:to>
                                    </p:set>
                                    <p:anim calcmode="lin" valueType="num">
                                      <p:cBhvr additive="base">
                                        <p:cTn id="37" dur="500" fill="hold"/>
                                        <p:tgtEl>
                                          <p:spTgt spid="46086">
                                            <p:txEl>
                                              <p:pRg st="0" end="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608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6086">
                                            <p:txEl>
                                              <p:pRg st="1" end="1"/>
                                            </p:txEl>
                                          </p:spTgt>
                                        </p:tgtEl>
                                        <p:attrNameLst>
                                          <p:attrName>style.visibility</p:attrName>
                                        </p:attrNameLst>
                                      </p:cBhvr>
                                      <p:to>
                                        <p:strVal val="visible"/>
                                      </p:to>
                                    </p:set>
                                    <p:anim calcmode="lin" valueType="num">
                                      <p:cBhvr additive="base">
                                        <p:cTn id="43" dur="500" fill="hold"/>
                                        <p:tgtEl>
                                          <p:spTgt spid="46086">
                                            <p:txEl>
                                              <p:pRg st="1" end="1"/>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608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46086">
                                            <p:txEl>
                                              <p:pRg st="2" end="2"/>
                                            </p:txEl>
                                          </p:spTgt>
                                        </p:tgtEl>
                                        <p:attrNameLst>
                                          <p:attrName>style.visibility</p:attrName>
                                        </p:attrNameLst>
                                      </p:cBhvr>
                                      <p:to>
                                        <p:strVal val="visible"/>
                                      </p:to>
                                    </p:set>
                                    <p:anim calcmode="lin" valueType="num">
                                      <p:cBhvr additive="base">
                                        <p:cTn id="49" dur="500" fill="hold"/>
                                        <p:tgtEl>
                                          <p:spTgt spid="46086">
                                            <p:txEl>
                                              <p:pRg st="2" end="2"/>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4608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46086">
                                            <p:txEl>
                                              <p:pRg st="3" end="3"/>
                                            </p:txEl>
                                          </p:spTgt>
                                        </p:tgtEl>
                                        <p:attrNameLst>
                                          <p:attrName>style.visibility</p:attrName>
                                        </p:attrNameLst>
                                      </p:cBhvr>
                                      <p:to>
                                        <p:strVal val="visible"/>
                                      </p:to>
                                    </p:set>
                                    <p:anim calcmode="lin" valueType="num">
                                      <p:cBhvr additive="base">
                                        <p:cTn id="55" dur="500" fill="hold"/>
                                        <p:tgtEl>
                                          <p:spTgt spid="46086">
                                            <p:txEl>
                                              <p:pRg st="3" end="3"/>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4608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46086">
                                            <p:txEl>
                                              <p:pRg st="4" end="4"/>
                                            </p:txEl>
                                          </p:spTgt>
                                        </p:tgtEl>
                                        <p:attrNameLst>
                                          <p:attrName>style.visibility</p:attrName>
                                        </p:attrNameLst>
                                      </p:cBhvr>
                                      <p:to>
                                        <p:strVal val="visible"/>
                                      </p:to>
                                    </p:set>
                                    <p:anim calcmode="lin" valueType="num">
                                      <p:cBhvr additive="base">
                                        <p:cTn id="61" dur="500" fill="hold"/>
                                        <p:tgtEl>
                                          <p:spTgt spid="46086">
                                            <p:txEl>
                                              <p:pRg st="4" end="4"/>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608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46086">
                                            <p:txEl>
                                              <p:pRg st="5" end="5"/>
                                            </p:txEl>
                                          </p:spTgt>
                                        </p:tgtEl>
                                        <p:attrNameLst>
                                          <p:attrName>style.visibility</p:attrName>
                                        </p:attrNameLst>
                                      </p:cBhvr>
                                      <p:to>
                                        <p:strVal val="visible"/>
                                      </p:to>
                                    </p:set>
                                    <p:anim calcmode="lin" valueType="num">
                                      <p:cBhvr additive="base">
                                        <p:cTn id="67" dur="500" fill="hold"/>
                                        <p:tgtEl>
                                          <p:spTgt spid="46086">
                                            <p:txEl>
                                              <p:pRg st="5" end="5"/>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46086">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p:bldP spid="46084" grpId="0" build="p"/>
      <p:bldP spid="46085" grpId="0"/>
      <p:bldP spid="46086"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18">
            <a:extLst>
              <a:ext uri="{FF2B5EF4-FFF2-40B4-BE49-F238E27FC236}">
                <a16:creationId xmlns:a16="http://schemas.microsoft.com/office/drawing/2014/main" id="{F59214F2-AF9A-4547-94B4-9BCF1A237C3C}"/>
              </a:ext>
            </a:extLst>
          </p:cNvPr>
          <p:cNvSpPr>
            <a:spLocks noGrp="1" noChangeArrowheads="1"/>
          </p:cNvSpPr>
          <p:nvPr>
            <p:ph type="ctrTitle"/>
          </p:nvPr>
        </p:nvSpPr>
        <p:spPr bwMode="auto">
          <a:xfrm>
            <a:off x="609600" y="0"/>
            <a:ext cx="77724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CN" sz="2800" b="1" dirty="0">
                <a:solidFill>
                  <a:srgbClr val="FF0066"/>
                </a:solidFill>
              </a:rPr>
              <a:t>5.1   </a:t>
            </a:r>
            <a:r>
              <a:rPr lang="zh-CN" altLang="en-US" sz="2800" b="1" dirty="0">
                <a:solidFill>
                  <a:srgbClr val="FF0066"/>
                </a:solidFill>
              </a:rPr>
              <a:t>文件和文件系统</a:t>
            </a:r>
          </a:p>
        </p:txBody>
      </p:sp>
      <p:sp>
        <p:nvSpPr>
          <p:cNvPr id="5140" name="Text Box 20">
            <a:extLst>
              <a:ext uri="{FF2B5EF4-FFF2-40B4-BE49-F238E27FC236}">
                <a16:creationId xmlns:a16="http://schemas.microsoft.com/office/drawing/2014/main" id="{B7FB576C-0A83-644B-80BB-FAFE1A5FDEA4}"/>
              </a:ext>
            </a:extLst>
          </p:cNvPr>
          <p:cNvSpPr txBox="1">
            <a:spLocks noChangeArrowheads="1"/>
          </p:cNvSpPr>
          <p:nvPr/>
        </p:nvSpPr>
        <p:spPr bwMode="auto">
          <a:xfrm>
            <a:off x="609600" y="630238"/>
            <a:ext cx="8458200" cy="344646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a:t>
            </a:r>
            <a:r>
              <a:rPr lang="en-US" altLang="zh-CN" sz="2800" b="1"/>
              <a:t>2</a:t>
            </a:r>
            <a:r>
              <a:rPr lang="zh-CN" altLang="en-US" sz="2800" b="1"/>
              <a:t>）文件系统的层次</a:t>
            </a:r>
          </a:p>
          <a:p>
            <a:pPr eaLnBrk="1" hangingPunct="1"/>
            <a:r>
              <a:rPr lang="zh-CN" altLang="en-US" sz="2800" b="1">
                <a:solidFill>
                  <a:schemeClr val="accent2"/>
                </a:solidFill>
              </a:rPr>
              <a:t>       ●</a:t>
            </a:r>
            <a:r>
              <a:rPr lang="en-US" altLang="zh-CN" sz="2800" b="1">
                <a:solidFill>
                  <a:schemeClr val="accent2"/>
                </a:solidFill>
              </a:rPr>
              <a:t>I/O</a:t>
            </a:r>
            <a:r>
              <a:rPr lang="zh-CN" altLang="en-US" sz="2800" b="1">
                <a:solidFill>
                  <a:schemeClr val="accent2"/>
                </a:solidFill>
              </a:rPr>
              <a:t>控制层（设备驱动程序层）：</a:t>
            </a:r>
            <a:r>
              <a:rPr lang="zh-CN" altLang="en-US" sz="2800" b="1"/>
              <a:t>文件系统的最低层，主要由磁盘驱动程序和磁带驱动程序组成。</a:t>
            </a:r>
            <a:endParaRPr lang="en-US" altLang="zh-CN" sz="2800" b="1"/>
          </a:p>
          <a:p>
            <a:pPr eaLnBrk="1" hangingPunct="1"/>
            <a:r>
              <a:rPr lang="zh-CN" altLang="en-US" sz="2800" b="1">
                <a:solidFill>
                  <a:schemeClr val="accent2"/>
                </a:solidFill>
              </a:rPr>
              <a:t>       ●基本文件系统（物理层）：</a:t>
            </a:r>
            <a:r>
              <a:rPr lang="zh-CN" altLang="en-US" sz="2800" b="1"/>
              <a:t>主要用于处理内存与磁盘或磁带机系统之间数据块的交换。</a:t>
            </a:r>
          </a:p>
          <a:p>
            <a:pPr eaLnBrk="1" hangingPunct="1">
              <a:buSzPct val="200000"/>
            </a:pPr>
            <a:r>
              <a:rPr lang="zh-CN" altLang="en-US" sz="2800" b="1">
                <a:solidFill>
                  <a:schemeClr val="accent2"/>
                </a:solidFill>
              </a:rPr>
              <a:t>       ●基本</a:t>
            </a:r>
            <a:r>
              <a:rPr lang="en-US" altLang="zh-CN" sz="2800" b="1">
                <a:solidFill>
                  <a:schemeClr val="accent2"/>
                </a:solidFill>
              </a:rPr>
              <a:t>I/O</a:t>
            </a:r>
            <a:r>
              <a:rPr lang="zh-CN" altLang="en-US" sz="2800" b="1">
                <a:solidFill>
                  <a:schemeClr val="accent2"/>
                </a:solidFill>
              </a:rPr>
              <a:t>管理程序</a:t>
            </a:r>
            <a:r>
              <a:rPr lang="zh-CN" altLang="en-US" sz="2800" b="1">
                <a:solidFill>
                  <a:schemeClr val="accent2"/>
                </a:solidFill>
                <a:sym typeface="Wingdings" pitchFamily="2" charset="2"/>
              </a:rPr>
              <a:t>（文件组织模块）：</a:t>
            </a:r>
            <a:r>
              <a:rPr lang="zh-CN" altLang="en-US" sz="2800" b="1">
                <a:sym typeface="Wingdings" pitchFamily="2" charset="2"/>
              </a:rPr>
              <a:t>完成与磁盘 </a:t>
            </a:r>
            <a:r>
              <a:rPr lang="en-US" altLang="zh-CN" sz="2800" b="1">
                <a:sym typeface="Wingdings" pitchFamily="2" charset="2"/>
              </a:rPr>
              <a:t>I/O</a:t>
            </a:r>
            <a:r>
              <a:rPr lang="zh-CN" altLang="en-US" sz="2800" b="1">
                <a:sym typeface="Wingdings" pitchFamily="2" charset="2"/>
              </a:rPr>
              <a:t>有关的大量事务。</a:t>
            </a:r>
          </a:p>
          <a:p>
            <a:pPr eaLnBrk="1" hangingPunct="1">
              <a:buSzPct val="200000"/>
            </a:pPr>
            <a:r>
              <a:rPr lang="zh-CN" altLang="en-US" sz="2800" b="1">
                <a:solidFill>
                  <a:schemeClr val="accent2"/>
                </a:solidFill>
              </a:rPr>
              <a:t>       ●逻辑文件系统：</a:t>
            </a:r>
            <a:r>
              <a:rPr lang="zh-CN" altLang="en-US" sz="2800" b="1"/>
              <a:t>处理文件和记录的相关操作。</a:t>
            </a:r>
          </a:p>
        </p:txBody>
      </p:sp>
      <p:sp>
        <p:nvSpPr>
          <p:cNvPr id="5141" name="Text Box 21">
            <a:extLst>
              <a:ext uri="{FF2B5EF4-FFF2-40B4-BE49-F238E27FC236}">
                <a16:creationId xmlns:a16="http://schemas.microsoft.com/office/drawing/2014/main" id="{E4CD80E2-8FA6-A64C-A5C8-6061C3C5B081}"/>
              </a:ext>
            </a:extLst>
          </p:cNvPr>
          <p:cNvSpPr txBox="1">
            <a:spLocks noChangeArrowheads="1"/>
          </p:cNvSpPr>
          <p:nvPr/>
        </p:nvSpPr>
        <p:spPr bwMode="auto">
          <a:xfrm>
            <a:off x="609600" y="4221163"/>
            <a:ext cx="4826000" cy="584200"/>
          </a:xfrm>
          <a:prstGeom prst="rect">
            <a:avLst/>
          </a:prstGeom>
          <a:noFill/>
          <a:ln w="12700">
            <a:noFill/>
            <a:miter lim="800000"/>
            <a:headEnd/>
            <a:tailEnd/>
          </a:ln>
          <a:effec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a:solidFill>
                  <a:srgbClr val="A50021"/>
                </a:solidFill>
                <a:latin typeface="宋体" panose="02010600030101010101" pitchFamily="2" charset="-122"/>
              </a:rPr>
              <a:t>3</a:t>
            </a:r>
            <a:r>
              <a:rPr lang="zh-CN" altLang="en-US" sz="3200" b="1">
                <a:solidFill>
                  <a:srgbClr val="A50021"/>
                </a:solidFill>
                <a:latin typeface="宋体" panose="02010600030101010101" pitchFamily="2" charset="-122"/>
              </a:rPr>
              <a:t>、文件系统的接口</a:t>
            </a:r>
            <a:endParaRPr lang="zh-CN" altLang="en-US" sz="3200">
              <a:solidFill>
                <a:srgbClr val="A50021"/>
              </a:solidFill>
              <a:effectLst>
                <a:outerShdw blurRad="38100" dist="38100" dir="2700000" algn="tl">
                  <a:srgbClr val="C0C0C0"/>
                </a:outerShdw>
              </a:effectLst>
              <a:latin typeface="宋体" panose="02010600030101010101" pitchFamily="2" charset="-122"/>
            </a:endParaRPr>
          </a:p>
        </p:txBody>
      </p:sp>
      <p:sp>
        <p:nvSpPr>
          <p:cNvPr id="5142" name="Text Box 22">
            <a:extLst>
              <a:ext uri="{FF2B5EF4-FFF2-40B4-BE49-F238E27FC236}">
                <a16:creationId xmlns:a16="http://schemas.microsoft.com/office/drawing/2014/main" id="{B0DDA6C0-2377-E54E-800E-1FB8B12009E7}"/>
              </a:ext>
            </a:extLst>
          </p:cNvPr>
          <p:cNvSpPr txBox="1">
            <a:spLocks noChangeArrowheads="1"/>
          </p:cNvSpPr>
          <p:nvPr/>
        </p:nvSpPr>
        <p:spPr bwMode="auto">
          <a:xfrm>
            <a:off x="609600" y="4984750"/>
            <a:ext cx="8458200" cy="1828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ts val="2100"/>
              </a:lnSpc>
              <a:spcBef>
                <a:spcPct val="50000"/>
              </a:spcBef>
            </a:pPr>
            <a:r>
              <a:rPr lang="zh-CN" altLang="en-US" sz="2800" b="1">
                <a:solidFill>
                  <a:schemeClr val="accent2"/>
                </a:solidFill>
              </a:rPr>
              <a:t>（</a:t>
            </a:r>
            <a:r>
              <a:rPr lang="en-US" altLang="zh-CN" sz="2800" b="1">
                <a:solidFill>
                  <a:schemeClr val="accent2"/>
                </a:solidFill>
              </a:rPr>
              <a:t>1</a:t>
            </a:r>
            <a:r>
              <a:rPr lang="zh-CN" altLang="en-US" sz="2800" b="1">
                <a:solidFill>
                  <a:schemeClr val="accent2"/>
                </a:solidFill>
              </a:rPr>
              <a:t>）命令接口</a:t>
            </a:r>
          </a:p>
          <a:p>
            <a:pPr eaLnBrk="1" hangingPunct="1">
              <a:lnSpc>
                <a:spcPts val="2100"/>
              </a:lnSpc>
              <a:spcBef>
                <a:spcPct val="50000"/>
              </a:spcBef>
            </a:pPr>
            <a:r>
              <a:rPr lang="zh-CN" altLang="en-US" sz="2800" b="1">
                <a:solidFill>
                  <a:schemeClr val="accent2"/>
                </a:solidFill>
              </a:rPr>
              <a:t>        </a:t>
            </a:r>
            <a:r>
              <a:rPr lang="zh-CN" altLang="en-US" sz="2800" b="1"/>
              <a:t>作为用户与文件系统之间交互的接口。</a:t>
            </a:r>
          </a:p>
          <a:p>
            <a:pPr eaLnBrk="1" hangingPunct="1">
              <a:lnSpc>
                <a:spcPts val="2100"/>
              </a:lnSpc>
              <a:spcBef>
                <a:spcPct val="50000"/>
              </a:spcBef>
            </a:pPr>
            <a:r>
              <a:rPr lang="zh-CN" altLang="en-US" sz="2800" b="1">
                <a:solidFill>
                  <a:schemeClr val="accent2"/>
                </a:solidFill>
              </a:rPr>
              <a:t>（</a:t>
            </a:r>
            <a:r>
              <a:rPr lang="en-US" altLang="zh-CN" sz="2800" b="1">
                <a:solidFill>
                  <a:schemeClr val="accent2"/>
                </a:solidFill>
              </a:rPr>
              <a:t>2</a:t>
            </a:r>
            <a:r>
              <a:rPr lang="zh-CN" altLang="en-US" sz="2800" b="1">
                <a:solidFill>
                  <a:schemeClr val="accent2"/>
                </a:solidFill>
              </a:rPr>
              <a:t>）程序接口</a:t>
            </a:r>
          </a:p>
          <a:p>
            <a:pPr eaLnBrk="1" hangingPunct="1">
              <a:lnSpc>
                <a:spcPts val="2100"/>
              </a:lnSpc>
              <a:spcBef>
                <a:spcPct val="50000"/>
              </a:spcBef>
            </a:pPr>
            <a:r>
              <a:rPr lang="zh-CN" altLang="en-US" sz="2800" b="1"/>
              <a:t>        作为用户程序与文件系统的接口。</a:t>
            </a:r>
          </a:p>
        </p:txBody>
      </p:sp>
    </p:spTree>
    <p:extLst>
      <p:ext uri="{BB962C8B-B14F-4D97-AF65-F5344CB8AC3E}">
        <p14:creationId xmlns:p14="http://schemas.microsoft.com/office/powerpoint/2010/main" val="393863711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40">
                                            <p:txEl>
                                              <p:pRg st="0" end="0"/>
                                            </p:txEl>
                                          </p:spTgt>
                                        </p:tgtEl>
                                        <p:attrNameLst>
                                          <p:attrName>style.visibility</p:attrName>
                                        </p:attrNameLst>
                                      </p:cBhvr>
                                      <p:to>
                                        <p:strVal val="visible"/>
                                      </p:to>
                                    </p:set>
                                    <p:anim calcmode="lin" valueType="num">
                                      <p:cBhvr additive="base">
                                        <p:cTn id="7" dur="500" fill="hold"/>
                                        <p:tgtEl>
                                          <p:spTgt spid="514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4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140">
                                            <p:txEl>
                                              <p:pRg st="1" end="1"/>
                                            </p:txEl>
                                          </p:spTgt>
                                        </p:tgtEl>
                                        <p:attrNameLst>
                                          <p:attrName>style.visibility</p:attrName>
                                        </p:attrNameLst>
                                      </p:cBhvr>
                                      <p:to>
                                        <p:strVal val="visible"/>
                                      </p:to>
                                    </p:set>
                                    <p:anim calcmode="lin" valueType="num">
                                      <p:cBhvr additive="base">
                                        <p:cTn id="13" dur="500" fill="hold"/>
                                        <p:tgtEl>
                                          <p:spTgt spid="5140">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14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140">
                                            <p:txEl>
                                              <p:pRg st="2" end="2"/>
                                            </p:txEl>
                                          </p:spTgt>
                                        </p:tgtEl>
                                        <p:attrNameLst>
                                          <p:attrName>style.visibility</p:attrName>
                                        </p:attrNameLst>
                                      </p:cBhvr>
                                      <p:to>
                                        <p:strVal val="visible"/>
                                      </p:to>
                                    </p:set>
                                    <p:anim calcmode="lin" valueType="num">
                                      <p:cBhvr additive="base">
                                        <p:cTn id="19" dur="500" fill="hold"/>
                                        <p:tgtEl>
                                          <p:spTgt spid="5140">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14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140">
                                            <p:txEl>
                                              <p:pRg st="3" end="3"/>
                                            </p:txEl>
                                          </p:spTgt>
                                        </p:tgtEl>
                                        <p:attrNameLst>
                                          <p:attrName>style.visibility</p:attrName>
                                        </p:attrNameLst>
                                      </p:cBhvr>
                                      <p:to>
                                        <p:strVal val="visible"/>
                                      </p:to>
                                    </p:set>
                                    <p:anim calcmode="lin" valueType="num">
                                      <p:cBhvr additive="base">
                                        <p:cTn id="25" dur="500" fill="hold"/>
                                        <p:tgtEl>
                                          <p:spTgt spid="5140">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14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140">
                                            <p:txEl>
                                              <p:pRg st="4" end="4"/>
                                            </p:txEl>
                                          </p:spTgt>
                                        </p:tgtEl>
                                        <p:attrNameLst>
                                          <p:attrName>style.visibility</p:attrName>
                                        </p:attrNameLst>
                                      </p:cBhvr>
                                      <p:to>
                                        <p:strVal val="visible"/>
                                      </p:to>
                                    </p:set>
                                    <p:anim calcmode="lin" valueType="num">
                                      <p:cBhvr additive="base">
                                        <p:cTn id="31" dur="500" fill="hold"/>
                                        <p:tgtEl>
                                          <p:spTgt spid="5140">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14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141"/>
                                        </p:tgtEl>
                                        <p:attrNameLst>
                                          <p:attrName>style.visibility</p:attrName>
                                        </p:attrNameLst>
                                      </p:cBhvr>
                                      <p:to>
                                        <p:strVal val="visible"/>
                                      </p:to>
                                    </p:set>
                                    <p:anim calcmode="lin" valueType="num">
                                      <p:cBhvr additive="base">
                                        <p:cTn id="37" dur="500" fill="hold"/>
                                        <p:tgtEl>
                                          <p:spTgt spid="5141"/>
                                        </p:tgtEl>
                                        <p:attrNameLst>
                                          <p:attrName>ppt_x</p:attrName>
                                        </p:attrNameLst>
                                      </p:cBhvr>
                                      <p:tavLst>
                                        <p:tav tm="0">
                                          <p:val>
                                            <p:strVal val="0-#ppt_w/2"/>
                                          </p:val>
                                        </p:tav>
                                        <p:tav tm="100000">
                                          <p:val>
                                            <p:strVal val="#ppt_x"/>
                                          </p:val>
                                        </p:tav>
                                      </p:tavLst>
                                    </p:anim>
                                    <p:anim calcmode="lin" valueType="num">
                                      <p:cBhvr additive="base">
                                        <p:cTn id="38" dur="500" fill="hold"/>
                                        <p:tgtEl>
                                          <p:spTgt spid="5141"/>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500"/>
                            </p:stCondLst>
                            <p:childTnLst>
                              <p:par>
                                <p:cTn id="40" presetID="2" presetClass="entr" presetSubtype="8" fill="hold" grpId="0" nodeType="afterEffect">
                                  <p:stCondLst>
                                    <p:cond delay="0"/>
                                  </p:stCondLst>
                                  <p:childTnLst>
                                    <p:set>
                                      <p:cBhvr>
                                        <p:cTn id="41" dur="1" fill="hold">
                                          <p:stCondLst>
                                            <p:cond delay="0"/>
                                          </p:stCondLst>
                                        </p:cTn>
                                        <p:tgtEl>
                                          <p:spTgt spid="5142">
                                            <p:bg/>
                                          </p:spTgt>
                                        </p:tgtEl>
                                        <p:attrNameLst>
                                          <p:attrName>style.visibility</p:attrName>
                                        </p:attrNameLst>
                                      </p:cBhvr>
                                      <p:to>
                                        <p:strVal val="visible"/>
                                      </p:to>
                                    </p:set>
                                    <p:anim calcmode="lin" valueType="num">
                                      <p:cBhvr additive="base">
                                        <p:cTn id="42" dur="500" fill="hold"/>
                                        <p:tgtEl>
                                          <p:spTgt spid="5142">
                                            <p:bg/>
                                          </p:spTgt>
                                        </p:tgtEl>
                                        <p:attrNameLst>
                                          <p:attrName>ppt_x</p:attrName>
                                        </p:attrNameLst>
                                      </p:cBhvr>
                                      <p:tavLst>
                                        <p:tav tm="0">
                                          <p:val>
                                            <p:strVal val="0-#ppt_w/2"/>
                                          </p:val>
                                        </p:tav>
                                        <p:tav tm="100000">
                                          <p:val>
                                            <p:strVal val="#ppt_x"/>
                                          </p:val>
                                        </p:tav>
                                      </p:tavLst>
                                    </p:anim>
                                    <p:anim calcmode="lin" valueType="num">
                                      <p:cBhvr additive="base">
                                        <p:cTn id="43" dur="500" fill="hold"/>
                                        <p:tgtEl>
                                          <p:spTgt spid="5142">
                                            <p:bg/>
                                          </p:spTgt>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5142">
                                            <p:txEl>
                                              <p:pRg st="0" end="0"/>
                                            </p:txEl>
                                          </p:spTgt>
                                        </p:tgtEl>
                                        <p:attrNameLst>
                                          <p:attrName>style.visibility</p:attrName>
                                        </p:attrNameLst>
                                      </p:cBhvr>
                                      <p:to>
                                        <p:strVal val="visible"/>
                                      </p:to>
                                    </p:set>
                                    <p:anim calcmode="lin" valueType="num">
                                      <p:cBhvr additive="base">
                                        <p:cTn id="48" dur="500" fill="hold"/>
                                        <p:tgtEl>
                                          <p:spTgt spid="5142">
                                            <p:txEl>
                                              <p:pRg st="0" end="0"/>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514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5142">
                                            <p:txEl>
                                              <p:pRg st="1" end="1"/>
                                            </p:txEl>
                                          </p:spTgt>
                                        </p:tgtEl>
                                        <p:attrNameLst>
                                          <p:attrName>style.visibility</p:attrName>
                                        </p:attrNameLst>
                                      </p:cBhvr>
                                      <p:to>
                                        <p:strVal val="visible"/>
                                      </p:to>
                                    </p:set>
                                    <p:anim calcmode="lin" valueType="num">
                                      <p:cBhvr additive="base">
                                        <p:cTn id="54" dur="500" fill="hold"/>
                                        <p:tgtEl>
                                          <p:spTgt spid="5142">
                                            <p:txEl>
                                              <p:pRg st="1" end="1"/>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514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5142">
                                            <p:txEl>
                                              <p:pRg st="2" end="2"/>
                                            </p:txEl>
                                          </p:spTgt>
                                        </p:tgtEl>
                                        <p:attrNameLst>
                                          <p:attrName>style.visibility</p:attrName>
                                        </p:attrNameLst>
                                      </p:cBhvr>
                                      <p:to>
                                        <p:strVal val="visible"/>
                                      </p:to>
                                    </p:set>
                                    <p:anim calcmode="lin" valueType="num">
                                      <p:cBhvr additive="base">
                                        <p:cTn id="60" dur="500" fill="hold"/>
                                        <p:tgtEl>
                                          <p:spTgt spid="5142">
                                            <p:txEl>
                                              <p:pRg st="2" end="2"/>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514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8" fill="hold" grpId="0" nodeType="clickEffect">
                                  <p:stCondLst>
                                    <p:cond delay="0"/>
                                  </p:stCondLst>
                                  <p:childTnLst>
                                    <p:set>
                                      <p:cBhvr>
                                        <p:cTn id="65" dur="1" fill="hold">
                                          <p:stCondLst>
                                            <p:cond delay="0"/>
                                          </p:stCondLst>
                                        </p:cTn>
                                        <p:tgtEl>
                                          <p:spTgt spid="5142">
                                            <p:txEl>
                                              <p:pRg st="3" end="3"/>
                                            </p:txEl>
                                          </p:spTgt>
                                        </p:tgtEl>
                                        <p:attrNameLst>
                                          <p:attrName>style.visibility</p:attrName>
                                        </p:attrNameLst>
                                      </p:cBhvr>
                                      <p:to>
                                        <p:strVal val="visible"/>
                                      </p:to>
                                    </p:set>
                                    <p:anim calcmode="lin" valueType="num">
                                      <p:cBhvr additive="base">
                                        <p:cTn id="66" dur="500" fill="hold"/>
                                        <p:tgtEl>
                                          <p:spTgt spid="5142">
                                            <p:txEl>
                                              <p:pRg st="3" end="3"/>
                                            </p:txEl>
                                          </p:spTgt>
                                        </p:tgtEl>
                                        <p:attrNameLst>
                                          <p:attrName>ppt_x</p:attrName>
                                        </p:attrNameLst>
                                      </p:cBhvr>
                                      <p:tavLst>
                                        <p:tav tm="0">
                                          <p:val>
                                            <p:strVal val="0-#ppt_w/2"/>
                                          </p:val>
                                        </p:tav>
                                        <p:tav tm="100000">
                                          <p:val>
                                            <p:strVal val="#ppt_x"/>
                                          </p:val>
                                        </p:tav>
                                      </p:tavLst>
                                    </p:anim>
                                    <p:anim calcmode="lin" valueType="num">
                                      <p:cBhvr additive="base">
                                        <p:cTn id="67" dur="500" fill="hold"/>
                                        <p:tgtEl>
                                          <p:spTgt spid="5142">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 grpId="0" build="p" autoUpdateAnimBg="0"/>
      <p:bldP spid="5141" grpId="0"/>
      <p:bldP spid="5142" grpId="0" build="p"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67" name="Rectangle 23">
            <a:extLst>
              <a:ext uri="{FF2B5EF4-FFF2-40B4-BE49-F238E27FC236}">
                <a16:creationId xmlns:a16="http://schemas.microsoft.com/office/drawing/2014/main" id="{EB804896-DD47-F247-8F07-FD1BC8114248}"/>
              </a:ext>
            </a:extLst>
          </p:cNvPr>
          <p:cNvSpPr>
            <a:spLocks noChangeArrowheads="1"/>
          </p:cNvSpPr>
          <p:nvPr/>
        </p:nvSpPr>
        <p:spPr bwMode="auto">
          <a:xfrm>
            <a:off x="533400" y="1735138"/>
            <a:ext cx="8359775" cy="4214812"/>
          </a:xfrm>
          <a:prstGeom prst="rect">
            <a:avLst/>
          </a:prstGeom>
          <a:noFill/>
          <a:ln w="9525">
            <a:noFill/>
            <a:miter lim="800000"/>
            <a:headEnd/>
            <a:tailEnd/>
          </a:ln>
          <a:effec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ts val="3800"/>
              </a:lnSpc>
            </a:pPr>
            <a:r>
              <a:rPr lang="en-US" altLang="zh-CN" sz="2800" b="1">
                <a:solidFill>
                  <a:srgbClr val="0000FF"/>
                </a:solidFill>
                <a:effectLst>
                  <a:outerShdw blurRad="38100" dist="38100" dir="2700000" algn="tl">
                    <a:srgbClr val="C0C0C0"/>
                  </a:outerShdw>
                </a:effectLst>
              </a:rPr>
              <a:t>1</a:t>
            </a:r>
            <a:r>
              <a:rPr lang="zh-CN" altLang="en-US" sz="2800" b="1">
                <a:solidFill>
                  <a:srgbClr val="0000FF"/>
                </a:solidFill>
                <a:effectLst>
                  <a:outerShdw blurRad="38100" dist="38100" dir="2700000" algn="tl">
                    <a:srgbClr val="C0C0C0"/>
                  </a:outerShdw>
                </a:effectLst>
              </a:rPr>
              <a:t>、对整体文件而言：</a:t>
            </a:r>
            <a:endParaRPr lang="zh-CN" altLang="en-US" sz="2800" b="1"/>
          </a:p>
          <a:p>
            <a:pPr eaLnBrk="1" hangingPunct="1">
              <a:lnSpc>
                <a:spcPts val="3800"/>
              </a:lnSpc>
            </a:pPr>
            <a:r>
              <a:rPr lang="zh-CN" altLang="en-US" sz="2800" b="1"/>
              <a:t> （</a:t>
            </a:r>
            <a:r>
              <a:rPr lang="en-US" altLang="zh-CN" sz="2800" b="1"/>
              <a:t>1</a:t>
            </a:r>
            <a:r>
              <a:rPr lang="zh-CN" altLang="en-US" sz="2800" b="1"/>
              <a:t>）</a:t>
            </a:r>
            <a:r>
              <a:rPr lang="zh-CN" altLang="en-US" sz="2800" b="1">
                <a:solidFill>
                  <a:srgbClr val="6600FF"/>
                </a:solidFill>
              </a:rPr>
              <a:t>打开</a:t>
            </a:r>
            <a:r>
              <a:rPr lang="zh-CN" altLang="en-US" sz="2800" b="1"/>
              <a:t>（</a:t>
            </a:r>
            <a:r>
              <a:rPr lang="en-US" altLang="zh-CN" sz="2800" b="1"/>
              <a:t>open) </a:t>
            </a:r>
            <a:r>
              <a:rPr lang="zh-CN" altLang="en-US" sz="2800" b="1"/>
              <a:t>文件：以准备对该文件进行访问；</a:t>
            </a:r>
          </a:p>
          <a:p>
            <a:pPr eaLnBrk="1" hangingPunct="1">
              <a:lnSpc>
                <a:spcPts val="3800"/>
              </a:lnSpc>
            </a:pPr>
            <a:r>
              <a:rPr lang="zh-CN" altLang="en-US" sz="2800" b="1"/>
              <a:t> （</a:t>
            </a:r>
            <a:r>
              <a:rPr lang="en-US" altLang="zh-CN" sz="2800" b="1"/>
              <a:t>2</a:t>
            </a:r>
            <a:r>
              <a:rPr lang="zh-CN" altLang="en-US" sz="2800" b="1"/>
              <a:t>）</a:t>
            </a:r>
            <a:r>
              <a:rPr lang="zh-CN" altLang="en-US" sz="2800" b="1">
                <a:solidFill>
                  <a:srgbClr val="6600FF"/>
                </a:solidFill>
              </a:rPr>
              <a:t>关闭</a:t>
            </a:r>
            <a:r>
              <a:rPr lang="zh-CN" altLang="en-US" sz="2800" b="1"/>
              <a:t>（</a:t>
            </a:r>
            <a:r>
              <a:rPr lang="en-US" altLang="zh-CN" sz="2800" b="1"/>
              <a:t>close)</a:t>
            </a:r>
            <a:r>
              <a:rPr lang="zh-CN" altLang="en-US" sz="2800" b="1"/>
              <a:t>文件：结束对该文件的使用；</a:t>
            </a:r>
          </a:p>
          <a:p>
            <a:pPr eaLnBrk="1" hangingPunct="1">
              <a:lnSpc>
                <a:spcPts val="3800"/>
              </a:lnSpc>
            </a:pPr>
            <a:r>
              <a:rPr lang="zh-CN" altLang="en-US" sz="2800" b="1"/>
              <a:t> （</a:t>
            </a:r>
            <a:r>
              <a:rPr lang="en-US" altLang="zh-CN" sz="2800" b="1"/>
              <a:t>3</a:t>
            </a:r>
            <a:r>
              <a:rPr lang="zh-CN" altLang="en-US" sz="2800" b="1"/>
              <a:t>）</a:t>
            </a:r>
            <a:r>
              <a:rPr lang="zh-CN" altLang="en-US" sz="2800" b="1">
                <a:solidFill>
                  <a:srgbClr val="6600FF"/>
                </a:solidFill>
              </a:rPr>
              <a:t>建立</a:t>
            </a:r>
            <a:r>
              <a:rPr lang="zh-CN" altLang="en-US" sz="2800" b="1"/>
              <a:t>  </a:t>
            </a:r>
            <a:r>
              <a:rPr lang="en-US" altLang="zh-CN" sz="2800" b="1"/>
              <a:t>(create)</a:t>
            </a:r>
            <a:r>
              <a:rPr lang="zh-CN" altLang="en-US" sz="2800" b="1"/>
              <a:t>文件：构造一个新文件；</a:t>
            </a:r>
          </a:p>
          <a:p>
            <a:pPr eaLnBrk="1" hangingPunct="1">
              <a:lnSpc>
                <a:spcPts val="3800"/>
              </a:lnSpc>
            </a:pPr>
            <a:r>
              <a:rPr lang="zh-CN" altLang="en-US" sz="2800" b="1"/>
              <a:t> （</a:t>
            </a:r>
            <a:r>
              <a:rPr lang="en-US" altLang="zh-CN" sz="2800" b="1"/>
              <a:t>4</a:t>
            </a:r>
            <a:r>
              <a:rPr lang="zh-CN" altLang="en-US" sz="2800" b="1"/>
              <a:t>）</a:t>
            </a:r>
            <a:r>
              <a:rPr lang="zh-CN" altLang="en-US" sz="2800" b="1">
                <a:solidFill>
                  <a:srgbClr val="6600FF"/>
                </a:solidFill>
              </a:rPr>
              <a:t>撤消</a:t>
            </a:r>
            <a:r>
              <a:rPr lang="zh-CN" altLang="en-US" sz="2800" b="1"/>
              <a:t>（</a:t>
            </a:r>
            <a:r>
              <a:rPr lang="en-US" altLang="zh-CN" sz="2800" b="1"/>
              <a:t>destory)</a:t>
            </a:r>
            <a:r>
              <a:rPr lang="zh-CN" altLang="en-US" sz="2800" b="1"/>
              <a:t>文件：删去一个文件；</a:t>
            </a:r>
          </a:p>
          <a:p>
            <a:pPr eaLnBrk="1" hangingPunct="1">
              <a:lnSpc>
                <a:spcPts val="3800"/>
              </a:lnSpc>
            </a:pPr>
            <a:r>
              <a:rPr lang="zh-CN" altLang="en-US" sz="2800" b="1"/>
              <a:t> （</a:t>
            </a:r>
            <a:r>
              <a:rPr lang="en-US" altLang="zh-CN" sz="2800" b="1"/>
              <a:t>5</a:t>
            </a:r>
            <a:r>
              <a:rPr lang="zh-CN" altLang="en-US" sz="2800" b="1"/>
              <a:t>）</a:t>
            </a:r>
            <a:r>
              <a:rPr lang="zh-CN" altLang="en-US" sz="2800" b="1">
                <a:solidFill>
                  <a:srgbClr val="6600FF"/>
                </a:solidFill>
              </a:rPr>
              <a:t>复制</a:t>
            </a:r>
            <a:r>
              <a:rPr lang="zh-CN" altLang="en-US" sz="2800" b="1"/>
              <a:t>（</a:t>
            </a:r>
            <a:r>
              <a:rPr lang="en-US" altLang="zh-CN" sz="2800" b="1"/>
              <a:t>copy)</a:t>
            </a:r>
            <a:r>
              <a:rPr lang="zh-CN" altLang="en-US" sz="2800" b="1"/>
              <a:t>文件；</a:t>
            </a:r>
          </a:p>
          <a:p>
            <a:pPr eaLnBrk="1" hangingPunct="1">
              <a:lnSpc>
                <a:spcPts val="3800"/>
              </a:lnSpc>
            </a:pPr>
            <a:r>
              <a:rPr lang="zh-CN" altLang="en-US" sz="2800" b="1"/>
              <a:t> （</a:t>
            </a:r>
            <a:r>
              <a:rPr lang="en-US" altLang="zh-CN" sz="2800" b="1"/>
              <a:t>6</a:t>
            </a:r>
            <a:r>
              <a:rPr lang="zh-CN" altLang="en-US" sz="2800" b="1"/>
              <a:t>）</a:t>
            </a:r>
            <a:r>
              <a:rPr lang="zh-CN" altLang="en-US" sz="2800" b="1">
                <a:solidFill>
                  <a:srgbClr val="6600FF"/>
                </a:solidFill>
              </a:rPr>
              <a:t>对文件改变其文件名</a:t>
            </a:r>
            <a:r>
              <a:rPr lang="zh-CN" altLang="en-US" sz="2800" b="1"/>
              <a:t>（</a:t>
            </a:r>
            <a:r>
              <a:rPr lang="en-US" altLang="zh-CN" sz="2800" b="1"/>
              <a:t>rename);</a:t>
            </a:r>
          </a:p>
          <a:p>
            <a:pPr eaLnBrk="1" hangingPunct="1">
              <a:lnSpc>
                <a:spcPts val="3800"/>
              </a:lnSpc>
            </a:pPr>
            <a:r>
              <a:rPr lang="en-US" altLang="zh-CN" sz="2800" b="1"/>
              <a:t> </a:t>
            </a:r>
            <a:r>
              <a:rPr lang="zh-CN" altLang="en-US" sz="2800" b="1"/>
              <a:t>（</a:t>
            </a:r>
            <a:r>
              <a:rPr lang="en-US" altLang="zh-CN" sz="2800" b="1"/>
              <a:t>7</a:t>
            </a:r>
            <a:r>
              <a:rPr lang="zh-CN" altLang="en-US" sz="2800" b="1"/>
              <a:t>）</a:t>
            </a:r>
            <a:r>
              <a:rPr lang="zh-CN" altLang="en-US" sz="2800" b="1">
                <a:solidFill>
                  <a:srgbClr val="6600FF"/>
                </a:solidFill>
              </a:rPr>
              <a:t>打印或显示</a:t>
            </a:r>
            <a:r>
              <a:rPr lang="zh-CN" altLang="en-US" sz="2800" b="1"/>
              <a:t>文件内容（</a:t>
            </a:r>
            <a:r>
              <a:rPr lang="en-US" altLang="zh-CN" sz="2800" b="1"/>
              <a:t>list).</a:t>
            </a:r>
          </a:p>
        </p:txBody>
      </p:sp>
      <p:sp>
        <p:nvSpPr>
          <p:cNvPr id="6171" name="Rectangle 27">
            <a:extLst>
              <a:ext uri="{FF2B5EF4-FFF2-40B4-BE49-F238E27FC236}">
                <a16:creationId xmlns:a16="http://schemas.microsoft.com/office/drawing/2014/main" id="{E32227D4-2CB7-E540-9B71-F9DC3B212920}"/>
              </a:ext>
            </a:extLst>
          </p:cNvPr>
          <p:cNvSpPr>
            <a:spLocks noGrp="1" noChangeArrowheads="1"/>
          </p:cNvSpPr>
          <p:nvPr>
            <p:ph type="ctrTitle"/>
          </p:nvPr>
        </p:nvSpPr>
        <p:spPr bwMode="auto">
          <a:xfrm>
            <a:off x="609600" y="0"/>
            <a:ext cx="77724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CN" sz="2800" b="1" dirty="0">
                <a:solidFill>
                  <a:srgbClr val="FF0066"/>
                </a:solidFill>
              </a:rPr>
              <a:t>5.1   </a:t>
            </a:r>
            <a:r>
              <a:rPr lang="zh-CN" altLang="en-US" sz="2800" b="1" dirty="0">
                <a:solidFill>
                  <a:srgbClr val="FF0066"/>
                </a:solidFill>
              </a:rPr>
              <a:t>文件和文件系统</a:t>
            </a:r>
          </a:p>
        </p:txBody>
      </p:sp>
      <p:sp>
        <p:nvSpPr>
          <p:cNvPr id="26628" name="Text Box 28">
            <a:extLst>
              <a:ext uri="{FF2B5EF4-FFF2-40B4-BE49-F238E27FC236}">
                <a16:creationId xmlns:a16="http://schemas.microsoft.com/office/drawing/2014/main" id="{11ADAFE3-1FE3-DC45-A9F1-1F7B9B313443}"/>
              </a:ext>
            </a:extLst>
          </p:cNvPr>
          <p:cNvSpPr txBox="1">
            <a:spLocks noChangeArrowheads="1"/>
          </p:cNvSpPr>
          <p:nvPr/>
        </p:nvSpPr>
        <p:spPr bwMode="auto">
          <a:xfrm>
            <a:off x="685800" y="739775"/>
            <a:ext cx="8458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dirty="0">
                <a:solidFill>
                  <a:srgbClr val="0000FF"/>
                </a:solidFill>
              </a:rPr>
              <a:t>5.1.4 </a:t>
            </a:r>
            <a:r>
              <a:rPr lang="zh-CN" altLang="en-US" sz="3200" b="1" dirty="0">
                <a:solidFill>
                  <a:srgbClr val="0000FF"/>
                </a:solidFill>
              </a:rPr>
              <a:t>文件操作       </a:t>
            </a:r>
          </a:p>
        </p:txBody>
      </p:sp>
      <p:sp>
        <p:nvSpPr>
          <p:cNvPr id="20486" name="Text Box 29">
            <a:extLst>
              <a:ext uri="{FF2B5EF4-FFF2-40B4-BE49-F238E27FC236}">
                <a16:creationId xmlns:a16="http://schemas.microsoft.com/office/drawing/2014/main" id="{3E01A185-5876-D148-B746-4F85F803F73A}"/>
              </a:ext>
            </a:extLst>
          </p:cNvPr>
          <p:cNvSpPr txBox="1">
            <a:spLocks noChangeArrowheads="1"/>
          </p:cNvSpPr>
          <p:nvPr/>
        </p:nvSpPr>
        <p:spPr bwMode="auto">
          <a:xfrm>
            <a:off x="990600" y="1387475"/>
            <a:ext cx="441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rgbClr val="A50021"/>
                </a:solidFill>
              </a:rPr>
              <a:t>文件操作的典型功能</a:t>
            </a:r>
            <a:endParaRPr lang="zh-CN" altLang="en-US" sz="2800">
              <a:solidFill>
                <a:srgbClr val="A50021"/>
              </a:solidFill>
            </a:endParaRPr>
          </a:p>
        </p:txBody>
      </p:sp>
    </p:spTree>
    <p:extLst>
      <p:ext uri="{BB962C8B-B14F-4D97-AF65-F5344CB8AC3E}">
        <p14:creationId xmlns:p14="http://schemas.microsoft.com/office/powerpoint/2010/main" val="411463413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171"/>
                                        </p:tgtEl>
                                        <p:attrNameLst>
                                          <p:attrName>style.visibility</p:attrName>
                                        </p:attrNameLst>
                                      </p:cBhvr>
                                      <p:to>
                                        <p:strVal val="visible"/>
                                      </p:to>
                                    </p:set>
                                    <p:anim calcmode="lin" valueType="num">
                                      <p:cBhvr additive="base">
                                        <p:cTn id="7" dur="500" fill="hold"/>
                                        <p:tgtEl>
                                          <p:spTgt spid="6171"/>
                                        </p:tgtEl>
                                        <p:attrNameLst>
                                          <p:attrName>ppt_x</p:attrName>
                                        </p:attrNameLst>
                                      </p:cBhvr>
                                      <p:tavLst>
                                        <p:tav tm="0">
                                          <p:val>
                                            <p:strVal val="#ppt_x"/>
                                          </p:val>
                                        </p:tav>
                                        <p:tav tm="100000">
                                          <p:val>
                                            <p:strVal val="#ppt_x"/>
                                          </p:val>
                                        </p:tav>
                                      </p:tavLst>
                                    </p:anim>
                                    <p:anim calcmode="lin" valueType="num">
                                      <p:cBhvr additive="base">
                                        <p:cTn id="8" dur="500" fill="hold"/>
                                        <p:tgtEl>
                                          <p:spTgt spid="6171"/>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6628"/>
                                        </p:tgtEl>
                                        <p:attrNameLst>
                                          <p:attrName>style.visibility</p:attrName>
                                        </p:attrNameLst>
                                      </p:cBhvr>
                                      <p:to>
                                        <p:strVal val="visible"/>
                                      </p:to>
                                    </p:set>
                                    <p:animEffect transition="in" filter="dissolve">
                                      <p:cBhvr>
                                        <p:cTn id="13" dur="500"/>
                                        <p:tgtEl>
                                          <p:spTgt spid="2662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0486"/>
                                        </p:tgtEl>
                                        <p:attrNameLst>
                                          <p:attrName>style.visibility</p:attrName>
                                        </p:attrNameLst>
                                      </p:cBhvr>
                                      <p:to>
                                        <p:strVal val="visible"/>
                                      </p:to>
                                    </p:set>
                                    <p:animEffect transition="in" filter="blinds(horizontal)">
                                      <p:cBhvr>
                                        <p:cTn id="18" dur="500"/>
                                        <p:tgtEl>
                                          <p:spTgt spid="2048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6167"/>
                                        </p:tgtEl>
                                        <p:attrNameLst>
                                          <p:attrName>style.visibility</p:attrName>
                                        </p:attrNameLst>
                                      </p:cBhvr>
                                      <p:to>
                                        <p:strVal val="visible"/>
                                      </p:to>
                                    </p:set>
                                    <p:animEffect transition="in" filter="dissolve">
                                      <p:cBhvr>
                                        <p:cTn id="23" dur="500"/>
                                        <p:tgtEl>
                                          <p:spTgt spid="6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7" grpId="0"/>
      <p:bldP spid="6171" grpId="0" autoUpdateAnimBg="0"/>
      <p:bldP spid="26628" grpId="0"/>
      <p:bldP spid="2048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5">
            <a:extLst>
              <a:ext uri="{FF2B5EF4-FFF2-40B4-BE49-F238E27FC236}">
                <a16:creationId xmlns:a16="http://schemas.microsoft.com/office/drawing/2014/main" id="{1B303C7A-B7DE-F747-BD5F-9E405452F017}"/>
              </a:ext>
            </a:extLst>
          </p:cNvPr>
          <p:cNvSpPr>
            <a:spLocks noChangeArrowheads="1"/>
          </p:cNvSpPr>
          <p:nvPr/>
        </p:nvSpPr>
        <p:spPr bwMode="auto">
          <a:xfrm>
            <a:off x="604838" y="692150"/>
            <a:ext cx="8288337" cy="5257800"/>
          </a:xfrm>
          <a:prstGeom prst="rect">
            <a:avLst/>
          </a:prstGeom>
          <a:noFill/>
          <a:ln w="9525">
            <a:noFill/>
            <a:miter lim="800000"/>
            <a:headEnd/>
            <a:tailEnd/>
          </a:ln>
          <a:effec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ts val="4200"/>
              </a:lnSpc>
            </a:pPr>
            <a:r>
              <a:rPr lang="en-US" altLang="zh-CN" sz="3200" b="1">
                <a:solidFill>
                  <a:srgbClr val="0000FF"/>
                </a:solidFill>
                <a:effectLst>
                  <a:outerShdw blurRad="38100" dist="38100" dir="2700000" algn="tl">
                    <a:srgbClr val="C0C0C0"/>
                  </a:outerShdw>
                </a:effectLst>
              </a:rPr>
              <a:t>2</a:t>
            </a:r>
            <a:r>
              <a:rPr lang="zh-CN" altLang="en-US" sz="3200" b="1">
                <a:solidFill>
                  <a:srgbClr val="0000FF"/>
                </a:solidFill>
                <a:effectLst>
                  <a:outerShdw blurRad="38100" dist="38100" dir="2700000" algn="tl">
                    <a:srgbClr val="C0C0C0"/>
                  </a:outerShdw>
                </a:effectLst>
              </a:rPr>
              <a:t>、对文件中的数据项而言：</a:t>
            </a:r>
            <a:endParaRPr lang="zh-CN" altLang="en-US" sz="3200" b="1"/>
          </a:p>
          <a:p>
            <a:pPr eaLnBrk="1" hangingPunct="1">
              <a:lnSpc>
                <a:spcPts val="4200"/>
              </a:lnSpc>
            </a:pPr>
            <a:r>
              <a:rPr lang="zh-CN" altLang="en-US" sz="2800" b="1"/>
              <a:t>  （</a:t>
            </a:r>
            <a:r>
              <a:rPr lang="en-US" altLang="zh-CN" sz="2800" b="1"/>
              <a:t>1</a:t>
            </a:r>
            <a:r>
              <a:rPr lang="zh-CN" altLang="en-US" sz="2800" b="1"/>
              <a:t>）</a:t>
            </a:r>
            <a:r>
              <a:rPr lang="zh-CN" altLang="en-US" sz="2800" b="1">
                <a:solidFill>
                  <a:srgbClr val="6600FF"/>
                </a:solidFill>
              </a:rPr>
              <a:t>读</a:t>
            </a:r>
            <a:r>
              <a:rPr lang="zh-CN" altLang="en-US" sz="2800" b="1"/>
              <a:t>（</a:t>
            </a:r>
            <a:r>
              <a:rPr lang="en-US" altLang="zh-CN" sz="2800" b="1"/>
              <a:t>read)</a:t>
            </a:r>
            <a:r>
              <a:rPr lang="zh-CN" altLang="en-US" sz="2800" b="1"/>
              <a:t>操作：把文件中一个数据项输入给</a:t>
            </a:r>
            <a:endParaRPr lang="en-US" altLang="zh-CN" sz="2800" b="1"/>
          </a:p>
          <a:p>
            <a:pPr eaLnBrk="1" hangingPunct="1">
              <a:lnSpc>
                <a:spcPts val="4200"/>
              </a:lnSpc>
            </a:pPr>
            <a:r>
              <a:rPr lang="zh-CN" altLang="en-US" sz="2800" b="1"/>
              <a:t>进程；</a:t>
            </a:r>
          </a:p>
          <a:p>
            <a:pPr eaLnBrk="1" hangingPunct="1">
              <a:lnSpc>
                <a:spcPts val="4200"/>
              </a:lnSpc>
            </a:pPr>
            <a:r>
              <a:rPr lang="zh-CN" altLang="en-US" sz="2800" b="1"/>
              <a:t>  （</a:t>
            </a:r>
            <a:r>
              <a:rPr lang="en-US" altLang="zh-CN" sz="2800" b="1"/>
              <a:t>2</a:t>
            </a:r>
            <a:r>
              <a:rPr lang="zh-CN" altLang="en-US" sz="2800" b="1"/>
              <a:t>）</a:t>
            </a:r>
            <a:r>
              <a:rPr lang="zh-CN" altLang="en-US" sz="2800" b="1">
                <a:solidFill>
                  <a:srgbClr val="6600FF"/>
                </a:solidFill>
              </a:rPr>
              <a:t>写</a:t>
            </a:r>
            <a:r>
              <a:rPr lang="zh-CN" altLang="en-US" sz="2800" b="1"/>
              <a:t>（</a:t>
            </a:r>
            <a:r>
              <a:rPr lang="en-US" altLang="zh-CN" sz="2800" b="1"/>
              <a:t>write)</a:t>
            </a:r>
            <a:r>
              <a:rPr lang="zh-CN" altLang="en-US" sz="2800" b="1"/>
              <a:t>操作：进程输出一个数据项到文件</a:t>
            </a:r>
            <a:endParaRPr lang="en-US" altLang="zh-CN" sz="2800" b="1"/>
          </a:p>
          <a:p>
            <a:pPr eaLnBrk="1" hangingPunct="1">
              <a:lnSpc>
                <a:spcPts val="4200"/>
              </a:lnSpc>
            </a:pPr>
            <a:r>
              <a:rPr lang="zh-CN" altLang="en-US" sz="2800" b="1"/>
              <a:t>中去；</a:t>
            </a:r>
          </a:p>
          <a:p>
            <a:pPr eaLnBrk="1" hangingPunct="1">
              <a:lnSpc>
                <a:spcPts val="4200"/>
              </a:lnSpc>
            </a:pPr>
            <a:r>
              <a:rPr lang="zh-CN" altLang="en-US" sz="2800" b="1"/>
              <a:t>  （</a:t>
            </a:r>
            <a:r>
              <a:rPr lang="en-US" altLang="zh-CN" sz="2800" b="1"/>
              <a:t>3</a:t>
            </a:r>
            <a:r>
              <a:rPr lang="zh-CN" altLang="en-US" sz="2800" b="1"/>
              <a:t>）</a:t>
            </a:r>
            <a:r>
              <a:rPr lang="zh-CN" altLang="en-US" sz="2800" b="1">
                <a:solidFill>
                  <a:srgbClr val="6600FF"/>
                </a:solidFill>
              </a:rPr>
              <a:t>修改</a:t>
            </a:r>
            <a:r>
              <a:rPr lang="en-US" altLang="zh-CN" sz="2800" b="1"/>
              <a:t>(update)</a:t>
            </a:r>
            <a:r>
              <a:rPr lang="zh-CN" altLang="zh-CN" sz="2800" b="1"/>
              <a:t>操作：修改一个已经存在的数据</a:t>
            </a:r>
            <a:endParaRPr lang="en-US" altLang="zh-CN" sz="2800" b="1"/>
          </a:p>
          <a:p>
            <a:pPr eaLnBrk="1" hangingPunct="1">
              <a:lnSpc>
                <a:spcPts val="4200"/>
              </a:lnSpc>
            </a:pPr>
            <a:r>
              <a:rPr lang="zh-CN" altLang="zh-CN" sz="2800" b="1"/>
              <a:t>项；</a:t>
            </a:r>
          </a:p>
          <a:p>
            <a:pPr eaLnBrk="1" hangingPunct="1">
              <a:lnSpc>
                <a:spcPts val="4200"/>
              </a:lnSpc>
            </a:pPr>
            <a:r>
              <a:rPr lang="zh-CN" altLang="zh-CN" sz="2800" b="1"/>
              <a:t>  （4）</a:t>
            </a:r>
            <a:r>
              <a:rPr lang="zh-CN" altLang="zh-CN" sz="2800" b="1">
                <a:solidFill>
                  <a:srgbClr val="6600FF"/>
                </a:solidFill>
              </a:rPr>
              <a:t>插入</a:t>
            </a:r>
            <a:r>
              <a:rPr lang="en-US" altLang="zh-CN" sz="2800" b="1"/>
              <a:t>(Insert)</a:t>
            </a:r>
            <a:r>
              <a:rPr lang="zh-CN" altLang="zh-CN" sz="2800" b="1"/>
              <a:t>操作：添加一个新数据项；</a:t>
            </a:r>
          </a:p>
          <a:p>
            <a:pPr eaLnBrk="1" hangingPunct="1">
              <a:lnSpc>
                <a:spcPts val="4200"/>
              </a:lnSpc>
            </a:pPr>
            <a:r>
              <a:rPr lang="zh-CN" altLang="zh-CN" sz="2800" b="1"/>
              <a:t>  （5）</a:t>
            </a:r>
            <a:r>
              <a:rPr lang="zh-CN" altLang="zh-CN" sz="2800" b="1">
                <a:solidFill>
                  <a:srgbClr val="6600FF"/>
                </a:solidFill>
              </a:rPr>
              <a:t>删除</a:t>
            </a:r>
            <a:r>
              <a:rPr lang="en-US" altLang="zh-CN" sz="2800" b="1"/>
              <a:t>(delete)</a:t>
            </a:r>
            <a:r>
              <a:rPr lang="zh-CN" altLang="zh-CN" sz="2800" b="1"/>
              <a:t>操作：从文件中移走一个数据项。</a:t>
            </a:r>
            <a:endParaRPr lang="zh-CN" altLang="en-US" sz="2800" b="1"/>
          </a:p>
        </p:txBody>
      </p:sp>
      <p:sp>
        <p:nvSpPr>
          <p:cNvPr id="5" name="Rectangle 27">
            <a:extLst>
              <a:ext uri="{FF2B5EF4-FFF2-40B4-BE49-F238E27FC236}">
                <a16:creationId xmlns:a16="http://schemas.microsoft.com/office/drawing/2014/main" id="{E0768236-CF79-8548-B45E-7A5BA12329E3}"/>
              </a:ext>
            </a:extLst>
          </p:cNvPr>
          <p:cNvSpPr txBox="1">
            <a:spLocks noChangeArrowheads="1"/>
          </p:cNvSpPr>
          <p:nvPr/>
        </p:nvSpPr>
        <p:spPr bwMode="auto">
          <a:xfrm>
            <a:off x="609600" y="0"/>
            <a:ext cx="7772400" cy="533400"/>
          </a:xfrm>
          <a:prstGeom prst="rect">
            <a:avLst/>
          </a:prstGeom>
          <a:noFill/>
          <a:ln>
            <a:miter lim="800000"/>
            <a:headEnd/>
            <a:tailEnd/>
          </a:ln>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0066"/>
                </a:solidFill>
              </a:rPr>
              <a:t>5.1   </a:t>
            </a:r>
            <a:r>
              <a:rPr lang="zh-CN" altLang="en-US" sz="2800" b="1" dirty="0">
                <a:solidFill>
                  <a:srgbClr val="FF0066"/>
                </a:solidFill>
              </a:rPr>
              <a:t>文件和文件系统</a:t>
            </a:r>
          </a:p>
        </p:txBody>
      </p:sp>
    </p:spTree>
    <p:extLst>
      <p:ext uri="{BB962C8B-B14F-4D97-AF65-F5344CB8AC3E}">
        <p14:creationId xmlns:p14="http://schemas.microsoft.com/office/powerpoint/2010/main" val="61007251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nodeType="afterGroup">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32">
            <a:extLst>
              <a:ext uri="{FF2B5EF4-FFF2-40B4-BE49-F238E27FC236}">
                <a16:creationId xmlns:a16="http://schemas.microsoft.com/office/drawing/2014/main" id="{A1EFDB10-FC5E-E94F-ABA3-2E2383E5FA90}"/>
              </a:ext>
            </a:extLst>
          </p:cNvPr>
          <p:cNvGrpSpPr>
            <a:grpSpLocks/>
          </p:cNvGrpSpPr>
          <p:nvPr/>
        </p:nvGrpSpPr>
        <p:grpSpPr bwMode="auto">
          <a:xfrm>
            <a:off x="838200" y="2590800"/>
            <a:ext cx="7848600" cy="2133600"/>
            <a:chOff x="576" y="1632"/>
            <a:chExt cx="4944" cy="1344"/>
          </a:xfrm>
          <a:noFill/>
        </p:grpSpPr>
        <p:sp>
          <p:nvSpPr>
            <p:cNvPr id="19470" name="Oval 13">
              <a:extLst>
                <a:ext uri="{FF2B5EF4-FFF2-40B4-BE49-F238E27FC236}">
                  <a16:creationId xmlns:a16="http://schemas.microsoft.com/office/drawing/2014/main" id="{D118C588-BA01-D442-9282-B1C82D6E1A4C}"/>
                </a:ext>
              </a:extLst>
            </p:cNvPr>
            <p:cNvSpPr>
              <a:spLocks noChangeArrowheads="1"/>
            </p:cNvSpPr>
            <p:nvPr/>
          </p:nvSpPr>
          <p:spPr bwMode="auto">
            <a:xfrm>
              <a:off x="576" y="1632"/>
              <a:ext cx="4944" cy="1344"/>
            </a:xfrm>
            <a:prstGeom prst="ellipse">
              <a:avLst/>
            </a:prstGeom>
            <a:grpFill/>
            <a:ln w="9525">
              <a:solidFill>
                <a:schemeClr val="tx2"/>
              </a:solidFill>
              <a:round/>
              <a:headEnd/>
              <a:tailEnd/>
            </a:ln>
          </p:spPr>
          <p:txBody>
            <a:bodyPr wrap="none" anchor="ctr"/>
            <a:lstStyle/>
            <a:p>
              <a:pPr>
                <a:defRPr/>
              </a:pPr>
              <a:r>
                <a:rPr lang="zh-CN" altLang="en-US" sz="2800" b="1" i="1" dirty="0">
                  <a:solidFill>
                    <a:srgbClr val="660066"/>
                  </a:solidFill>
                  <a:ea typeface="隶书" pitchFamily="49" charset="-122"/>
                </a:rPr>
                <a:t>它的两种形式：</a:t>
              </a:r>
            </a:p>
            <a:p>
              <a:pPr>
                <a:buFontTx/>
                <a:buChar char="•"/>
                <a:defRPr/>
              </a:pPr>
              <a:r>
                <a:rPr lang="zh-CN" altLang="en-US" b="1" i="1" dirty="0">
                  <a:solidFill>
                    <a:srgbClr val="660066"/>
                  </a:solidFill>
                  <a:ea typeface="隶书" pitchFamily="49" charset="-122"/>
                </a:rPr>
                <a:t> </a:t>
              </a:r>
              <a:r>
                <a:rPr lang="zh-CN" altLang="en-US" dirty="0">
                  <a:solidFill>
                    <a:srgbClr val="FF00FF"/>
                  </a:solidFill>
                </a:rPr>
                <a:t>一种是</a:t>
              </a:r>
              <a:r>
                <a:rPr lang="zh-CN" altLang="en-US" b="1" dirty="0">
                  <a:solidFill>
                    <a:schemeClr val="tx2"/>
                  </a:solidFill>
                </a:rPr>
                <a:t>记录式文件；</a:t>
              </a:r>
              <a:r>
                <a:rPr lang="en-US" altLang="zh-CN" b="1" dirty="0">
                  <a:solidFill>
                    <a:schemeClr val="tx2"/>
                  </a:solidFill>
                </a:rPr>
                <a:t>(</a:t>
              </a:r>
              <a:r>
                <a:rPr lang="zh-CN" altLang="en-US" b="1" dirty="0">
                  <a:solidFill>
                    <a:schemeClr val="tx2"/>
                  </a:solidFill>
                </a:rPr>
                <a:t>顺序、索引、索引顺序）</a:t>
              </a:r>
            </a:p>
            <a:p>
              <a:pPr>
                <a:buFontTx/>
                <a:buChar char="•"/>
                <a:defRPr/>
              </a:pPr>
              <a:r>
                <a:rPr lang="zh-CN" altLang="en-US" b="1" dirty="0">
                  <a:solidFill>
                    <a:schemeClr val="tx2"/>
                  </a:solidFill>
                </a:rPr>
                <a:t> </a:t>
              </a:r>
              <a:r>
                <a:rPr lang="zh-CN" altLang="en-US" dirty="0">
                  <a:solidFill>
                    <a:srgbClr val="FF00FF"/>
                  </a:solidFill>
                </a:rPr>
                <a:t>另一种是</a:t>
              </a:r>
              <a:r>
                <a:rPr lang="zh-CN" altLang="en-US" b="1" dirty="0">
                  <a:solidFill>
                    <a:srgbClr val="000000"/>
                  </a:solidFill>
                </a:rPr>
                <a:t>是非记录文件（流式文件）</a:t>
              </a:r>
            </a:p>
            <a:p>
              <a:pPr>
                <a:defRPr/>
              </a:pPr>
              <a:r>
                <a:rPr lang="zh-CN" altLang="en-US" dirty="0">
                  <a:solidFill>
                    <a:srgbClr val="0000FF"/>
                  </a:solidFill>
                </a:rPr>
                <a:t>   即</a:t>
              </a:r>
              <a:r>
                <a:rPr lang="zh-CN" altLang="en-US" i="1" dirty="0">
                  <a:solidFill>
                    <a:srgbClr val="0000FF"/>
                  </a:solidFill>
                </a:rPr>
                <a:t>文件是有序的相关数据项的集合</a:t>
              </a:r>
              <a:r>
                <a:rPr lang="zh-CN" altLang="en-US" dirty="0">
                  <a:solidFill>
                    <a:srgbClr val="000066"/>
                  </a:solidFill>
                </a:rPr>
                <a:t>。</a:t>
              </a:r>
            </a:p>
          </p:txBody>
        </p:sp>
        <p:sp>
          <p:nvSpPr>
            <p:cNvPr id="19471" name="AutoShape 31">
              <a:extLst>
                <a:ext uri="{FF2B5EF4-FFF2-40B4-BE49-F238E27FC236}">
                  <a16:creationId xmlns:a16="http://schemas.microsoft.com/office/drawing/2014/main" id="{14B67F5C-492C-1843-9875-E94A74FB662F}"/>
                </a:ext>
              </a:extLst>
            </p:cNvPr>
            <p:cNvSpPr>
              <a:spLocks/>
            </p:cNvSpPr>
            <p:nvPr/>
          </p:nvSpPr>
          <p:spPr bwMode="auto">
            <a:xfrm>
              <a:off x="1248" y="2208"/>
              <a:ext cx="96" cy="240"/>
            </a:xfrm>
            <a:prstGeom prst="leftBrace">
              <a:avLst>
                <a:gd name="adj1" fmla="val 20833"/>
                <a:gd name="adj2" fmla="val 50000"/>
              </a:avLst>
            </a:prstGeom>
            <a:grpFill/>
            <a:ln w="28575">
              <a:solidFill>
                <a:schemeClr val="tx1"/>
              </a:solidFill>
              <a:round/>
              <a:headEnd/>
              <a:tailEnd/>
            </a:ln>
          </p:spPr>
          <p:txBody>
            <a:bodyPr wrap="none" anchor="ctr">
              <a:spAutoFit/>
            </a:bodyPr>
            <a:lstStyle/>
            <a:p>
              <a:pPr>
                <a:defRPr/>
              </a:pPr>
              <a:endParaRPr lang="zh-CN" altLang="en-US"/>
            </a:p>
          </p:txBody>
        </p:sp>
      </p:grpSp>
      <p:sp>
        <p:nvSpPr>
          <p:cNvPr id="28675" name="Rectangle 2">
            <a:extLst>
              <a:ext uri="{FF2B5EF4-FFF2-40B4-BE49-F238E27FC236}">
                <a16:creationId xmlns:a16="http://schemas.microsoft.com/office/drawing/2014/main" id="{1EFF29D1-78EC-FF4B-9F13-AF64859B982E}"/>
              </a:ext>
            </a:extLst>
          </p:cNvPr>
          <p:cNvSpPr>
            <a:spLocks noGrp="1" noChangeArrowheads="1"/>
          </p:cNvSpPr>
          <p:nvPr>
            <p:ph type="ctrTitle"/>
          </p:nvPr>
        </p:nvSpPr>
        <p:spPr bwMode="auto">
          <a:xfrm>
            <a:off x="533400" y="76200"/>
            <a:ext cx="8153400" cy="3810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altLang="zh-CN" sz="2800" b="1" dirty="0">
                <a:solidFill>
                  <a:srgbClr val="FF0066"/>
                </a:solidFill>
              </a:rPr>
              <a:t>5.</a:t>
            </a:r>
            <a:r>
              <a:rPr lang="zh-CN" altLang="en-US" sz="2800" b="1" dirty="0">
                <a:solidFill>
                  <a:srgbClr val="FF0066"/>
                </a:solidFill>
              </a:rPr>
              <a:t>２  文件的逻辑结构－－</a:t>
            </a:r>
            <a:r>
              <a:rPr lang="zh-CN" altLang="en-US" sz="2800" b="1" dirty="0">
                <a:solidFill>
                  <a:schemeClr val="accent2"/>
                </a:solidFill>
              </a:rPr>
              <a:t>文件逻辑结构的类型</a:t>
            </a:r>
            <a:endParaRPr lang="zh-CN" altLang="en-US" dirty="0">
              <a:solidFill>
                <a:schemeClr val="accent2"/>
              </a:solidFill>
            </a:endParaRPr>
          </a:p>
        </p:txBody>
      </p:sp>
      <p:sp>
        <p:nvSpPr>
          <p:cNvPr id="7177" name="Rectangle 9">
            <a:extLst>
              <a:ext uri="{FF2B5EF4-FFF2-40B4-BE49-F238E27FC236}">
                <a16:creationId xmlns:a16="http://schemas.microsoft.com/office/drawing/2014/main" id="{7452401C-ADA7-C441-9CE6-F3DBCB1A300C}"/>
              </a:ext>
            </a:extLst>
          </p:cNvPr>
          <p:cNvSpPr>
            <a:spLocks noChangeArrowheads="1"/>
          </p:cNvSpPr>
          <p:nvPr/>
        </p:nvSpPr>
        <p:spPr bwMode="auto">
          <a:xfrm>
            <a:off x="609600" y="609600"/>
            <a:ext cx="22860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CC3300"/>
                </a:solidFill>
              </a:rPr>
              <a:t>文件的</a:t>
            </a:r>
            <a:r>
              <a:rPr lang="zh-CN" altLang="en-US" b="1">
                <a:solidFill>
                  <a:srgbClr val="0000CC"/>
                </a:solidFill>
              </a:rPr>
              <a:t>逻辑结构</a:t>
            </a:r>
            <a:endParaRPr lang="zh-CN" altLang="en-US" b="1">
              <a:solidFill>
                <a:srgbClr val="CC3300"/>
              </a:solidFill>
            </a:endParaRPr>
          </a:p>
        </p:txBody>
      </p:sp>
      <p:sp>
        <p:nvSpPr>
          <p:cNvPr id="7179" name="Rectangle 11">
            <a:extLst>
              <a:ext uri="{FF2B5EF4-FFF2-40B4-BE49-F238E27FC236}">
                <a16:creationId xmlns:a16="http://schemas.microsoft.com/office/drawing/2014/main" id="{0626C520-2410-1E47-A433-2F0FC8E4C8A1}"/>
              </a:ext>
            </a:extLst>
          </p:cNvPr>
          <p:cNvSpPr>
            <a:spLocks noChangeArrowheads="1"/>
          </p:cNvSpPr>
          <p:nvPr/>
        </p:nvSpPr>
        <p:spPr bwMode="auto">
          <a:xfrm>
            <a:off x="2982913" y="533400"/>
            <a:ext cx="6084887" cy="13827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000000"/>
                </a:solidFill>
              </a:rPr>
              <a:t>是从用户的观点出发，所观察到的文件组织形式，是用户可以直接处理的数据及其结构，它独立于物理特性，又称</a:t>
            </a:r>
            <a:r>
              <a:rPr lang="zh-CN" altLang="en-US" b="1">
                <a:solidFill>
                  <a:srgbClr val="0000FF"/>
                </a:solidFill>
              </a:rPr>
              <a:t>文件组织</a:t>
            </a:r>
            <a:r>
              <a:rPr lang="zh-CN" altLang="en-US" b="1">
                <a:solidFill>
                  <a:srgbClr val="000000"/>
                </a:solidFill>
              </a:rPr>
              <a:t>。</a:t>
            </a:r>
            <a:endParaRPr lang="zh-CN" altLang="en-US"/>
          </a:p>
        </p:txBody>
      </p:sp>
      <p:sp>
        <p:nvSpPr>
          <p:cNvPr id="7188" name="Rectangle 20">
            <a:extLst>
              <a:ext uri="{FF2B5EF4-FFF2-40B4-BE49-F238E27FC236}">
                <a16:creationId xmlns:a16="http://schemas.microsoft.com/office/drawing/2014/main" id="{DAF4CB73-899F-EA48-AA34-0901A6B0C32B}"/>
              </a:ext>
            </a:extLst>
          </p:cNvPr>
          <p:cNvSpPr>
            <a:spLocks noChangeArrowheads="1"/>
          </p:cNvSpPr>
          <p:nvPr/>
        </p:nvSpPr>
        <p:spPr bwMode="auto">
          <a:xfrm>
            <a:off x="609600" y="4724400"/>
            <a:ext cx="25146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FF0000"/>
                </a:solidFill>
              </a:rPr>
              <a:t>文件的</a:t>
            </a:r>
            <a:r>
              <a:rPr lang="zh-CN" altLang="en-US" b="1">
                <a:solidFill>
                  <a:schemeClr val="accent2"/>
                </a:solidFill>
              </a:rPr>
              <a:t>物理结构</a:t>
            </a:r>
            <a:endParaRPr lang="zh-CN" altLang="en-US" b="1"/>
          </a:p>
        </p:txBody>
      </p:sp>
      <p:sp>
        <p:nvSpPr>
          <p:cNvPr id="7190" name="Rectangle 22">
            <a:extLst>
              <a:ext uri="{FF2B5EF4-FFF2-40B4-BE49-F238E27FC236}">
                <a16:creationId xmlns:a16="http://schemas.microsoft.com/office/drawing/2014/main" id="{A7375E1A-BA2C-454A-AAFE-576FB23A514F}"/>
              </a:ext>
            </a:extLst>
          </p:cNvPr>
          <p:cNvSpPr>
            <a:spLocks noChangeArrowheads="1"/>
          </p:cNvSpPr>
          <p:nvPr/>
        </p:nvSpPr>
        <p:spPr bwMode="auto">
          <a:xfrm>
            <a:off x="3124200" y="4800600"/>
            <a:ext cx="59436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又称为文件的存储结构，是指文件在外存上的</a:t>
            </a:r>
            <a:r>
              <a:rPr lang="zh-CN" altLang="en-US" b="1">
                <a:solidFill>
                  <a:srgbClr val="0000FF"/>
                </a:solidFill>
              </a:rPr>
              <a:t>存储组织形式</a:t>
            </a:r>
            <a:r>
              <a:rPr lang="zh-CN" altLang="en-US" b="1"/>
              <a:t>，与存储介质的存储性能有关。</a:t>
            </a:r>
          </a:p>
        </p:txBody>
      </p:sp>
      <p:sp>
        <p:nvSpPr>
          <p:cNvPr id="7192" name="AutoShape 24">
            <a:extLst>
              <a:ext uri="{FF2B5EF4-FFF2-40B4-BE49-F238E27FC236}">
                <a16:creationId xmlns:a16="http://schemas.microsoft.com/office/drawing/2014/main" id="{D4907019-9A7B-0640-94F1-E279E88148D8}"/>
              </a:ext>
            </a:extLst>
          </p:cNvPr>
          <p:cNvSpPr>
            <a:spLocks noChangeArrowheads="1"/>
          </p:cNvSpPr>
          <p:nvPr/>
        </p:nvSpPr>
        <p:spPr bwMode="auto">
          <a:xfrm>
            <a:off x="7086600" y="1905000"/>
            <a:ext cx="1752600" cy="914400"/>
          </a:xfrm>
          <a:prstGeom prst="wedgeRoundRectCallout">
            <a:avLst>
              <a:gd name="adj1" fmla="val -188856"/>
              <a:gd name="adj2" fmla="val 119620"/>
              <a:gd name="adj3" fmla="val 16667"/>
            </a:avLst>
          </a:prstGeom>
          <a:solidFill>
            <a:schemeClr val="bg1"/>
          </a:solidFill>
          <a:ln w="9525">
            <a:solidFill>
              <a:srgbClr val="FF0066"/>
            </a:solidFill>
            <a:miter lim="800000"/>
            <a:headEnd/>
            <a:tailEnd/>
          </a:ln>
          <a:effec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solidFill>
                  <a:srgbClr val="FF0066"/>
                </a:solidFill>
                <a:effectLst>
                  <a:outerShdw blurRad="38100" dist="38100" dir="2700000" algn="tl">
                    <a:srgbClr val="C0C0C0"/>
                  </a:outerShdw>
                </a:effectLst>
                <a:ea typeface="幼圆" pitchFamily="49" charset="-122"/>
              </a:rPr>
              <a:t>定长记录</a:t>
            </a:r>
          </a:p>
          <a:p>
            <a:pPr algn="ctr" eaLnBrk="1" hangingPunct="1"/>
            <a:r>
              <a:rPr lang="zh-CN" altLang="en-US" b="1">
                <a:solidFill>
                  <a:srgbClr val="FF0066"/>
                </a:solidFill>
                <a:effectLst>
                  <a:outerShdw blurRad="38100" dist="38100" dir="2700000" algn="tl">
                    <a:srgbClr val="C0C0C0"/>
                  </a:outerShdw>
                </a:effectLst>
                <a:ea typeface="幼圆" pitchFamily="49" charset="-122"/>
              </a:rPr>
              <a:t>变长记录</a:t>
            </a:r>
          </a:p>
        </p:txBody>
      </p:sp>
      <p:sp>
        <p:nvSpPr>
          <p:cNvPr id="7193" name="AutoShape 25">
            <a:extLst>
              <a:ext uri="{FF2B5EF4-FFF2-40B4-BE49-F238E27FC236}">
                <a16:creationId xmlns:a16="http://schemas.microsoft.com/office/drawing/2014/main" id="{96E61BC2-A9B0-1943-BDAD-82E5FFD58C7B}"/>
              </a:ext>
            </a:extLst>
          </p:cNvPr>
          <p:cNvSpPr>
            <a:spLocks noChangeArrowheads="1"/>
          </p:cNvSpPr>
          <p:nvPr/>
        </p:nvSpPr>
        <p:spPr bwMode="auto">
          <a:xfrm>
            <a:off x="609600" y="1600200"/>
            <a:ext cx="1905000" cy="838200"/>
          </a:xfrm>
          <a:prstGeom prst="wedgeRoundRectCallout">
            <a:avLst>
              <a:gd name="adj1" fmla="val 18250"/>
              <a:gd name="adj2" fmla="val 196403"/>
              <a:gd name="adj3" fmla="val 16667"/>
            </a:avLst>
          </a:prstGeom>
          <a:solidFill>
            <a:schemeClr val="bg1"/>
          </a:solidFill>
          <a:ln w="9525">
            <a:solidFill>
              <a:srgbClr val="FF0066"/>
            </a:solidFill>
            <a:miter lim="800000"/>
            <a:headEnd/>
            <a:tailEnd/>
          </a:ln>
          <a:effec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solidFill>
                  <a:srgbClr val="FF0066"/>
                </a:solidFill>
                <a:effectLst>
                  <a:outerShdw blurRad="38100" dist="38100" dir="2700000" algn="tl">
                    <a:srgbClr val="C0C0C0"/>
                  </a:outerShdw>
                </a:effectLst>
                <a:ea typeface="幼圆" pitchFamily="49" charset="-122"/>
              </a:rPr>
              <a:t>有结构文件</a:t>
            </a:r>
          </a:p>
          <a:p>
            <a:pPr algn="ctr" eaLnBrk="1" hangingPunct="1"/>
            <a:r>
              <a:rPr lang="zh-CN" altLang="en-US" b="1">
                <a:solidFill>
                  <a:srgbClr val="FF0066"/>
                </a:solidFill>
                <a:effectLst>
                  <a:outerShdw blurRad="38100" dist="38100" dir="2700000" algn="tl">
                    <a:srgbClr val="C0C0C0"/>
                  </a:outerShdw>
                </a:effectLst>
                <a:ea typeface="幼圆" pitchFamily="49" charset="-122"/>
              </a:rPr>
              <a:t>无结构文件</a:t>
            </a:r>
          </a:p>
        </p:txBody>
      </p:sp>
      <p:sp>
        <p:nvSpPr>
          <p:cNvPr id="7194" name="Rectangle 26">
            <a:extLst>
              <a:ext uri="{FF2B5EF4-FFF2-40B4-BE49-F238E27FC236}">
                <a16:creationId xmlns:a16="http://schemas.microsoft.com/office/drawing/2014/main" id="{4E333A3A-9E39-ED47-926F-57A3062700E0}"/>
              </a:ext>
            </a:extLst>
          </p:cNvPr>
          <p:cNvSpPr>
            <a:spLocks noChangeArrowheads="1"/>
          </p:cNvSpPr>
          <p:nvPr/>
        </p:nvSpPr>
        <p:spPr bwMode="auto">
          <a:xfrm>
            <a:off x="609600" y="5267325"/>
            <a:ext cx="2438400" cy="838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FF0000"/>
                </a:solidFill>
              </a:rPr>
              <a:t>文件逻辑结构的</a:t>
            </a:r>
            <a:r>
              <a:rPr lang="zh-CN" altLang="en-US" b="1">
                <a:solidFill>
                  <a:schemeClr val="accent2"/>
                </a:solidFill>
              </a:rPr>
              <a:t>要求</a:t>
            </a:r>
            <a:endParaRPr lang="zh-CN" altLang="en-US" b="1"/>
          </a:p>
        </p:txBody>
      </p:sp>
      <p:sp>
        <p:nvSpPr>
          <p:cNvPr id="7195" name="Rectangle 27">
            <a:extLst>
              <a:ext uri="{FF2B5EF4-FFF2-40B4-BE49-F238E27FC236}">
                <a16:creationId xmlns:a16="http://schemas.microsoft.com/office/drawing/2014/main" id="{5CE6CBB4-508F-4A45-B04D-78EC128D3A75}"/>
              </a:ext>
            </a:extLst>
          </p:cNvPr>
          <p:cNvSpPr>
            <a:spLocks noChangeArrowheads="1"/>
          </p:cNvSpPr>
          <p:nvPr/>
        </p:nvSpPr>
        <p:spPr bwMode="auto">
          <a:xfrm>
            <a:off x="1828800" y="6122988"/>
            <a:ext cx="7010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提高检索效率、便于修改、降低文件的存储费用</a:t>
            </a:r>
          </a:p>
        </p:txBody>
      </p:sp>
      <p:sp>
        <p:nvSpPr>
          <p:cNvPr id="28684" name="AutoShape 29">
            <a:extLst>
              <a:ext uri="{FF2B5EF4-FFF2-40B4-BE49-F238E27FC236}">
                <a16:creationId xmlns:a16="http://schemas.microsoft.com/office/drawing/2014/main" id="{5F72828C-CB0C-DD48-882A-40402508CC1A}"/>
              </a:ext>
            </a:extLst>
          </p:cNvPr>
          <p:cNvSpPr>
            <a:spLocks/>
          </p:cNvSpPr>
          <p:nvPr/>
        </p:nvSpPr>
        <p:spPr bwMode="auto">
          <a:xfrm>
            <a:off x="1981200" y="3505200"/>
            <a:ext cx="76200" cy="381000"/>
          </a:xfrm>
          <a:prstGeom prst="leftBrace">
            <a:avLst>
              <a:gd name="adj1" fmla="val 41667"/>
              <a:gd name="adj2"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685" name="AutoShape 30">
            <a:extLst>
              <a:ext uri="{FF2B5EF4-FFF2-40B4-BE49-F238E27FC236}">
                <a16:creationId xmlns:a16="http://schemas.microsoft.com/office/drawing/2014/main" id="{21B823B0-04BC-CD4E-B6E3-C014BCB30C3B}"/>
              </a:ext>
            </a:extLst>
          </p:cNvPr>
          <p:cNvSpPr>
            <a:spLocks/>
          </p:cNvSpPr>
          <p:nvPr/>
        </p:nvSpPr>
        <p:spPr bwMode="auto">
          <a:xfrm>
            <a:off x="1981200" y="3505200"/>
            <a:ext cx="76200" cy="381000"/>
          </a:xfrm>
          <a:prstGeom prst="leftBrace">
            <a:avLst>
              <a:gd name="adj1" fmla="val 41667"/>
              <a:gd name="adj2"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43187721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177"/>
                                        </p:tgtEl>
                                        <p:attrNameLst>
                                          <p:attrName>style.visibility</p:attrName>
                                        </p:attrNameLst>
                                      </p:cBhvr>
                                      <p:to>
                                        <p:strVal val="visible"/>
                                      </p:to>
                                    </p:set>
                                    <p:animEffect transition="in" filter="dissolve">
                                      <p:cBhvr>
                                        <p:cTn id="7" dur="500"/>
                                        <p:tgtEl>
                                          <p:spTgt spid="7177"/>
                                        </p:tgtEl>
                                      </p:cBhvr>
                                    </p:animEffect>
                                  </p:childTnLst>
                                </p:cTn>
                              </p:par>
                            </p:childTnLst>
                          </p:cTn>
                        </p:par>
                        <p:par>
                          <p:cTn id="8" fill="hold" nodeType="afterGroup">
                            <p:stCondLst>
                              <p:cond delay="500"/>
                            </p:stCondLst>
                            <p:childTnLst>
                              <p:par>
                                <p:cTn id="9" presetID="3" presetClass="entr" presetSubtype="5" fill="hold" grpId="0" nodeType="afterEffect">
                                  <p:stCondLst>
                                    <p:cond delay="0"/>
                                  </p:stCondLst>
                                  <p:childTnLst>
                                    <p:set>
                                      <p:cBhvr>
                                        <p:cTn id="10" dur="1" fill="hold">
                                          <p:stCondLst>
                                            <p:cond delay="0"/>
                                          </p:stCondLst>
                                        </p:cTn>
                                        <p:tgtEl>
                                          <p:spTgt spid="7179"/>
                                        </p:tgtEl>
                                        <p:attrNameLst>
                                          <p:attrName>style.visibility</p:attrName>
                                        </p:attrNameLst>
                                      </p:cBhvr>
                                      <p:to>
                                        <p:strVal val="visible"/>
                                      </p:to>
                                    </p:set>
                                    <p:animEffect transition="in" filter="blinds(vertical)">
                                      <p:cBhvr>
                                        <p:cTn id="11" dur="500"/>
                                        <p:tgtEl>
                                          <p:spTgt spid="717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7193"/>
                                        </p:tgtEl>
                                        <p:attrNameLst>
                                          <p:attrName>style.visibility</p:attrName>
                                        </p:attrNameLst>
                                      </p:cBhvr>
                                      <p:to>
                                        <p:strVal val="visible"/>
                                      </p:to>
                                    </p:set>
                                    <p:animEffect transition="in" filter="dissolve">
                                      <p:cBhvr>
                                        <p:cTn id="16" dur="500"/>
                                        <p:tgtEl>
                                          <p:spTgt spid="719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linds(horizontal)">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7192"/>
                                        </p:tgtEl>
                                        <p:attrNameLst>
                                          <p:attrName>style.visibility</p:attrName>
                                        </p:attrNameLst>
                                      </p:cBhvr>
                                      <p:to>
                                        <p:strVal val="visible"/>
                                      </p:to>
                                    </p:set>
                                    <p:animEffect transition="in" filter="dissolve">
                                      <p:cBhvr>
                                        <p:cTn id="26" dur="500"/>
                                        <p:tgtEl>
                                          <p:spTgt spid="719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7188"/>
                                        </p:tgtEl>
                                        <p:attrNameLst>
                                          <p:attrName>style.visibility</p:attrName>
                                        </p:attrNameLst>
                                      </p:cBhvr>
                                      <p:to>
                                        <p:strVal val="visible"/>
                                      </p:to>
                                    </p:set>
                                    <p:animEffect transition="in" filter="checkerboard(across)">
                                      <p:cBhvr>
                                        <p:cTn id="31" dur="500"/>
                                        <p:tgtEl>
                                          <p:spTgt spid="7188"/>
                                        </p:tgtEl>
                                      </p:cBhvr>
                                    </p:animEffect>
                                  </p:childTnLst>
                                </p:cTn>
                              </p:par>
                            </p:childTnLst>
                          </p:cTn>
                        </p:par>
                        <p:par>
                          <p:cTn id="32" fill="hold" nodeType="afterGroup">
                            <p:stCondLst>
                              <p:cond delay="500"/>
                            </p:stCondLst>
                            <p:childTnLst>
                              <p:par>
                                <p:cTn id="33" presetID="14" presetClass="entr" presetSubtype="5" fill="hold" grpId="0" nodeType="afterEffect">
                                  <p:stCondLst>
                                    <p:cond delay="0"/>
                                  </p:stCondLst>
                                  <p:childTnLst>
                                    <p:set>
                                      <p:cBhvr>
                                        <p:cTn id="34" dur="1" fill="hold">
                                          <p:stCondLst>
                                            <p:cond delay="0"/>
                                          </p:stCondLst>
                                        </p:cTn>
                                        <p:tgtEl>
                                          <p:spTgt spid="7190"/>
                                        </p:tgtEl>
                                        <p:attrNameLst>
                                          <p:attrName>style.visibility</p:attrName>
                                        </p:attrNameLst>
                                      </p:cBhvr>
                                      <p:to>
                                        <p:strVal val="visible"/>
                                      </p:to>
                                    </p:set>
                                    <p:animEffect transition="in" filter="randombar(vertical)">
                                      <p:cBhvr>
                                        <p:cTn id="35" dur="500"/>
                                        <p:tgtEl>
                                          <p:spTgt spid="719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5" presetClass="entr" presetSubtype="10" fill="hold" grpId="0" nodeType="clickEffect">
                                  <p:stCondLst>
                                    <p:cond delay="0"/>
                                  </p:stCondLst>
                                  <p:childTnLst>
                                    <p:set>
                                      <p:cBhvr>
                                        <p:cTn id="39" dur="1" fill="hold">
                                          <p:stCondLst>
                                            <p:cond delay="0"/>
                                          </p:stCondLst>
                                        </p:cTn>
                                        <p:tgtEl>
                                          <p:spTgt spid="7194"/>
                                        </p:tgtEl>
                                        <p:attrNameLst>
                                          <p:attrName>style.visibility</p:attrName>
                                        </p:attrNameLst>
                                      </p:cBhvr>
                                      <p:to>
                                        <p:strVal val="visible"/>
                                      </p:to>
                                    </p:set>
                                    <p:animEffect transition="in" filter="checkerboard(across)">
                                      <p:cBhvr>
                                        <p:cTn id="40" dur="500"/>
                                        <p:tgtEl>
                                          <p:spTgt spid="7194"/>
                                        </p:tgtEl>
                                      </p:cBhvr>
                                    </p:animEffect>
                                  </p:childTnLst>
                                </p:cTn>
                              </p:par>
                            </p:childTnLst>
                          </p:cTn>
                        </p:par>
                        <p:par>
                          <p:cTn id="41" fill="hold" nodeType="afterGroup">
                            <p:stCondLst>
                              <p:cond delay="500"/>
                            </p:stCondLst>
                            <p:childTnLst>
                              <p:par>
                                <p:cTn id="42" presetID="14" presetClass="entr" presetSubtype="5" fill="hold" grpId="0" nodeType="afterEffect">
                                  <p:stCondLst>
                                    <p:cond delay="0"/>
                                  </p:stCondLst>
                                  <p:childTnLst>
                                    <p:set>
                                      <p:cBhvr>
                                        <p:cTn id="43" dur="1" fill="hold">
                                          <p:stCondLst>
                                            <p:cond delay="0"/>
                                          </p:stCondLst>
                                        </p:cTn>
                                        <p:tgtEl>
                                          <p:spTgt spid="7195"/>
                                        </p:tgtEl>
                                        <p:attrNameLst>
                                          <p:attrName>style.visibility</p:attrName>
                                        </p:attrNameLst>
                                      </p:cBhvr>
                                      <p:to>
                                        <p:strVal val="visible"/>
                                      </p:to>
                                    </p:set>
                                    <p:animEffect transition="in" filter="randombar(vertical)">
                                      <p:cBhvr>
                                        <p:cTn id="44" dur="500"/>
                                        <p:tgtEl>
                                          <p:spTgt spid="7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7" grpId="0" animBg="1" autoUpdateAnimBg="0"/>
      <p:bldP spid="7179" grpId="0" animBg="1" autoUpdateAnimBg="0"/>
      <p:bldP spid="7188" grpId="0" animBg="1" autoUpdateAnimBg="0"/>
      <p:bldP spid="7190" grpId="0" animBg="1" autoUpdateAnimBg="0"/>
      <p:bldP spid="7192" grpId="0" animBg="1"/>
      <p:bldP spid="7193" grpId="0" animBg="1"/>
      <p:bldP spid="7194" grpId="0" animBg="1" autoUpdateAnimBg="0"/>
      <p:bldP spid="7195"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F078B2C-CC00-CE4B-9B48-97051EEDDCF3}"/>
              </a:ext>
            </a:extLst>
          </p:cNvPr>
          <p:cNvSpPr>
            <a:spLocks noGrp="1" noChangeArrowheads="1"/>
          </p:cNvSpPr>
          <p:nvPr>
            <p:ph type="ctrTitle"/>
          </p:nvPr>
        </p:nvSpPr>
        <p:spPr bwMode="auto">
          <a:xfrm>
            <a:off x="533400" y="533400"/>
            <a:ext cx="8382000" cy="3810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altLang="zh-CN" sz="2400" b="1" i="1">
                <a:solidFill>
                  <a:srgbClr val="008000"/>
                </a:solidFill>
              </a:rPr>
              <a:t>        </a:t>
            </a:r>
            <a:r>
              <a:rPr lang="zh-CN" altLang="en-US" sz="2400" b="1" i="1">
                <a:solidFill>
                  <a:srgbClr val="008000"/>
                </a:solidFill>
              </a:rPr>
              <a:t>根据用户和系统管理上的需要，常形成顺序文件、索引文件、索引顺序文件：</a:t>
            </a:r>
            <a:endParaRPr lang="zh-CN" altLang="en-US" sz="1800">
              <a:solidFill>
                <a:srgbClr val="FF0066"/>
              </a:solidFill>
            </a:endParaRPr>
          </a:p>
        </p:txBody>
      </p:sp>
      <p:sp>
        <p:nvSpPr>
          <p:cNvPr id="8195" name="Rectangle 3">
            <a:extLst>
              <a:ext uri="{FF2B5EF4-FFF2-40B4-BE49-F238E27FC236}">
                <a16:creationId xmlns:a16="http://schemas.microsoft.com/office/drawing/2014/main" id="{D0818F41-D6E5-6445-AF19-B0402A02AAED}"/>
              </a:ext>
            </a:extLst>
          </p:cNvPr>
          <p:cNvSpPr>
            <a:spLocks noGrp="1" noChangeArrowheads="1"/>
          </p:cNvSpPr>
          <p:nvPr>
            <p:ph type="subTitle" idx="1"/>
          </p:nvPr>
        </p:nvSpPr>
        <p:spPr bwMode="auto">
          <a:xfrm>
            <a:off x="533400" y="1295400"/>
            <a:ext cx="4191000" cy="3810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altLang="zh-CN" sz="2400" b="1"/>
              <a:t>  </a:t>
            </a:r>
            <a:r>
              <a:rPr lang="zh-CN" altLang="en-US" sz="2400" b="1">
                <a:solidFill>
                  <a:srgbClr val="6600FF"/>
                </a:solidFill>
              </a:rPr>
              <a:t>图</a:t>
            </a:r>
            <a:r>
              <a:rPr lang="en-US" altLang="zh-CN" sz="2400" b="1">
                <a:solidFill>
                  <a:srgbClr val="6600FF"/>
                </a:solidFill>
              </a:rPr>
              <a:t>(a) </a:t>
            </a:r>
            <a:r>
              <a:rPr lang="zh-CN" altLang="en-US" sz="2400" b="1">
                <a:solidFill>
                  <a:srgbClr val="6600FF"/>
                </a:solidFill>
              </a:rPr>
              <a:t>为记录长度固定的文件</a:t>
            </a:r>
            <a:r>
              <a:rPr lang="zh-CN" altLang="en-US" sz="2400" b="1"/>
              <a:t>   </a:t>
            </a:r>
          </a:p>
        </p:txBody>
      </p:sp>
      <p:graphicFrame>
        <p:nvGraphicFramePr>
          <p:cNvPr id="4098" name="Object 31">
            <a:extLst>
              <a:ext uri="{FF2B5EF4-FFF2-40B4-BE49-F238E27FC236}">
                <a16:creationId xmlns:a16="http://schemas.microsoft.com/office/drawing/2014/main" id="{70382A13-3E2C-4343-AD62-C3D4CF8894B7}"/>
              </a:ext>
            </a:extLst>
          </p:cNvPr>
          <p:cNvGraphicFramePr>
            <a:graphicFrameLocks noChangeAspect="1"/>
          </p:cNvGraphicFramePr>
          <p:nvPr/>
        </p:nvGraphicFramePr>
        <p:xfrm>
          <a:off x="4343400" y="1752600"/>
          <a:ext cx="1897063" cy="863600"/>
        </p:xfrm>
        <a:graphic>
          <a:graphicData uri="http://schemas.openxmlformats.org/presentationml/2006/ole">
            <mc:AlternateContent xmlns:mc="http://schemas.openxmlformats.org/markup-compatibility/2006">
              <mc:Choice xmlns:v="urn:schemas-microsoft-com:vml" Requires="v">
                <p:oleObj spid="_x0000_s209926" name="文档" r:id="rId3" imgW="1816100" imgH="838200" progId="Word.Document.8">
                  <p:embed/>
                </p:oleObj>
              </mc:Choice>
              <mc:Fallback>
                <p:oleObj name="文档" r:id="rId3" imgW="1816100" imgH="838200" progId="Word.Document.8">
                  <p:embed/>
                  <p:pic>
                    <p:nvPicPr>
                      <p:cNvPr id="4098" name="Object 31">
                        <a:extLst>
                          <a:ext uri="{FF2B5EF4-FFF2-40B4-BE49-F238E27FC236}">
                            <a16:creationId xmlns:a16="http://schemas.microsoft.com/office/drawing/2014/main" id="{70382A13-3E2C-4343-AD62-C3D4CF8894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1752600"/>
                        <a:ext cx="1897063"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31" name="Text Box 39">
            <a:extLst>
              <a:ext uri="{FF2B5EF4-FFF2-40B4-BE49-F238E27FC236}">
                <a16:creationId xmlns:a16="http://schemas.microsoft.com/office/drawing/2014/main" id="{DDFA8CDD-58B5-3342-9317-553077808F11}"/>
              </a:ext>
            </a:extLst>
          </p:cNvPr>
          <p:cNvSpPr txBox="1">
            <a:spLocks noChangeArrowheads="1"/>
          </p:cNvSpPr>
          <p:nvPr/>
        </p:nvSpPr>
        <p:spPr bwMode="auto">
          <a:xfrm>
            <a:off x="5029200" y="1219200"/>
            <a:ext cx="434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6600FF"/>
                </a:solidFill>
              </a:rPr>
              <a:t>图</a:t>
            </a:r>
            <a:r>
              <a:rPr lang="en-US" altLang="zh-CN" b="1">
                <a:solidFill>
                  <a:srgbClr val="6600FF"/>
                </a:solidFill>
              </a:rPr>
              <a:t>(b)</a:t>
            </a:r>
            <a:r>
              <a:rPr lang="zh-CN" altLang="en-US" b="1">
                <a:solidFill>
                  <a:srgbClr val="6600FF"/>
                </a:solidFill>
              </a:rPr>
              <a:t>为可变长度的文件</a:t>
            </a:r>
            <a:endParaRPr lang="zh-CN" altLang="en-US"/>
          </a:p>
        </p:txBody>
      </p:sp>
      <p:sp>
        <p:nvSpPr>
          <p:cNvPr id="8266" name="Text Box 74">
            <a:extLst>
              <a:ext uri="{FF2B5EF4-FFF2-40B4-BE49-F238E27FC236}">
                <a16:creationId xmlns:a16="http://schemas.microsoft.com/office/drawing/2014/main" id="{76812876-269B-EC40-A0EE-7DDDD737A8F4}"/>
              </a:ext>
            </a:extLst>
          </p:cNvPr>
          <p:cNvSpPr txBox="1">
            <a:spLocks noChangeArrowheads="1"/>
          </p:cNvSpPr>
          <p:nvPr/>
        </p:nvSpPr>
        <p:spPr bwMode="auto">
          <a:xfrm>
            <a:off x="822325" y="5273675"/>
            <a:ext cx="77882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        </a:t>
            </a:r>
            <a:r>
              <a:rPr lang="zh-CN" altLang="en-US" b="1"/>
              <a:t>由图可见，对于顺序文件，知道了当前记录的地址，确定了一个要存取的记录的地址是十分方便的。</a:t>
            </a:r>
          </a:p>
        </p:txBody>
      </p:sp>
      <p:sp>
        <p:nvSpPr>
          <p:cNvPr id="4103" name="Rectangle 75">
            <a:extLst>
              <a:ext uri="{FF2B5EF4-FFF2-40B4-BE49-F238E27FC236}">
                <a16:creationId xmlns:a16="http://schemas.microsoft.com/office/drawing/2014/main" id="{7E1CCB53-E494-D84D-939B-D38472C653BB}"/>
              </a:ext>
            </a:extLst>
          </p:cNvPr>
          <p:cNvSpPr>
            <a:spLocks noChangeArrowheads="1"/>
          </p:cNvSpPr>
          <p:nvPr/>
        </p:nvSpPr>
        <p:spPr bwMode="auto">
          <a:xfrm>
            <a:off x="609600" y="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rgbClr val="FF0066"/>
                </a:solidFill>
              </a:rPr>
              <a:t>5.</a:t>
            </a:r>
            <a:r>
              <a:rPr lang="zh-CN" altLang="en-US" sz="2800" b="1" dirty="0">
                <a:solidFill>
                  <a:srgbClr val="FF0066"/>
                </a:solidFill>
              </a:rPr>
              <a:t>２  文件的逻辑结构－－</a:t>
            </a:r>
            <a:r>
              <a:rPr lang="zh-CN" altLang="en-US" sz="2800" b="1" dirty="0">
                <a:solidFill>
                  <a:schemeClr val="accent2"/>
                </a:solidFill>
              </a:rPr>
              <a:t>顺序文件</a:t>
            </a:r>
          </a:p>
        </p:txBody>
      </p:sp>
      <p:sp>
        <p:nvSpPr>
          <p:cNvPr id="8268" name="Rectangle 76">
            <a:extLst>
              <a:ext uri="{FF2B5EF4-FFF2-40B4-BE49-F238E27FC236}">
                <a16:creationId xmlns:a16="http://schemas.microsoft.com/office/drawing/2014/main" id="{BE341F3F-AE5B-D54B-AEC8-84673D461A61}"/>
              </a:ext>
            </a:extLst>
          </p:cNvPr>
          <p:cNvSpPr>
            <a:spLocks noChangeArrowheads="1"/>
          </p:cNvSpPr>
          <p:nvPr/>
        </p:nvSpPr>
        <p:spPr bwMode="auto">
          <a:xfrm>
            <a:off x="539750" y="6096000"/>
            <a:ext cx="16764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FF0000"/>
                </a:solidFill>
              </a:rPr>
              <a:t>优、缺点：</a:t>
            </a:r>
            <a:endParaRPr lang="zh-CN" altLang="en-US" b="1"/>
          </a:p>
        </p:txBody>
      </p:sp>
      <p:sp>
        <p:nvSpPr>
          <p:cNvPr id="8269" name="Rectangle 77">
            <a:extLst>
              <a:ext uri="{FF2B5EF4-FFF2-40B4-BE49-F238E27FC236}">
                <a16:creationId xmlns:a16="http://schemas.microsoft.com/office/drawing/2014/main" id="{C27A59B1-395D-F04D-A13E-868F5F3202A2}"/>
              </a:ext>
            </a:extLst>
          </p:cNvPr>
          <p:cNvSpPr>
            <a:spLocks noChangeArrowheads="1"/>
          </p:cNvSpPr>
          <p:nvPr/>
        </p:nvSpPr>
        <p:spPr bwMode="auto">
          <a:xfrm>
            <a:off x="2195513" y="6021388"/>
            <a:ext cx="67818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管理简单、顺序存取速度快；</a:t>
            </a:r>
            <a:r>
              <a:rPr lang="zh-CN" altLang="en-US" b="1">
                <a:solidFill>
                  <a:srgbClr val="0000FF"/>
                </a:solidFill>
              </a:rPr>
              <a:t>增加或修改记录困</a:t>
            </a:r>
          </a:p>
          <a:p>
            <a:pPr eaLnBrk="1" hangingPunct="1"/>
            <a:r>
              <a:rPr lang="zh-CN" altLang="en-US" b="1">
                <a:solidFill>
                  <a:srgbClr val="0000FF"/>
                </a:solidFill>
              </a:rPr>
              <a:t>难、要求连续存储空间、必须事先知道文件的长度</a:t>
            </a:r>
            <a:endParaRPr lang="zh-CN" altLang="en-US" b="1"/>
          </a:p>
        </p:txBody>
      </p:sp>
      <p:pic>
        <p:nvPicPr>
          <p:cNvPr id="8271" name="Picture 79" descr="8-3">
            <a:extLst>
              <a:ext uri="{FF2B5EF4-FFF2-40B4-BE49-F238E27FC236}">
                <a16:creationId xmlns:a16="http://schemas.microsoft.com/office/drawing/2014/main" id="{7ADBCAC6-E97D-BA42-AEBD-06D37E0A7A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1700213"/>
            <a:ext cx="70104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72" name="Rectangle 80">
            <a:extLst>
              <a:ext uri="{FF2B5EF4-FFF2-40B4-BE49-F238E27FC236}">
                <a16:creationId xmlns:a16="http://schemas.microsoft.com/office/drawing/2014/main" id="{08000E8C-8784-B34D-BA03-9623FCA8DB5B}"/>
              </a:ext>
            </a:extLst>
          </p:cNvPr>
          <p:cNvSpPr>
            <a:spLocks noChangeArrowheads="1"/>
          </p:cNvSpPr>
          <p:nvPr/>
        </p:nvSpPr>
        <p:spPr bwMode="auto">
          <a:xfrm>
            <a:off x="3160713" y="4664075"/>
            <a:ext cx="215900" cy="349250"/>
          </a:xfrm>
          <a:prstGeom prst="rect">
            <a:avLst/>
          </a:prstGeom>
          <a:solidFill>
            <a:schemeClr val="bg1"/>
          </a:solidFill>
          <a:ln w="12700">
            <a:solidFill>
              <a:schemeClr val="bg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b="1"/>
              <a:t>6</a:t>
            </a:r>
          </a:p>
        </p:txBody>
      </p:sp>
      <p:sp>
        <p:nvSpPr>
          <p:cNvPr id="8274" name="AutoShape 82">
            <a:extLst>
              <a:ext uri="{FF2B5EF4-FFF2-40B4-BE49-F238E27FC236}">
                <a16:creationId xmlns:a16="http://schemas.microsoft.com/office/drawing/2014/main" id="{9C6AAC06-28DB-2142-B6ED-FB8261DA2502}"/>
              </a:ext>
            </a:extLst>
          </p:cNvPr>
          <p:cNvSpPr>
            <a:spLocks noChangeArrowheads="1"/>
          </p:cNvSpPr>
          <p:nvPr/>
        </p:nvSpPr>
        <p:spPr bwMode="auto">
          <a:xfrm>
            <a:off x="7164388" y="0"/>
            <a:ext cx="1979612" cy="1268413"/>
          </a:xfrm>
          <a:prstGeom prst="cloudCallout">
            <a:avLst>
              <a:gd name="adj1" fmla="val -75981"/>
              <a:gd name="adj2" fmla="val 20463"/>
            </a:avLst>
          </a:prstGeom>
          <a:solidFill>
            <a:srgbClr val="0066FF"/>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solidFill>
                  <a:schemeClr val="bg1"/>
                </a:solidFill>
              </a:rPr>
              <a:t>记录按关键字排列</a:t>
            </a:r>
          </a:p>
        </p:txBody>
      </p:sp>
      <p:sp>
        <p:nvSpPr>
          <p:cNvPr id="4109" name="AutoShape 83">
            <a:extLst>
              <a:ext uri="{FF2B5EF4-FFF2-40B4-BE49-F238E27FC236}">
                <a16:creationId xmlns:a16="http://schemas.microsoft.com/office/drawing/2014/main" id="{363683AC-8A47-1741-812F-BE6CCD1FA6B4}"/>
              </a:ext>
            </a:extLst>
          </p:cNvPr>
          <p:cNvSpPr>
            <a:spLocks noChangeArrowheads="1"/>
          </p:cNvSpPr>
          <p:nvPr/>
        </p:nvSpPr>
        <p:spPr bwMode="auto">
          <a:xfrm>
            <a:off x="2555875" y="7100888"/>
            <a:ext cx="914400" cy="609600"/>
          </a:xfrm>
          <a:prstGeom prst="wedgeEllipseCallout">
            <a:avLst>
              <a:gd name="adj1" fmla="val -43750"/>
              <a:gd name="adj2" fmla="val 7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b="1"/>
          </a:p>
        </p:txBody>
      </p:sp>
      <p:sp>
        <p:nvSpPr>
          <p:cNvPr id="4110" name="矩形 13">
            <a:extLst>
              <a:ext uri="{FF2B5EF4-FFF2-40B4-BE49-F238E27FC236}">
                <a16:creationId xmlns:a16="http://schemas.microsoft.com/office/drawing/2014/main" id="{112BBA06-77C2-724C-B608-E15F6FFA0B3B}"/>
              </a:ext>
            </a:extLst>
          </p:cNvPr>
          <p:cNvSpPr>
            <a:spLocks noChangeArrowheads="1"/>
          </p:cNvSpPr>
          <p:nvPr/>
        </p:nvSpPr>
        <p:spPr bwMode="auto">
          <a:xfrm>
            <a:off x="3203575" y="4724400"/>
            <a:ext cx="504825" cy="217488"/>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TextBox 14">
            <a:extLst>
              <a:ext uri="{FF2B5EF4-FFF2-40B4-BE49-F238E27FC236}">
                <a16:creationId xmlns:a16="http://schemas.microsoft.com/office/drawing/2014/main" id="{078B7EC6-8BF2-BA43-876A-CC897D983D37}"/>
              </a:ext>
            </a:extLst>
          </p:cNvPr>
          <p:cNvSpPr txBox="1">
            <a:spLocks noChangeArrowheads="1"/>
          </p:cNvSpPr>
          <p:nvPr/>
        </p:nvSpPr>
        <p:spPr bwMode="auto">
          <a:xfrm>
            <a:off x="3276600" y="4597400"/>
            <a:ext cx="719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7-3</a:t>
            </a:r>
            <a:endParaRPr lang="zh-CN" altLang="en-US"/>
          </a:p>
        </p:txBody>
      </p:sp>
    </p:spTree>
    <p:extLst>
      <p:ext uri="{BB962C8B-B14F-4D97-AF65-F5344CB8AC3E}">
        <p14:creationId xmlns:p14="http://schemas.microsoft.com/office/powerpoint/2010/main" val="380525367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19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5" presetClass="entr" presetSubtype="0" fill="hold" grpId="0" nodeType="clickEffect">
                                  <p:stCondLst>
                                    <p:cond delay="0"/>
                                  </p:stCondLst>
                                  <p:childTnLst>
                                    <p:set>
                                      <p:cBhvr>
                                        <p:cTn id="10" dur="1" fill="hold">
                                          <p:stCondLst>
                                            <p:cond delay="0"/>
                                          </p:stCondLst>
                                        </p:cTn>
                                        <p:tgtEl>
                                          <p:spTgt spid="8274"/>
                                        </p:tgtEl>
                                        <p:attrNameLst>
                                          <p:attrName>style.visibility</p:attrName>
                                        </p:attrNameLst>
                                      </p:cBhvr>
                                      <p:to>
                                        <p:strVal val="visible"/>
                                      </p:to>
                                    </p:set>
                                    <p:anim calcmode="lin" valueType="num">
                                      <p:cBhvr>
                                        <p:cTn id="11" dur="1000" fill="hold"/>
                                        <p:tgtEl>
                                          <p:spTgt spid="8274"/>
                                        </p:tgtEl>
                                        <p:attrNameLst>
                                          <p:attrName>ppt_w</p:attrName>
                                        </p:attrNameLst>
                                      </p:cBhvr>
                                      <p:tavLst>
                                        <p:tav tm="0">
                                          <p:val>
                                            <p:strVal val="#ppt_w*0.70"/>
                                          </p:val>
                                        </p:tav>
                                        <p:tav tm="100000">
                                          <p:val>
                                            <p:strVal val="#ppt_w"/>
                                          </p:val>
                                        </p:tav>
                                      </p:tavLst>
                                    </p:anim>
                                    <p:anim calcmode="lin" valueType="num">
                                      <p:cBhvr>
                                        <p:cTn id="12" dur="1000" fill="hold"/>
                                        <p:tgtEl>
                                          <p:spTgt spid="8274"/>
                                        </p:tgtEl>
                                        <p:attrNameLst>
                                          <p:attrName>ppt_h</p:attrName>
                                        </p:attrNameLst>
                                      </p:cBhvr>
                                      <p:tavLst>
                                        <p:tav tm="0">
                                          <p:val>
                                            <p:strVal val="#ppt_h"/>
                                          </p:val>
                                        </p:tav>
                                        <p:tav tm="100000">
                                          <p:val>
                                            <p:strVal val="#ppt_h"/>
                                          </p:val>
                                        </p:tav>
                                      </p:tavLst>
                                    </p:anim>
                                    <p:animEffect transition="in" filter="fade">
                                      <p:cBhvr>
                                        <p:cTn id="13" dur="1000"/>
                                        <p:tgtEl>
                                          <p:spTgt spid="827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8195">
                                            <p:txEl>
                                              <p:pRg st="0" end="0"/>
                                            </p:txEl>
                                          </p:spTgt>
                                        </p:tgtEl>
                                        <p:attrNameLst>
                                          <p:attrName>style.visibility</p:attrName>
                                        </p:attrNameLst>
                                      </p:cBhvr>
                                      <p:to>
                                        <p:strVal val="visible"/>
                                      </p:to>
                                    </p:set>
                                    <p:anim calcmode="lin" valueType="num">
                                      <p:cBhvr additive="base">
                                        <p:cTn id="18" dur="500" fill="hold"/>
                                        <p:tgtEl>
                                          <p:spTgt spid="8195">
                                            <p:txEl>
                                              <p:pRg st="0" end="0"/>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81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8231"/>
                                        </p:tgtEl>
                                        <p:attrNameLst>
                                          <p:attrName>style.visibility</p:attrName>
                                        </p:attrNameLst>
                                      </p:cBhvr>
                                      <p:to>
                                        <p:strVal val="visible"/>
                                      </p:to>
                                    </p:set>
                                    <p:animEffect transition="in" filter="dissolve">
                                      <p:cBhvr>
                                        <p:cTn id="24" dur="500"/>
                                        <p:tgtEl>
                                          <p:spTgt spid="823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8271"/>
                                        </p:tgtEl>
                                        <p:attrNameLst>
                                          <p:attrName>style.visibility</p:attrName>
                                        </p:attrNameLst>
                                      </p:cBhvr>
                                      <p:to>
                                        <p:strVal val="visible"/>
                                      </p:to>
                                    </p:set>
                                    <p:animEffect transition="in" filter="dissolve">
                                      <p:cBhvr>
                                        <p:cTn id="29" dur="500"/>
                                        <p:tgtEl>
                                          <p:spTgt spid="8271"/>
                                        </p:tgtEl>
                                      </p:cBhvr>
                                    </p:animEffect>
                                  </p:childTnLst>
                                </p:cTn>
                              </p:par>
                            </p:childTnLst>
                          </p:cTn>
                        </p:par>
                        <p:par>
                          <p:cTn id="30" fill="hold" nodeType="afterGroup">
                            <p:stCondLst>
                              <p:cond delay="500"/>
                            </p:stCondLst>
                            <p:childTnLst>
                              <p:par>
                                <p:cTn id="31" presetID="3" presetClass="entr" presetSubtype="1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linds(horizontal)">
                                      <p:cBhvr>
                                        <p:cTn id="33" dur="500"/>
                                        <p:tgtEl>
                                          <p:spTgt spid="15"/>
                                        </p:tgtEl>
                                      </p:cBhvr>
                                    </p:animEffect>
                                  </p:childTnLst>
                                </p:cTn>
                              </p:par>
                            </p:childTnLst>
                          </p:cTn>
                        </p:par>
                        <p:par>
                          <p:cTn id="34" fill="hold" nodeType="afterGroup">
                            <p:stCondLst>
                              <p:cond delay="1000"/>
                            </p:stCondLst>
                            <p:childTnLst>
                              <p:par>
                                <p:cTn id="35" presetID="9" presetClass="entr" presetSubtype="0" fill="hold" grpId="0" nodeType="afterEffect">
                                  <p:stCondLst>
                                    <p:cond delay="0"/>
                                  </p:stCondLst>
                                  <p:childTnLst>
                                    <p:set>
                                      <p:cBhvr>
                                        <p:cTn id="36" dur="1" fill="hold">
                                          <p:stCondLst>
                                            <p:cond delay="0"/>
                                          </p:stCondLst>
                                        </p:cTn>
                                        <p:tgtEl>
                                          <p:spTgt spid="8272"/>
                                        </p:tgtEl>
                                        <p:attrNameLst>
                                          <p:attrName>style.visibility</p:attrName>
                                        </p:attrNameLst>
                                      </p:cBhvr>
                                      <p:to>
                                        <p:strVal val="visible"/>
                                      </p:to>
                                    </p:set>
                                    <p:animEffect transition="in" filter="dissolve">
                                      <p:cBhvr>
                                        <p:cTn id="37" dur="500"/>
                                        <p:tgtEl>
                                          <p:spTgt spid="827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12" fill="hold" grpId="0" nodeType="clickEffect">
                                  <p:stCondLst>
                                    <p:cond delay="0"/>
                                  </p:stCondLst>
                                  <p:childTnLst>
                                    <p:set>
                                      <p:cBhvr>
                                        <p:cTn id="41" dur="1" fill="hold">
                                          <p:stCondLst>
                                            <p:cond delay="0"/>
                                          </p:stCondLst>
                                        </p:cTn>
                                        <p:tgtEl>
                                          <p:spTgt spid="8266"/>
                                        </p:tgtEl>
                                        <p:attrNameLst>
                                          <p:attrName>style.visibility</p:attrName>
                                        </p:attrNameLst>
                                      </p:cBhvr>
                                      <p:to>
                                        <p:strVal val="visible"/>
                                      </p:to>
                                    </p:set>
                                    <p:anim calcmode="lin" valueType="num">
                                      <p:cBhvr additive="base">
                                        <p:cTn id="42" dur="500" fill="hold"/>
                                        <p:tgtEl>
                                          <p:spTgt spid="8266"/>
                                        </p:tgtEl>
                                        <p:attrNameLst>
                                          <p:attrName>ppt_x</p:attrName>
                                        </p:attrNameLst>
                                      </p:cBhvr>
                                      <p:tavLst>
                                        <p:tav tm="0">
                                          <p:val>
                                            <p:strVal val="0-#ppt_w/2"/>
                                          </p:val>
                                        </p:tav>
                                        <p:tav tm="100000">
                                          <p:val>
                                            <p:strVal val="#ppt_x"/>
                                          </p:val>
                                        </p:tav>
                                      </p:tavLst>
                                    </p:anim>
                                    <p:anim calcmode="lin" valueType="num">
                                      <p:cBhvr additive="base">
                                        <p:cTn id="43" dur="500" fill="hold"/>
                                        <p:tgtEl>
                                          <p:spTgt spid="8266"/>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5" presetClass="entr" presetSubtype="10" fill="hold" grpId="0" nodeType="clickEffect">
                                  <p:stCondLst>
                                    <p:cond delay="0"/>
                                  </p:stCondLst>
                                  <p:childTnLst>
                                    <p:set>
                                      <p:cBhvr>
                                        <p:cTn id="47" dur="1" fill="hold">
                                          <p:stCondLst>
                                            <p:cond delay="0"/>
                                          </p:stCondLst>
                                        </p:cTn>
                                        <p:tgtEl>
                                          <p:spTgt spid="8268"/>
                                        </p:tgtEl>
                                        <p:attrNameLst>
                                          <p:attrName>style.visibility</p:attrName>
                                        </p:attrNameLst>
                                      </p:cBhvr>
                                      <p:to>
                                        <p:strVal val="visible"/>
                                      </p:to>
                                    </p:set>
                                    <p:animEffect transition="in" filter="checkerboard(across)">
                                      <p:cBhvr>
                                        <p:cTn id="48" dur="500"/>
                                        <p:tgtEl>
                                          <p:spTgt spid="8268"/>
                                        </p:tgtEl>
                                      </p:cBhvr>
                                    </p:animEffect>
                                  </p:childTnLst>
                                </p:cTn>
                              </p:par>
                            </p:childTnLst>
                          </p:cTn>
                        </p:par>
                        <p:par>
                          <p:cTn id="49" fill="hold" nodeType="afterGroup">
                            <p:stCondLst>
                              <p:cond delay="500"/>
                            </p:stCondLst>
                            <p:childTnLst>
                              <p:par>
                                <p:cTn id="50" presetID="14" presetClass="entr" presetSubtype="5" fill="hold" grpId="0" nodeType="afterEffect">
                                  <p:stCondLst>
                                    <p:cond delay="0"/>
                                  </p:stCondLst>
                                  <p:childTnLst>
                                    <p:set>
                                      <p:cBhvr>
                                        <p:cTn id="51" dur="1" fill="hold">
                                          <p:stCondLst>
                                            <p:cond delay="0"/>
                                          </p:stCondLst>
                                        </p:cTn>
                                        <p:tgtEl>
                                          <p:spTgt spid="8269"/>
                                        </p:tgtEl>
                                        <p:attrNameLst>
                                          <p:attrName>style.visibility</p:attrName>
                                        </p:attrNameLst>
                                      </p:cBhvr>
                                      <p:to>
                                        <p:strVal val="visible"/>
                                      </p:to>
                                    </p:set>
                                    <p:animEffect transition="in" filter="randombar(vertical)">
                                      <p:cBhvr>
                                        <p:cTn id="52" dur="500"/>
                                        <p:tgtEl>
                                          <p:spTgt spid="8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animBg="1" autoUpdateAnimBg="0"/>
      <p:bldP spid="8195" grpId="0" build="p" autoUpdateAnimBg="0" advAuto="0"/>
      <p:bldP spid="8231" grpId="0" autoUpdateAnimBg="0"/>
      <p:bldP spid="8266" grpId="0" autoUpdateAnimBg="0"/>
      <p:bldP spid="8268" grpId="0" animBg="1" autoUpdateAnimBg="0"/>
      <p:bldP spid="8269" grpId="0" animBg="1" autoUpdateAnimBg="0"/>
      <p:bldP spid="8272" grpId="0" animBg="1"/>
      <p:bldP spid="8274" grpId="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8">
            <a:extLst>
              <a:ext uri="{FF2B5EF4-FFF2-40B4-BE49-F238E27FC236}">
                <a16:creationId xmlns:a16="http://schemas.microsoft.com/office/drawing/2014/main" id="{92733CF9-1193-B440-81EA-C014F6F45E31}"/>
              </a:ext>
            </a:extLst>
          </p:cNvPr>
          <p:cNvSpPr>
            <a:spLocks noChangeArrowheads="1"/>
          </p:cNvSpPr>
          <p:nvPr/>
        </p:nvSpPr>
        <p:spPr bwMode="auto">
          <a:xfrm>
            <a:off x="609600" y="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0066"/>
                </a:solidFill>
              </a:rPr>
              <a:t>5.</a:t>
            </a:r>
            <a:r>
              <a:rPr lang="zh-CN" altLang="en-US" sz="2800" b="1" dirty="0">
                <a:solidFill>
                  <a:srgbClr val="FF0066"/>
                </a:solidFill>
              </a:rPr>
              <a:t>２  文件的逻辑结构－－</a:t>
            </a:r>
            <a:r>
              <a:rPr lang="zh-CN" altLang="en-US" sz="2800" b="1" dirty="0">
                <a:solidFill>
                  <a:schemeClr val="accent2"/>
                </a:solidFill>
              </a:rPr>
              <a:t>索引文件</a:t>
            </a:r>
          </a:p>
        </p:txBody>
      </p:sp>
      <p:sp>
        <p:nvSpPr>
          <p:cNvPr id="5124" name="Text Box 47">
            <a:extLst>
              <a:ext uri="{FF2B5EF4-FFF2-40B4-BE49-F238E27FC236}">
                <a16:creationId xmlns:a16="http://schemas.microsoft.com/office/drawing/2014/main" id="{D1C7B65A-6D77-A449-870A-281B7DE78742}"/>
              </a:ext>
            </a:extLst>
          </p:cNvPr>
          <p:cNvSpPr txBox="1">
            <a:spLocks noChangeArrowheads="1"/>
          </p:cNvSpPr>
          <p:nvPr/>
        </p:nvSpPr>
        <p:spPr bwMode="auto">
          <a:xfrm>
            <a:off x="468313" y="609600"/>
            <a:ext cx="4524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solidFill>
                  <a:srgbClr val="0000FF"/>
                </a:solidFill>
              </a:rPr>
              <a:t>1</a:t>
            </a:r>
            <a:r>
              <a:rPr lang="zh-CN" altLang="en-US" sz="2800" b="1">
                <a:solidFill>
                  <a:srgbClr val="0000FF"/>
                </a:solidFill>
              </a:rPr>
              <a:t>、顺序文件首地址的确定</a:t>
            </a:r>
          </a:p>
        </p:txBody>
      </p:sp>
      <p:sp>
        <p:nvSpPr>
          <p:cNvPr id="5125" name="Text Box 48">
            <a:extLst>
              <a:ext uri="{FF2B5EF4-FFF2-40B4-BE49-F238E27FC236}">
                <a16:creationId xmlns:a16="http://schemas.microsoft.com/office/drawing/2014/main" id="{3B50EA6C-34C6-4743-80F2-3F477A9D99DA}"/>
              </a:ext>
            </a:extLst>
          </p:cNvPr>
          <p:cNvSpPr txBox="1">
            <a:spLocks noChangeArrowheads="1"/>
          </p:cNvSpPr>
          <p:nvPr/>
        </p:nvSpPr>
        <p:spPr bwMode="auto">
          <a:xfrm>
            <a:off x="914400" y="1143000"/>
            <a:ext cx="800100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a:t>
            </a:r>
            <a:r>
              <a:rPr lang="en-US" altLang="zh-CN" sz="2800" b="1"/>
              <a:t>1</a:t>
            </a:r>
            <a:r>
              <a:rPr lang="zh-CN" altLang="en-US" sz="2800" b="1"/>
              <a:t>）定长记录文件</a:t>
            </a:r>
          </a:p>
          <a:p>
            <a:pPr eaLnBrk="1" hangingPunct="1">
              <a:spcBef>
                <a:spcPct val="50000"/>
              </a:spcBef>
            </a:pPr>
            <a:r>
              <a:rPr lang="zh-CN" altLang="en-US" sz="2800" b="1"/>
              <a:t>        </a:t>
            </a:r>
            <a:r>
              <a:rPr lang="en-US" altLang="zh-CN" sz="2800" b="1"/>
              <a:t>Ai=i×l</a:t>
            </a:r>
          </a:p>
          <a:p>
            <a:pPr eaLnBrk="1" hangingPunct="1">
              <a:spcBef>
                <a:spcPct val="50000"/>
              </a:spcBef>
            </a:pPr>
            <a:r>
              <a:rPr lang="zh-CN" altLang="en-US" sz="2800" b="1"/>
              <a:t>（</a:t>
            </a:r>
            <a:r>
              <a:rPr lang="en-US" altLang="zh-CN" sz="2800" b="1"/>
              <a:t>2</a:t>
            </a:r>
            <a:r>
              <a:rPr lang="zh-CN" altLang="en-US" sz="2800" b="1"/>
              <a:t>）变长记录      </a:t>
            </a:r>
          </a:p>
          <a:p>
            <a:pPr eaLnBrk="1" hangingPunct="1">
              <a:spcBef>
                <a:spcPct val="50000"/>
              </a:spcBef>
            </a:pPr>
            <a:r>
              <a:rPr lang="zh-CN" altLang="en-US" sz="2800" b="1"/>
              <a:t>       </a:t>
            </a:r>
          </a:p>
        </p:txBody>
      </p:sp>
      <p:sp>
        <p:nvSpPr>
          <p:cNvPr id="9265" name="Text Box 49">
            <a:extLst>
              <a:ext uri="{FF2B5EF4-FFF2-40B4-BE49-F238E27FC236}">
                <a16:creationId xmlns:a16="http://schemas.microsoft.com/office/drawing/2014/main" id="{FABEB1FF-5698-6A4D-A220-832F54E91B62}"/>
              </a:ext>
            </a:extLst>
          </p:cNvPr>
          <p:cNvSpPr txBox="1">
            <a:spLocks noChangeArrowheads="1"/>
          </p:cNvSpPr>
          <p:nvPr/>
        </p:nvSpPr>
        <p:spPr bwMode="auto">
          <a:xfrm>
            <a:off x="914400" y="3141663"/>
            <a:ext cx="8001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rgbClr val="A50021"/>
                </a:solidFill>
              </a:rPr>
              <a:t>        </a:t>
            </a:r>
            <a:r>
              <a:rPr lang="zh-CN" altLang="en-US" sz="2800" b="1">
                <a:solidFill>
                  <a:srgbClr val="A50021"/>
                </a:solidFill>
              </a:rPr>
              <a:t>显然，对于定长记录，除了可以方便实现顺序存取外，也</a:t>
            </a:r>
            <a:r>
              <a:rPr lang="zh-CN" altLang="en-US" sz="2800" b="1">
                <a:solidFill>
                  <a:srgbClr val="0000FF"/>
                </a:solidFill>
              </a:rPr>
              <a:t>便于实现直接存取</a:t>
            </a:r>
            <a:r>
              <a:rPr lang="zh-CN" altLang="en-US" sz="2800" b="1">
                <a:solidFill>
                  <a:srgbClr val="A50021"/>
                </a:solidFill>
              </a:rPr>
              <a:t>。</a:t>
            </a:r>
          </a:p>
          <a:p>
            <a:pPr eaLnBrk="1" hangingPunct="1"/>
            <a:r>
              <a:rPr lang="zh-CN" altLang="en-US" sz="2800" b="1">
                <a:solidFill>
                  <a:srgbClr val="A50021"/>
                </a:solidFill>
              </a:rPr>
              <a:t>        变长记录就</a:t>
            </a:r>
            <a:r>
              <a:rPr lang="zh-CN" altLang="en-US" sz="2800" b="1">
                <a:solidFill>
                  <a:srgbClr val="0000FF"/>
                </a:solidFill>
              </a:rPr>
              <a:t>较难实现直接存取</a:t>
            </a:r>
            <a:r>
              <a:rPr lang="zh-CN" altLang="en-US" sz="2800" b="1">
                <a:solidFill>
                  <a:srgbClr val="A50021"/>
                </a:solidFill>
              </a:rPr>
              <a:t>。</a:t>
            </a:r>
          </a:p>
        </p:txBody>
      </p:sp>
      <p:sp>
        <p:nvSpPr>
          <p:cNvPr id="9266" name="Text Box 50">
            <a:extLst>
              <a:ext uri="{FF2B5EF4-FFF2-40B4-BE49-F238E27FC236}">
                <a16:creationId xmlns:a16="http://schemas.microsoft.com/office/drawing/2014/main" id="{221A5500-E0D6-6D4A-A13C-88582D19315E}"/>
              </a:ext>
            </a:extLst>
          </p:cNvPr>
          <p:cNvSpPr txBox="1">
            <a:spLocks noChangeArrowheads="1"/>
          </p:cNvSpPr>
          <p:nvPr/>
        </p:nvSpPr>
        <p:spPr bwMode="auto">
          <a:xfrm>
            <a:off x="539750" y="4581525"/>
            <a:ext cx="46704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solidFill>
                  <a:srgbClr val="0000FF"/>
                </a:solidFill>
              </a:rPr>
              <a:t>2</a:t>
            </a:r>
            <a:r>
              <a:rPr lang="zh-CN" altLang="en-US" sz="2800" b="1">
                <a:solidFill>
                  <a:srgbClr val="0000FF"/>
                </a:solidFill>
              </a:rPr>
              <a:t>、索引表</a:t>
            </a:r>
          </a:p>
        </p:txBody>
      </p:sp>
      <p:sp>
        <p:nvSpPr>
          <p:cNvPr id="9267" name="Text Box 51">
            <a:extLst>
              <a:ext uri="{FF2B5EF4-FFF2-40B4-BE49-F238E27FC236}">
                <a16:creationId xmlns:a16="http://schemas.microsoft.com/office/drawing/2014/main" id="{546AD474-AB76-D741-9D73-1A22B968B405}"/>
              </a:ext>
            </a:extLst>
          </p:cNvPr>
          <p:cNvSpPr txBox="1">
            <a:spLocks noChangeArrowheads="1"/>
          </p:cNvSpPr>
          <p:nvPr/>
        </p:nvSpPr>
        <p:spPr bwMode="auto">
          <a:xfrm>
            <a:off x="914400" y="5084763"/>
            <a:ext cx="7924800"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t>       </a:t>
            </a:r>
            <a:r>
              <a:rPr lang="zh-CN" altLang="en-US" sz="2800" b="1"/>
              <a:t>用于记录变长文件中每个记录的长度及指向该记录的指针（该记录在逻辑地址空间的首址）。</a:t>
            </a:r>
          </a:p>
          <a:p>
            <a:pPr eaLnBrk="1" hangingPunct="1"/>
            <a:r>
              <a:rPr lang="zh-CN" altLang="en-US" sz="2800" b="1"/>
              <a:t>       索引表本身是一个定长记录的顺序文件。</a:t>
            </a:r>
          </a:p>
        </p:txBody>
      </p:sp>
      <p:graphicFrame>
        <p:nvGraphicFramePr>
          <p:cNvPr id="5122" name="Object 0">
            <a:extLst>
              <a:ext uri="{FF2B5EF4-FFF2-40B4-BE49-F238E27FC236}">
                <a16:creationId xmlns:a16="http://schemas.microsoft.com/office/drawing/2014/main" id="{1A47508B-DBC6-6E46-87F0-A2A5A89093B4}"/>
              </a:ext>
            </a:extLst>
          </p:cNvPr>
          <p:cNvGraphicFramePr>
            <a:graphicFrameLocks noGrp="1" noChangeAspect="1"/>
          </p:cNvGraphicFramePr>
          <p:nvPr>
            <p:ph/>
          </p:nvPr>
        </p:nvGraphicFramePr>
        <p:xfrm>
          <a:off x="3713163" y="1985963"/>
          <a:ext cx="1290637" cy="1155700"/>
        </p:xfrm>
        <a:graphic>
          <a:graphicData uri="http://schemas.openxmlformats.org/presentationml/2006/ole">
            <mc:AlternateContent xmlns:mc="http://schemas.openxmlformats.org/markup-compatibility/2006">
              <mc:Choice xmlns:v="urn:schemas-microsoft-com:vml" Requires="v">
                <p:oleObj spid="_x0000_s210950" name="公式" r:id="rId3" imgW="11112500" imgH="9944100" progId="Equation.3">
                  <p:embed/>
                </p:oleObj>
              </mc:Choice>
              <mc:Fallback>
                <p:oleObj name="公式" r:id="rId3" imgW="11112500" imgH="9944100" progId="Equation.3">
                  <p:embed/>
                  <p:pic>
                    <p:nvPicPr>
                      <p:cNvPr id="5122" name="Object 0">
                        <a:extLst>
                          <a:ext uri="{FF2B5EF4-FFF2-40B4-BE49-F238E27FC236}">
                            <a16:creationId xmlns:a16="http://schemas.microsoft.com/office/drawing/2014/main" id="{1A47508B-DBC6-6E46-87F0-A2A5A89093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3163" y="1985963"/>
                        <a:ext cx="1290637" cy="11557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635410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265"/>
                                        </p:tgtEl>
                                        <p:attrNameLst>
                                          <p:attrName>style.visibility</p:attrName>
                                        </p:attrNameLst>
                                      </p:cBhvr>
                                      <p:to>
                                        <p:strVal val="visible"/>
                                      </p:to>
                                    </p:set>
                                    <p:animEffect transition="in" filter="dissolve">
                                      <p:cBhvr>
                                        <p:cTn id="7" dur="500"/>
                                        <p:tgtEl>
                                          <p:spTgt spid="92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9266"/>
                                        </p:tgtEl>
                                        <p:attrNameLst>
                                          <p:attrName>style.visibility</p:attrName>
                                        </p:attrNameLst>
                                      </p:cBhvr>
                                      <p:to>
                                        <p:strVal val="visible"/>
                                      </p:to>
                                    </p:set>
                                    <p:anim calcmode="lin" valueType="num">
                                      <p:cBhvr>
                                        <p:cTn id="12" dur="1000" fill="hold"/>
                                        <p:tgtEl>
                                          <p:spTgt spid="9266"/>
                                        </p:tgtEl>
                                        <p:attrNameLst>
                                          <p:attrName>ppt_w</p:attrName>
                                        </p:attrNameLst>
                                      </p:cBhvr>
                                      <p:tavLst>
                                        <p:tav tm="0">
                                          <p:val>
                                            <p:strVal val="#ppt_w*0.70"/>
                                          </p:val>
                                        </p:tav>
                                        <p:tav tm="100000">
                                          <p:val>
                                            <p:strVal val="#ppt_w"/>
                                          </p:val>
                                        </p:tav>
                                      </p:tavLst>
                                    </p:anim>
                                    <p:anim calcmode="lin" valueType="num">
                                      <p:cBhvr>
                                        <p:cTn id="13" dur="1000" fill="hold"/>
                                        <p:tgtEl>
                                          <p:spTgt spid="9266"/>
                                        </p:tgtEl>
                                        <p:attrNameLst>
                                          <p:attrName>ppt_h</p:attrName>
                                        </p:attrNameLst>
                                      </p:cBhvr>
                                      <p:tavLst>
                                        <p:tav tm="0">
                                          <p:val>
                                            <p:strVal val="#ppt_h"/>
                                          </p:val>
                                        </p:tav>
                                        <p:tav tm="100000">
                                          <p:val>
                                            <p:strVal val="#ppt_h"/>
                                          </p:val>
                                        </p:tav>
                                      </p:tavLst>
                                    </p:anim>
                                    <p:animEffect transition="in" filter="fade">
                                      <p:cBhvr>
                                        <p:cTn id="14" dur="1000"/>
                                        <p:tgtEl>
                                          <p:spTgt spid="926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9267"/>
                                        </p:tgtEl>
                                        <p:attrNameLst>
                                          <p:attrName>style.visibility</p:attrName>
                                        </p:attrNameLst>
                                      </p:cBhvr>
                                      <p:to>
                                        <p:strVal val="visible"/>
                                      </p:to>
                                    </p:set>
                                    <p:animEffect transition="in" filter="dissolve">
                                      <p:cBhvr>
                                        <p:cTn id="19" dur="500"/>
                                        <p:tgtEl>
                                          <p:spTgt spid="9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65" grpId="0"/>
      <p:bldP spid="9266" grpId="0"/>
      <p:bldP spid="926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AC8006B5-F457-5C4D-BF81-60F146CA1C2B}"/>
              </a:ext>
            </a:extLst>
          </p:cNvPr>
          <p:cNvSpPr txBox="1">
            <a:spLocks noChangeArrowheads="1"/>
          </p:cNvSpPr>
          <p:nvPr/>
        </p:nvSpPr>
        <p:spPr bwMode="auto">
          <a:xfrm>
            <a:off x="685800" y="0"/>
            <a:ext cx="8458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FF0066"/>
                </a:solidFill>
              </a:rPr>
              <a:t>5.</a:t>
            </a:r>
            <a:r>
              <a:rPr lang="zh-CN" altLang="en-US" sz="2800" b="1" dirty="0">
                <a:solidFill>
                  <a:srgbClr val="FF0066"/>
                </a:solidFill>
              </a:rPr>
              <a:t>２  文件的逻辑结构－－</a:t>
            </a:r>
            <a:r>
              <a:rPr lang="zh-CN" altLang="en-US" sz="2800" b="1" dirty="0">
                <a:solidFill>
                  <a:schemeClr val="accent2"/>
                </a:solidFill>
              </a:rPr>
              <a:t>索引文件</a:t>
            </a:r>
          </a:p>
        </p:txBody>
      </p:sp>
      <p:sp>
        <p:nvSpPr>
          <p:cNvPr id="29699" name="Text Box 3">
            <a:extLst>
              <a:ext uri="{FF2B5EF4-FFF2-40B4-BE49-F238E27FC236}">
                <a16:creationId xmlns:a16="http://schemas.microsoft.com/office/drawing/2014/main" id="{E7D24B2B-39F0-2349-BAA8-C4E5F8907C6D}"/>
              </a:ext>
            </a:extLst>
          </p:cNvPr>
          <p:cNvSpPr txBox="1">
            <a:spLocks noChangeArrowheads="1"/>
          </p:cNvSpPr>
          <p:nvPr/>
        </p:nvSpPr>
        <p:spPr bwMode="auto">
          <a:xfrm>
            <a:off x="762000" y="609600"/>
            <a:ext cx="815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solidFill>
                  <a:srgbClr val="0000FF"/>
                </a:solidFill>
              </a:rPr>
              <a:t>3</a:t>
            </a:r>
            <a:r>
              <a:rPr lang="zh-CN" altLang="en-US" sz="2800" b="1">
                <a:solidFill>
                  <a:srgbClr val="0000FF"/>
                </a:solidFill>
              </a:rPr>
              <a:t>、索引文件的组织</a:t>
            </a:r>
          </a:p>
        </p:txBody>
      </p:sp>
      <p:pic>
        <p:nvPicPr>
          <p:cNvPr id="29700" name="Picture 4" descr="8-3">
            <a:extLst>
              <a:ext uri="{FF2B5EF4-FFF2-40B4-BE49-F238E27FC236}">
                <a16:creationId xmlns:a16="http://schemas.microsoft.com/office/drawing/2014/main" id="{352A3B6A-DE03-7445-B9DA-8B7ED82537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66800"/>
            <a:ext cx="792480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Text Box 5">
            <a:extLst>
              <a:ext uri="{FF2B5EF4-FFF2-40B4-BE49-F238E27FC236}">
                <a16:creationId xmlns:a16="http://schemas.microsoft.com/office/drawing/2014/main" id="{DE05F122-2799-9A49-B269-D0C3CEAFBDA1}"/>
              </a:ext>
            </a:extLst>
          </p:cNvPr>
          <p:cNvSpPr txBox="1">
            <a:spLocks noChangeArrowheads="1"/>
          </p:cNvSpPr>
          <p:nvPr/>
        </p:nvSpPr>
        <p:spPr bwMode="auto">
          <a:xfrm>
            <a:off x="838200" y="5029200"/>
            <a:ext cx="8077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solidFill>
                  <a:srgbClr val="0000FF"/>
                </a:solidFill>
              </a:rPr>
              <a:t>         </a:t>
            </a:r>
            <a:r>
              <a:rPr lang="zh-CN" altLang="en-US" sz="2800" b="1">
                <a:solidFill>
                  <a:srgbClr val="0000FF"/>
                </a:solidFill>
              </a:rPr>
              <a:t>优点： 有较快的检索速度。</a:t>
            </a:r>
          </a:p>
          <a:p>
            <a:pPr eaLnBrk="1" hangingPunct="1">
              <a:spcBef>
                <a:spcPct val="50000"/>
              </a:spcBef>
            </a:pPr>
            <a:r>
              <a:rPr lang="zh-CN" altLang="en-US" sz="2800" b="1">
                <a:solidFill>
                  <a:srgbClr val="0000FF"/>
                </a:solidFill>
              </a:rPr>
              <a:t>         缺点： 索引文件中增加新记录时，需要修改索引表。另一方面存储费用高。</a:t>
            </a:r>
          </a:p>
        </p:txBody>
      </p:sp>
      <p:sp>
        <p:nvSpPr>
          <p:cNvPr id="29702" name="Text Box 6">
            <a:extLst>
              <a:ext uri="{FF2B5EF4-FFF2-40B4-BE49-F238E27FC236}">
                <a16:creationId xmlns:a16="http://schemas.microsoft.com/office/drawing/2014/main" id="{829D46C3-4284-B145-8342-F8754A353DD4}"/>
              </a:ext>
            </a:extLst>
          </p:cNvPr>
          <p:cNvSpPr txBox="1">
            <a:spLocks noChangeArrowheads="1"/>
          </p:cNvSpPr>
          <p:nvPr/>
        </p:nvSpPr>
        <p:spPr bwMode="auto">
          <a:xfrm>
            <a:off x="3124200" y="4437063"/>
            <a:ext cx="3805238"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t>图 </a:t>
            </a:r>
            <a:r>
              <a:rPr lang="en-US" altLang="zh-CN" sz="2800"/>
              <a:t>7-4 </a:t>
            </a:r>
            <a:r>
              <a:rPr lang="zh-CN" altLang="en-US" sz="2800"/>
              <a:t>索引文件的组织 </a:t>
            </a:r>
          </a:p>
        </p:txBody>
      </p:sp>
    </p:spTree>
    <p:extLst>
      <p:ext uri="{BB962C8B-B14F-4D97-AF65-F5344CB8AC3E}">
        <p14:creationId xmlns:p14="http://schemas.microsoft.com/office/powerpoint/2010/main" val="397721933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7109">
                                            <p:txEl>
                                              <p:pRg st="0" end="0"/>
                                            </p:txEl>
                                          </p:spTgt>
                                        </p:tgtEl>
                                        <p:attrNameLst>
                                          <p:attrName>style.visibility</p:attrName>
                                        </p:attrNameLst>
                                      </p:cBhvr>
                                      <p:to>
                                        <p:strVal val="visible"/>
                                      </p:to>
                                    </p:set>
                                    <p:animEffect transition="in" filter="dissolve">
                                      <p:cBhvr>
                                        <p:cTn id="7" dur="500"/>
                                        <p:tgtEl>
                                          <p:spTgt spid="4710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7109">
                                            <p:txEl>
                                              <p:pRg st="1" end="1"/>
                                            </p:txEl>
                                          </p:spTgt>
                                        </p:tgtEl>
                                        <p:attrNameLst>
                                          <p:attrName>style.visibility</p:attrName>
                                        </p:attrNameLst>
                                      </p:cBhvr>
                                      <p:to>
                                        <p:strVal val="visible"/>
                                      </p:to>
                                    </p:set>
                                    <p:animEffect transition="in" filter="dissolve">
                                      <p:cBhvr>
                                        <p:cTn id="12" dur="500"/>
                                        <p:tgtEl>
                                          <p:spTgt spid="4710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1026">
            <a:extLst>
              <a:ext uri="{FF2B5EF4-FFF2-40B4-BE49-F238E27FC236}">
                <a16:creationId xmlns:a16="http://schemas.microsoft.com/office/drawing/2014/main" id="{0A472F5D-5086-A04A-B78B-C2D6E5E7798C}"/>
              </a:ext>
            </a:extLst>
          </p:cNvPr>
          <p:cNvSpPr txBox="1">
            <a:spLocks noChangeArrowheads="1"/>
          </p:cNvSpPr>
          <p:nvPr/>
        </p:nvSpPr>
        <p:spPr bwMode="auto">
          <a:xfrm>
            <a:off x="609600" y="0"/>
            <a:ext cx="853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FF0066"/>
                </a:solidFill>
              </a:rPr>
              <a:t>5.</a:t>
            </a:r>
            <a:r>
              <a:rPr lang="zh-CN" altLang="en-US" b="1" dirty="0">
                <a:solidFill>
                  <a:srgbClr val="FF0066"/>
                </a:solidFill>
              </a:rPr>
              <a:t>２  文件的逻辑结构－－</a:t>
            </a:r>
            <a:r>
              <a:rPr lang="zh-CN" altLang="en-US" b="1" dirty="0">
                <a:solidFill>
                  <a:schemeClr val="accent2"/>
                </a:solidFill>
              </a:rPr>
              <a:t>索引顺序文件</a:t>
            </a:r>
          </a:p>
        </p:txBody>
      </p:sp>
      <p:pic>
        <p:nvPicPr>
          <p:cNvPr id="30723" name="Picture 1027" descr="8-4">
            <a:extLst>
              <a:ext uri="{FF2B5EF4-FFF2-40B4-BE49-F238E27FC236}">
                <a16:creationId xmlns:a16="http://schemas.microsoft.com/office/drawing/2014/main" id="{FBB9EBF3-4924-1F46-AF0F-51287A603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28800"/>
            <a:ext cx="8382000" cy="340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Text Box 1028">
            <a:extLst>
              <a:ext uri="{FF2B5EF4-FFF2-40B4-BE49-F238E27FC236}">
                <a16:creationId xmlns:a16="http://schemas.microsoft.com/office/drawing/2014/main" id="{CDFE4628-B0E3-104A-AF99-5F40B026F0F5}"/>
              </a:ext>
            </a:extLst>
          </p:cNvPr>
          <p:cNvSpPr txBox="1">
            <a:spLocks noChangeArrowheads="1"/>
          </p:cNvSpPr>
          <p:nvPr/>
        </p:nvSpPr>
        <p:spPr bwMode="auto">
          <a:xfrm>
            <a:off x="685800" y="565150"/>
            <a:ext cx="8382000" cy="1200150"/>
          </a:xfrm>
          <a:prstGeom prst="rect">
            <a:avLst/>
          </a:prstGeom>
          <a:noFill/>
          <a:ln>
            <a:noFill/>
          </a:ln>
          <a:effectLst>
            <a:prstShdw prst="shdw17" dist="17961" dir="2700000">
              <a:schemeClr val="tx1"/>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         </a:t>
            </a:r>
            <a:r>
              <a:rPr lang="zh-CN" altLang="en-US" b="1"/>
              <a:t>将顺序文件中的所有记录分为若干个组，为</a:t>
            </a:r>
            <a:r>
              <a:rPr lang="zh-CN" altLang="en-US" b="1">
                <a:solidFill>
                  <a:srgbClr val="0000FF"/>
                </a:solidFill>
              </a:rPr>
              <a:t>顺序文件</a:t>
            </a:r>
            <a:r>
              <a:rPr lang="zh-CN" altLang="en-US" b="1"/>
              <a:t>建立一张</a:t>
            </a:r>
            <a:r>
              <a:rPr lang="zh-CN" altLang="en-US" b="1">
                <a:solidFill>
                  <a:srgbClr val="0000FF"/>
                </a:solidFill>
              </a:rPr>
              <a:t>索引表</a:t>
            </a:r>
            <a:r>
              <a:rPr lang="zh-CN" altLang="en-US" b="1"/>
              <a:t>。在</a:t>
            </a:r>
            <a:r>
              <a:rPr lang="zh-CN" altLang="en-US" b="1">
                <a:solidFill>
                  <a:srgbClr val="0000FF"/>
                </a:solidFill>
              </a:rPr>
              <a:t>索引表中</a:t>
            </a:r>
            <a:r>
              <a:rPr lang="zh-CN" altLang="en-US" b="1"/>
              <a:t>为</a:t>
            </a:r>
            <a:r>
              <a:rPr lang="zh-CN" altLang="en-US" b="1">
                <a:solidFill>
                  <a:srgbClr val="0000FF"/>
                </a:solidFill>
              </a:rPr>
              <a:t>每组中的第一个记录</a:t>
            </a:r>
            <a:r>
              <a:rPr lang="zh-CN" altLang="en-US" b="1"/>
              <a:t>，建立一个</a:t>
            </a:r>
            <a:r>
              <a:rPr lang="zh-CN" altLang="en-US" b="1">
                <a:solidFill>
                  <a:srgbClr val="0000FF"/>
                </a:solidFill>
              </a:rPr>
              <a:t>索引项</a:t>
            </a:r>
            <a:r>
              <a:rPr lang="zh-CN" altLang="en-US" b="1"/>
              <a:t>，其中含有记录的键值和指向该记录的指针。</a:t>
            </a:r>
          </a:p>
        </p:txBody>
      </p:sp>
      <p:sp>
        <p:nvSpPr>
          <p:cNvPr id="48133" name="Text Box 1029">
            <a:extLst>
              <a:ext uri="{FF2B5EF4-FFF2-40B4-BE49-F238E27FC236}">
                <a16:creationId xmlns:a16="http://schemas.microsoft.com/office/drawing/2014/main" id="{7515F64E-8E1D-BE49-92AD-FCBB7D3CA2CE}"/>
              </a:ext>
            </a:extLst>
          </p:cNvPr>
          <p:cNvSpPr txBox="1">
            <a:spLocks noChangeArrowheads="1"/>
          </p:cNvSpPr>
          <p:nvPr/>
        </p:nvSpPr>
        <p:spPr bwMode="auto">
          <a:xfrm>
            <a:off x="762000" y="5181600"/>
            <a:ext cx="8382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chemeClr val="accent2"/>
                </a:solidFill>
              </a:rPr>
              <a:t>        </a:t>
            </a:r>
            <a:r>
              <a:rPr lang="zh-CN" altLang="en-US" b="1">
                <a:solidFill>
                  <a:schemeClr val="accent2"/>
                </a:solidFill>
              </a:rPr>
              <a:t>索引顺序文件有</a:t>
            </a:r>
            <a:r>
              <a:rPr lang="zh-CN" altLang="en-US" b="1">
                <a:solidFill>
                  <a:srgbClr val="C00000"/>
                </a:solidFill>
              </a:rPr>
              <a:t>更快的检索速度</a:t>
            </a:r>
            <a:r>
              <a:rPr lang="zh-CN" altLang="en-US" b="1">
                <a:solidFill>
                  <a:schemeClr val="accent2"/>
                </a:solidFill>
              </a:rPr>
              <a:t>。但对于一个非常大的的文件，为找到一个记录需要查找的记录数目仍然很多。</a:t>
            </a:r>
          </a:p>
          <a:p>
            <a:pPr eaLnBrk="1" hangingPunct="1">
              <a:spcBef>
                <a:spcPct val="50000"/>
              </a:spcBef>
            </a:pPr>
            <a:r>
              <a:rPr lang="zh-CN" altLang="en-US" b="1">
                <a:solidFill>
                  <a:schemeClr val="accent2"/>
                </a:solidFill>
              </a:rPr>
              <a:t>        为了提高检索速度，可以采用建立多级索引的方式。</a:t>
            </a:r>
            <a:endParaRPr lang="en-US" altLang="zh-CN" b="1">
              <a:solidFill>
                <a:schemeClr val="accent2"/>
              </a:solidFill>
            </a:endParaRPr>
          </a:p>
        </p:txBody>
      </p:sp>
      <p:sp>
        <p:nvSpPr>
          <p:cNvPr id="30726" name="Text Box 1030">
            <a:extLst>
              <a:ext uri="{FF2B5EF4-FFF2-40B4-BE49-F238E27FC236}">
                <a16:creationId xmlns:a16="http://schemas.microsoft.com/office/drawing/2014/main" id="{B54AD147-9A1F-4348-8D74-EC9F1C65B06E}"/>
              </a:ext>
            </a:extLst>
          </p:cNvPr>
          <p:cNvSpPr txBox="1">
            <a:spLocks noChangeArrowheads="1"/>
          </p:cNvSpPr>
          <p:nvPr/>
        </p:nvSpPr>
        <p:spPr bwMode="auto">
          <a:xfrm>
            <a:off x="3581400" y="4652963"/>
            <a:ext cx="2979738"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0000FF"/>
                </a:solidFill>
              </a:rPr>
              <a:t>图 </a:t>
            </a:r>
            <a:r>
              <a:rPr lang="en-US" altLang="zh-CN" b="1">
                <a:solidFill>
                  <a:srgbClr val="0000FF"/>
                </a:solidFill>
              </a:rPr>
              <a:t>7-5 </a:t>
            </a:r>
            <a:r>
              <a:rPr lang="zh-CN" altLang="en-US" b="1">
                <a:solidFill>
                  <a:srgbClr val="0000FF"/>
                </a:solidFill>
              </a:rPr>
              <a:t>索引顺序文件 </a:t>
            </a:r>
          </a:p>
        </p:txBody>
      </p:sp>
    </p:spTree>
    <p:extLst>
      <p:ext uri="{BB962C8B-B14F-4D97-AF65-F5344CB8AC3E}">
        <p14:creationId xmlns:p14="http://schemas.microsoft.com/office/powerpoint/2010/main" val="85511829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8133"/>
                                        </p:tgtEl>
                                        <p:attrNameLst>
                                          <p:attrName>style.visibility</p:attrName>
                                        </p:attrNameLst>
                                      </p:cBhvr>
                                      <p:to>
                                        <p:strVal val="visible"/>
                                      </p:to>
                                    </p:set>
                                    <p:anim calcmode="lin" valueType="num">
                                      <p:cBhvr>
                                        <p:cTn id="7" dur="1000" fill="hold"/>
                                        <p:tgtEl>
                                          <p:spTgt spid="48133"/>
                                        </p:tgtEl>
                                        <p:attrNameLst>
                                          <p:attrName>ppt_w</p:attrName>
                                        </p:attrNameLst>
                                      </p:cBhvr>
                                      <p:tavLst>
                                        <p:tav tm="0">
                                          <p:val>
                                            <p:strVal val="#ppt_w*0.70"/>
                                          </p:val>
                                        </p:tav>
                                        <p:tav tm="100000">
                                          <p:val>
                                            <p:strVal val="#ppt_w"/>
                                          </p:val>
                                        </p:tav>
                                      </p:tavLst>
                                    </p:anim>
                                    <p:anim calcmode="lin" valueType="num">
                                      <p:cBhvr>
                                        <p:cTn id="8" dur="1000" fill="hold"/>
                                        <p:tgtEl>
                                          <p:spTgt spid="48133"/>
                                        </p:tgtEl>
                                        <p:attrNameLst>
                                          <p:attrName>ppt_h</p:attrName>
                                        </p:attrNameLst>
                                      </p:cBhvr>
                                      <p:tavLst>
                                        <p:tav tm="0">
                                          <p:val>
                                            <p:strVal val="#ppt_h"/>
                                          </p:val>
                                        </p:tav>
                                        <p:tav tm="100000">
                                          <p:val>
                                            <p:strVal val="#ppt_h"/>
                                          </p:val>
                                        </p:tav>
                                      </p:tavLst>
                                    </p:anim>
                                    <p:animEffect transition="in" filter="fade">
                                      <p:cBhvr>
                                        <p:cTn id="9" dur="1000"/>
                                        <p:tgtEl>
                                          <p:spTgt spid="48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25">
            <a:extLst>
              <a:ext uri="{FF2B5EF4-FFF2-40B4-BE49-F238E27FC236}">
                <a16:creationId xmlns:a16="http://schemas.microsoft.com/office/drawing/2014/main" id="{35C4A48D-8185-F041-944D-73B1E27F1846}"/>
              </a:ext>
            </a:extLst>
          </p:cNvPr>
          <p:cNvSpPr>
            <a:spLocks noChangeArrowheads="1"/>
          </p:cNvSpPr>
          <p:nvPr/>
        </p:nvSpPr>
        <p:spPr bwMode="auto">
          <a:xfrm>
            <a:off x="395288" y="0"/>
            <a:ext cx="8748712" cy="6858000"/>
          </a:xfrm>
          <a:prstGeom prst="rect">
            <a:avLst/>
          </a:prstGeom>
          <a:solidFill>
            <a:schemeClr val="bg1"/>
          </a:solidFill>
          <a:ln w="12700" algn="ctr">
            <a:solidFill>
              <a:schemeClr val="tx1"/>
            </a:solidFill>
            <a:round/>
            <a:headEnd/>
            <a:tailEnd/>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216" name="Group 168">
            <a:extLst>
              <a:ext uri="{FF2B5EF4-FFF2-40B4-BE49-F238E27FC236}">
                <a16:creationId xmlns:a16="http://schemas.microsoft.com/office/drawing/2014/main" id="{28A58171-8A48-5A43-826A-73B9CFF56D1A}"/>
              </a:ext>
            </a:extLst>
          </p:cNvPr>
          <p:cNvGraphicFramePr>
            <a:graphicFrameLocks noGrp="1"/>
          </p:cNvGraphicFramePr>
          <p:nvPr/>
        </p:nvGraphicFramePr>
        <p:xfrm>
          <a:off x="6705600" y="1644650"/>
          <a:ext cx="2057400" cy="3579048"/>
        </p:xfrm>
        <a:graphic>
          <a:graphicData uri="http://schemas.openxmlformats.org/drawingml/2006/table">
            <a:tbl>
              <a:tblPr/>
              <a:tblGrid>
                <a:gridCol w="10287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tblGrid>
              <a:tr h="32613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600" b="1" i="0" u="none" strike="noStrike" cap="none" normalizeH="0" baseline="0">
                          <a:ln>
                            <a:noFill/>
                          </a:ln>
                          <a:solidFill>
                            <a:schemeClr val="tx1"/>
                          </a:solidFill>
                          <a:effectLst/>
                          <a:latin typeface="Times New Roman" pitchFamily="18" charset="0"/>
                          <a:ea typeface="宋体" pitchFamily="2" charset="-122"/>
                        </a:rPr>
                        <a:t>姓   名</a:t>
                      </a:r>
                    </a:p>
                  </a:txBody>
                  <a:tcPr marT="44473" marB="44473"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600" b="1" i="0" u="none" strike="noStrike" cap="none" normalizeH="0" baseline="0">
                          <a:ln>
                            <a:noFill/>
                          </a:ln>
                          <a:solidFill>
                            <a:schemeClr val="tx1"/>
                          </a:solidFill>
                          <a:effectLst/>
                          <a:latin typeface="Times New Roman" pitchFamily="18" charset="0"/>
                          <a:ea typeface="宋体" pitchFamily="2" charset="-122"/>
                        </a:rPr>
                        <a:t>其它属性</a:t>
                      </a:r>
                    </a:p>
                  </a:txBody>
                  <a:tcPr marT="44473" marB="44473"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613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A-AA</a:t>
                      </a:r>
                    </a:p>
                  </a:txBody>
                  <a:tcPr marT="44473" marB="44473"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a:ln>
                          <a:noFill/>
                        </a:ln>
                        <a:solidFill>
                          <a:schemeClr val="tx1"/>
                        </a:solidFill>
                        <a:effectLst/>
                        <a:latin typeface="Times New Roman" pitchFamily="18" charset="0"/>
                        <a:ea typeface="宋体" pitchFamily="2" charset="-122"/>
                      </a:endParaRPr>
                    </a:p>
                  </a:txBody>
                  <a:tcPr marT="44473" marB="44473"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613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A-AB</a:t>
                      </a:r>
                    </a:p>
                  </a:txBody>
                  <a:tcPr marT="44473" marB="44473"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a:ln>
                          <a:noFill/>
                        </a:ln>
                        <a:solidFill>
                          <a:schemeClr val="tx1"/>
                        </a:solidFill>
                        <a:effectLst/>
                        <a:latin typeface="Times New Roman" pitchFamily="18" charset="0"/>
                        <a:ea typeface="宋体" pitchFamily="2" charset="-122"/>
                      </a:endParaRPr>
                    </a:p>
                  </a:txBody>
                  <a:tcPr marT="44473" marB="44473"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7509">
                <a:tc>
                  <a:txBody>
                    <a:bodyPr/>
                    <a:lstStyle/>
                    <a:p>
                      <a:pPr marL="0" marR="0" lvl="0" indent="0" algn="l" defTabSz="914400" rtl="0" eaLnBrk="1" fontAlgn="base" latinLnBrk="0" hangingPunct="1">
                        <a:lnSpc>
                          <a:spcPct val="15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   </a:t>
                      </a:r>
                      <a:r>
                        <a:rPr kumimoji="1" lang="en-US" altLang="zh-CN" sz="2300" b="1" i="0" u="none" strike="noStrike" cap="none" normalizeH="0" baseline="0">
                          <a:ln>
                            <a:noFill/>
                          </a:ln>
                          <a:solidFill>
                            <a:schemeClr val="tx1"/>
                          </a:solidFill>
                          <a:effectLst/>
                          <a:latin typeface="Times New Roman" pitchFamily="18" charset="0"/>
                          <a:ea typeface="宋体" pitchFamily="2" charset="-122"/>
                        </a:rPr>
                        <a:t>.</a:t>
                      </a:r>
                    </a:p>
                    <a:p>
                      <a:pPr marL="0" marR="0" lvl="0" indent="0" algn="l" defTabSz="914400" rtl="0" eaLnBrk="1" fontAlgn="base" latinLnBrk="0" hangingPunct="1">
                        <a:lnSpc>
                          <a:spcPct val="15000"/>
                        </a:lnSpc>
                        <a:spcBef>
                          <a:spcPct val="20000"/>
                        </a:spcBef>
                        <a:spcAft>
                          <a:spcPct val="0"/>
                        </a:spcAft>
                        <a:buClrTx/>
                        <a:buSzTx/>
                        <a:buFontTx/>
                        <a:buNone/>
                        <a:tabLst/>
                      </a:pPr>
                      <a:r>
                        <a:rPr kumimoji="1" lang="en-US" altLang="zh-CN" sz="2300" b="1" i="0" u="none" strike="noStrike" cap="none" normalizeH="0" baseline="0">
                          <a:ln>
                            <a:noFill/>
                          </a:ln>
                          <a:solidFill>
                            <a:schemeClr val="tx1"/>
                          </a:solidFill>
                          <a:effectLst/>
                          <a:latin typeface="Times New Roman" pitchFamily="18" charset="0"/>
                          <a:ea typeface="宋体" pitchFamily="2" charset="-122"/>
                        </a:rPr>
                        <a:t>  .</a:t>
                      </a:r>
                    </a:p>
                    <a:p>
                      <a:pPr marL="0" marR="0" lvl="0" indent="0" algn="l" defTabSz="914400" rtl="0" eaLnBrk="1" fontAlgn="base" latinLnBrk="0" hangingPunct="1">
                        <a:lnSpc>
                          <a:spcPct val="15000"/>
                        </a:lnSpc>
                        <a:spcBef>
                          <a:spcPct val="20000"/>
                        </a:spcBef>
                        <a:spcAft>
                          <a:spcPct val="0"/>
                        </a:spcAft>
                        <a:buClrTx/>
                        <a:buSzTx/>
                        <a:buFontTx/>
                        <a:buNone/>
                        <a:tabLst/>
                      </a:pPr>
                      <a:r>
                        <a:rPr kumimoji="1" lang="en-US" altLang="zh-CN" sz="2300" b="1" i="0" u="none" strike="noStrike" cap="none" normalizeH="0" baseline="0">
                          <a:ln>
                            <a:noFill/>
                          </a:ln>
                          <a:solidFill>
                            <a:schemeClr val="tx1"/>
                          </a:solidFill>
                          <a:effectLst/>
                          <a:latin typeface="Times New Roman" pitchFamily="18" charset="0"/>
                          <a:ea typeface="宋体" pitchFamily="2" charset="-122"/>
                        </a:rPr>
                        <a:t>  .</a:t>
                      </a:r>
                    </a:p>
                  </a:txBody>
                  <a:tcPr marT="44473" marB="44473"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a:ln>
                          <a:noFill/>
                        </a:ln>
                        <a:solidFill>
                          <a:schemeClr val="tx1"/>
                        </a:solidFill>
                        <a:effectLst/>
                        <a:latin typeface="Times New Roman" pitchFamily="18" charset="0"/>
                        <a:ea typeface="宋体" pitchFamily="2" charset="-122"/>
                      </a:endParaRPr>
                    </a:p>
                  </a:txBody>
                  <a:tcPr marT="44473" marB="44473"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613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A-AZ</a:t>
                      </a:r>
                    </a:p>
                  </a:txBody>
                  <a:tcPr marT="44473" marB="44473"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a:ln>
                          <a:noFill/>
                        </a:ln>
                        <a:solidFill>
                          <a:schemeClr val="tx1"/>
                        </a:solidFill>
                        <a:effectLst/>
                        <a:latin typeface="Times New Roman" pitchFamily="18" charset="0"/>
                        <a:ea typeface="宋体" pitchFamily="2" charset="-122"/>
                      </a:endParaRPr>
                    </a:p>
                  </a:txBody>
                  <a:tcPr marT="44473" marB="44473"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613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B-BA</a:t>
                      </a:r>
                    </a:p>
                  </a:txBody>
                  <a:tcPr marT="44473" marB="44473"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a:ln>
                          <a:noFill/>
                        </a:ln>
                        <a:solidFill>
                          <a:schemeClr val="tx1"/>
                        </a:solidFill>
                        <a:effectLst/>
                        <a:latin typeface="Times New Roman" pitchFamily="18" charset="0"/>
                        <a:ea typeface="宋体" pitchFamily="2" charset="-122"/>
                      </a:endParaRPr>
                    </a:p>
                  </a:txBody>
                  <a:tcPr marT="44473" marB="44473"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613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B-BB</a:t>
                      </a:r>
                    </a:p>
                  </a:txBody>
                  <a:tcPr marT="44473" marB="44473"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a:ln>
                          <a:noFill/>
                        </a:ln>
                        <a:solidFill>
                          <a:schemeClr val="tx1"/>
                        </a:solidFill>
                        <a:effectLst/>
                        <a:latin typeface="Times New Roman" pitchFamily="18" charset="0"/>
                        <a:ea typeface="宋体" pitchFamily="2" charset="-122"/>
                      </a:endParaRPr>
                    </a:p>
                  </a:txBody>
                  <a:tcPr marT="44473" marB="44473"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69251">
                <a:tc>
                  <a:txBody>
                    <a:bodyPr/>
                    <a:lstStyle/>
                    <a:p>
                      <a:pPr marL="0" marR="0" lvl="0" indent="0" algn="l" defTabSz="914400" rtl="0" eaLnBrk="1" fontAlgn="base" latinLnBrk="0" hangingPunct="1">
                        <a:lnSpc>
                          <a:spcPct val="25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itchFamily="18" charset="0"/>
                          <a:ea typeface="宋体" pitchFamily="2" charset="-122"/>
                        </a:rPr>
                        <a:t>  .</a:t>
                      </a:r>
                    </a:p>
                    <a:p>
                      <a:pPr marL="0" marR="0" lvl="0" indent="0" algn="l" defTabSz="914400" rtl="0" eaLnBrk="1" fontAlgn="base" latinLnBrk="0" hangingPunct="1">
                        <a:lnSpc>
                          <a:spcPct val="25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itchFamily="18" charset="0"/>
                          <a:ea typeface="宋体" pitchFamily="2" charset="-122"/>
                        </a:rPr>
                        <a:t>  .</a:t>
                      </a:r>
                    </a:p>
                    <a:p>
                      <a:pPr marL="0" marR="0" lvl="0" indent="0" algn="l" defTabSz="914400" rtl="0" eaLnBrk="1" fontAlgn="base" latinLnBrk="0" hangingPunct="1">
                        <a:lnSpc>
                          <a:spcPct val="25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itchFamily="18" charset="0"/>
                          <a:ea typeface="宋体" pitchFamily="2" charset="-122"/>
                        </a:rPr>
                        <a:t>  .</a:t>
                      </a:r>
                    </a:p>
                  </a:txBody>
                  <a:tcPr marT="44473" marB="44473"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a:ln>
                          <a:noFill/>
                        </a:ln>
                        <a:solidFill>
                          <a:schemeClr val="tx1"/>
                        </a:solidFill>
                        <a:effectLst/>
                        <a:latin typeface="Times New Roman" pitchFamily="18" charset="0"/>
                        <a:ea typeface="宋体" pitchFamily="2" charset="-122"/>
                      </a:endParaRPr>
                    </a:p>
                  </a:txBody>
                  <a:tcPr marT="44473" marB="44473"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613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B-BZ</a:t>
                      </a:r>
                    </a:p>
                  </a:txBody>
                  <a:tcPr marT="44473" marB="44473"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a:ln>
                          <a:noFill/>
                        </a:ln>
                        <a:solidFill>
                          <a:schemeClr val="tx1"/>
                        </a:solidFill>
                        <a:effectLst/>
                        <a:latin typeface="Times New Roman" pitchFamily="18" charset="0"/>
                        <a:ea typeface="宋体" pitchFamily="2" charset="-122"/>
                      </a:endParaRPr>
                    </a:p>
                  </a:txBody>
                  <a:tcPr marT="44473" marB="44473"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2613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C-CA</a:t>
                      </a:r>
                    </a:p>
                  </a:txBody>
                  <a:tcPr marT="44473" marB="44473"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a:ln>
                          <a:noFill/>
                        </a:ln>
                        <a:solidFill>
                          <a:schemeClr val="tx1"/>
                        </a:solidFill>
                        <a:effectLst/>
                        <a:latin typeface="Times New Roman" pitchFamily="18" charset="0"/>
                        <a:ea typeface="宋体" pitchFamily="2" charset="-122"/>
                      </a:endParaRPr>
                    </a:p>
                  </a:txBody>
                  <a:tcPr marT="44473" marB="44473"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2209" name="Group 161">
            <a:extLst>
              <a:ext uri="{FF2B5EF4-FFF2-40B4-BE49-F238E27FC236}">
                <a16:creationId xmlns:a16="http://schemas.microsoft.com/office/drawing/2014/main" id="{8779EF19-27BC-6249-980E-65F05245DD49}"/>
              </a:ext>
            </a:extLst>
          </p:cNvPr>
          <p:cNvGraphicFramePr>
            <a:graphicFrameLocks noGrp="1"/>
          </p:cNvGraphicFramePr>
          <p:nvPr/>
        </p:nvGraphicFramePr>
        <p:xfrm>
          <a:off x="3505200" y="1644650"/>
          <a:ext cx="2057400" cy="3841340"/>
        </p:xfrm>
        <a:graphic>
          <a:graphicData uri="http://schemas.openxmlformats.org/drawingml/2006/table">
            <a:tbl>
              <a:tblPr/>
              <a:tblGrid>
                <a:gridCol w="10287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tblGrid>
              <a:tr h="3282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600" b="1" i="0" u="none" strike="noStrike" cap="none" normalizeH="0" baseline="0">
                          <a:ln>
                            <a:noFill/>
                          </a:ln>
                          <a:solidFill>
                            <a:schemeClr val="tx2"/>
                          </a:solidFill>
                          <a:effectLst>
                            <a:outerShdw blurRad="38100" dist="38100" dir="2700000" algn="tl">
                              <a:srgbClr val="C0C0C0"/>
                            </a:outerShdw>
                          </a:effectLst>
                          <a:latin typeface="Times New Roman" pitchFamily="18" charset="0"/>
                          <a:ea typeface="宋体" pitchFamily="2" charset="-122"/>
                        </a:rPr>
                        <a:t>键      值</a:t>
                      </a:r>
                    </a:p>
                  </a:txBody>
                  <a:tcPr marT="44766" marB="44766"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6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宋体" pitchFamily="2" charset="-122"/>
                        </a:rPr>
                        <a:t>指     针</a:t>
                      </a:r>
                    </a:p>
                  </a:txBody>
                  <a:tcPr marT="44766" marB="44766"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8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A0</a:t>
                      </a:r>
                    </a:p>
                  </a:txBody>
                  <a:tcPr marT="44766" marB="44766"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pitchFamily="2" charset="-122"/>
                      </a:endParaRPr>
                    </a:p>
                  </a:txBody>
                  <a:tcPr marT="44766" marB="44766"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8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A1</a:t>
                      </a:r>
                    </a:p>
                  </a:txBody>
                  <a:tcPr marT="44766" marB="44766"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pitchFamily="2" charset="-122"/>
                      </a:endParaRPr>
                    </a:p>
                  </a:txBody>
                  <a:tcPr marT="44766" marB="44766"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2340">
                <a:tc>
                  <a:txBody>
                    <a:bodyPr/>
                    <a:lstStyle/>
                    <a:p>
                      <a:pPr marL="0" marR="0" lvl="0" indent="0" algn="l" defTabSz="914400" rtl="0" eaLnBrk="1" fontAlgn="base" latinLnBrk="0" hangingPunct="1">
                        <a:lnSpc>
                          <a:spcPct val="25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  .</a:t>
                      </a:r>
                    </a:p>
                    <a:p>
                      <a:pPr marL="0" marR="0" lvl="0" indent="0" algn="l" defTabSz="914400" rtl="0" eaLnBrk="1" fontAlgn="base" latinLnBrk="0" hangingPunct="1">
                        <a:lnSpc>
                          <a:spcPct val="25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  .</a:t>
                      </a:r>
                    </a:p>
                    <a:p>
                      <a:pPr marL="0" marR="0" lvl="0" indent="0" algn="l" defTabSz="914400" rtl="0" eaLnBrk="1" fontAlgn="base" latinLnBrk="0" hangingPunct="1">
                        <a:lnSpc>
                          <a:spcPct val="25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  .</a:t>
                      </a:r>
                    </a:p>
                  </a:txBody>
                  <a:tcPr marT="44766" marB="44766"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pitchFamily="2" charset="-122"/>
                      </a:endParaRPr>
                    </a:p>
                  </a:txBody>
                  <a:tcPr marT="44766" marB="44766"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8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A99</a:t>
                      </a:r>
                    </a:p>
                  </a:txBody>
                  <a:tcPr marT="44766" marB="44766"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pitchFamily="2" charset="-122"/>
                      </a:endParaRPr>
                    </a:p>
                  </a:txBody>
                  <a:tcPr marT="44766" marB="44766"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8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B0</a:t>
                      </a:r>
                    </a:p>
                  </a:txBody>
                  <a:tcPr marT="44766" marB="44766"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T="44766" marB="44766"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8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B1</a:t>
                      </a:r>
                    </a:p>
                  </a:txBody>
                  <a:tcPr marT="44766" marB="44766"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T="44766" marB="44766"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72340">
                <a:tc>
                  <a:txBody>
                    <a:bodyPr/>
                    <a:lstStyle/>
                    <a:p>
                      <a:pPr marL="0" marR="0" lvl="0" indent="0" algn="l" defTabSz="914400" rtl="0" eaLnBrk="1" fontAlgn="base" latinLnBrk="0" hangingPunct="1">
                        <a:lnSpc>
                          <a:spcPct val="25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  </a:t>
                      </a: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p>
                    <a:p>
                      <a:pPr marL="0" marR="0" lvl="0" indent="0" algn="l" defTabSz="914400" rtl="0" eaLnBrk="1" fontAlgn="base" latinLnBrk="0" hangingPunct="1">
                        <a:lnSpc>
                          <a:spcPct val="25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  .</a:t>
                      </a:r>
                    </a:p>
                    <a:p>
                      <a:pPr marL="0" marR="0" lvl="0" indent="0" algn="l" defTabSz="914400" rtl="0" eaLnBrk="1" fontAlgn="base" latinLnBrk="0" hangingPunct="1">
                        <a:lnSpc>
                          <a:spcPct val="25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  .</a:t>
                      </a:r>
                    </a:p>
                  </a:txBody>
                  <a:tcPr marT="44766" marB="44766"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T="44766" marB="44766"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58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B99</a:t>
                      </a:r>
                    </a:p>
                  </a:txBody>
                  <a:tcPr marT="44766" marB="44766"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T="44766" marB="44766"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58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C0</a:t>
                      </a:r>
                    </a:p>
                  </a:txBody>
                  <a:tcPr marT="44766" marB="44766"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T="44766" marB="44766"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2225" name="Group 177">
            <a:extLst>
              <a:ext uri="{FF2B5EF4-FFF2-40B4-BE49-F238E27FC236}">
                <a16:creationId xmlns:a16="http://schemas.microsoft.com/office/drawing/2014/main" id="{E6C6F6B5-08D3-9B4F-A7ED-08BBAA26AE3E}"/>
              </a:ext>
            </a:extLst>
          </p:cNvPr>
          <p:cNvGraphicFramePr>
            <a:graphicFrameLocks noGrp="1"/>
          </p:cNvGraphicFramePr>
          <p:nvPr/>
        </p:nvGraphicFramePr>
        <p:xfrm>
          <a:off x="609600" y="1644650"/>
          <a:ext cx="2057400" cy="3704717"/>
        </p:xfrm>
        <a:graphic>
          <a:graphicData uri="http://schemas.openxmlformats.org/drawingml/2006/table">
            <a:tbl>
              <a:tblPr/>
              <a:tblGrid>
                <a:gridCol w="1028700">
                  <a:extLst>
                    <a:ext uri="{9D8B030D-6E8A-4147-A177-3AD203B41FA5}">
                      <a16:colId xmlns:a16="http://schemas.microsoft.com/office/drawing/2014/main" val="2959567104"/>
                    </a:ext>
                  </a:extLst>
                </a:gridCol>
                <a:gridCol w="1028700">
                  <a:extLst>
                    <a:ext uri="{9D8B030D-6E8A-4147-A177-3AD203B41FA5}">
                      <a16:colId xmlns:a16="http://schemas.microsoft.com/office/drawing/2014/main" val="293972887"/>
                    </a:ext>
                  </a:extLst>
                </a:gridCol>
              </a:tblGrid>
              <a:tr h="325438">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600" b="1" i="0" u="none" strike="noStrike" cap="none" normalizeH="0" baseline="0">
                          <a:ln>
                            <a:noFill/>
                          </a:ln>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rPr>
                        <a:t>键      值</a:t>
                      </a: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6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指     针</a:t>
                      </a: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92752761"/>
                  </a:ext>
                </a:extLst>
              </a:tr>
              <a:tr h="325438">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70330040"/>
                  </a:ext>
                </a:extLst>
              </a:tr>
              <a:tr h="323850">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44981692"/>
                  </a:ext>
                </a:extLst>
              </a:tr>
              <a:tr h="325438">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52507686"/>
                  </a:ext>
                </a:extLst>
              </a:tr>
              <a:tr h="325438">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25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p>
                    <a:p>
                      <a:pPr marL="0" marR="0" lvl="0" indent="0" algn="l" defTabSz="914400" rtl="0" eaLnBrk="1" fontAlgn="base" latinLnBrk="0" hangingPunct="1">
                        <a:lnSpc>
                          <a:spcPct val="25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p>
                    <a:p>
                      <a:pPr marL="0" marR="0" lvl="0" indent="0" algn="l" defTabSz="914400" rtl="0" eaLnBrk="1" fontAlgn="base" latinLnBrk="0" hangingPunct="1">
                        <a:lnSpc>
                          <a:spcPct val="25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71903608"/>
                  </a:ext>
                </a:extLst>
              </a:tr>
              <a:tr h="325438">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N</a:t>
                      </a: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38911824"/>
                  </a:ext>
                </a:extLst>
              </a:tr>
              <a:tr h="325438">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51739137"/>
                  </a:ext>
                </a:extLst>
              </a:tr>
              <a:tr h="323850">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9707698"/>
                  </a:ext>
                </a:extLst>
              </a:tr>
              <a:tr h="325438">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89314642"/>
                  </a:ext>
                </a:extLst>
              </a:tr>
              <a:tr h="325438">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4938333"/>
                  </a:ext>
                </a:extLst>
              </a:tr>
            </a:tbl>
          </a:graphicData>
        </a:graphic>
      </p:graphicFrame>
      <p:sp>
        <p:nvSpPr>
          <p:cNvPr id="6253" name="Text Box 132">
            <a:extLst>
              <a:ext uri="{FF2B5EF4-FFF2-40B4-BE49-F238E27FC236}">
                <a16:creationId xmlns:a16="http://schemas.microsoft.com/office/drawing/2014/main" id="{00142960-2604-8542-BE3B-538B214F653D}"/>
              </a:ext>
            </a:extLst>
          </p:cNvPr>
          <p:cNvSpPr txBox="1">
            <a:spLocks noChangeArrowheads="1"/>
          </p:cNvSpPr>
          <p:nvPr/>
        </p:nvSpPr>
        <p:spPr bwMode="auto">
          <a:xfrm>
            <a:off x="7239000" y="5286375"/>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逻辑文件</a:t>
            </a:r>
          </a:p>
        </p:txBody>
      </p:sp>
      <p:sp>
        <p:nvSpPr>
          <p:cNvPr id="6254" name="Text Box 133">
            <a:extLst>
              <a:ext uri="{FF2B5EF4-FFF2-40B4-BE49-F238E27FC236}">
                <a16:creationId xmlns:a16="http://schemas.microsoft.com/office/drawing/2014/main" id="{3DC09FDA-57AC-2147-A39C-8AD0FA997345}"/>
              </a:ext>
            </a:extLst>
          </p:cNvPr>
          <p:cNvSpPr txBox="1">
            <a:spLocks noChangeArrowheads="1"/>
          </p:cNvSpPr>
          <p:nvPr/>
        </p:nvSpPr>
        <p:spPr bwMode="auto">
          <a:xfrm>
            <a:off x="3657600" y="5438775"/>
            <a:ext cx="190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低级索引表</a:t>
            </a:r>
          </a:p>
        </p:txBody>
      </p:sp>
      <p:sp>
        <p:nvSpPr>
          <p:cNvPr id="6255" name="Text Box 134">
            <a:extLst>
              <a:ext uri="{FF2B5EF4-FFF2-40B4-BE49-F238E27FC236}">
                <a16:creationId xmlns:a16="http://schemas.microsoft.com/office/drawing/2014/main" id="{7F7EEFE8-276D-7140-8C4D-21E80B8745FA}"/>
              </a:ext>
            </a:extLst>
          </p:cNvPr>
          <p:cNvSpPr txBox="1">
            <a:spLocks noChangeArrowheads="1"/>
          </p:cNvSpPr>
          <p:nvPr/>
        </p:nvSpPr>
        <p:spPr bwMode="auto">
          <a:xfrm>
            <a:off x="685800" y="5454650"/>
            <a:ext cx="1981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高级索引表</a:t>
            </a:r>
          </a:p>
        </p:txBody>
      </p:sp>
      <p:sp>
        <p:nvSpPr>
          <p:cNvPr id="6256" name="Line 144">
            <a:extLst>
              <a:ext uri="{FF2B5EF4-FFF2-40B4-BE49-F238E27FC236}">
                <a16:creationId xmlns:a16="http://schemas.microsoft.com/office/drawing/2014/main" id="{EA05BE72-0EAE-DB44-A951-06D267111672}"/>
              </a:ext>
            </a:extLst>
          </p:cNvPr>
          <p:cNvSpPr>
            <a:spLocks noChangeShapeType="1"/>
          </p:cNvSpPr>
          <p:nvPr/>
        </p:nvSpPr>
        <p:spPr bwMode="auto">
          <a:xfrm flipV="1">
            <a:off x="5181600" y="1949450"/>
            <a:ext cx="1524000" cy="3048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57" name="Line 145">
            <a:extLst>
              <a:ext uri="{FF2B5EF4-FFF2-40B4-BE49-F238E27FC236}">
                <a16:creationId xmlns:a16="http://schemas.microsoft.com/office/drawing/2014/main" id="{684E8328-F79C-034D-AC49-C8AA5A1694C1}"/>
              </a:ext>
            </a:extLst>
          </p:cNvPr>
          <p:cNvSpPr>
            <a:spLocks noChangeShapeType="1"/>
          </p:cNvSpPr>
          <p:nvPr/>
        </p:nvSpPr>
        <p:spPr bwMode="auto">
          <a:xfrm flipV="1">
            <a:off x="5105400" y="2330450"/>
            <a:ext cx="1600200" cy="228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58" name="Line 146">
            <a:extLst>
              <a:ext uri="{FF2B5EF4-FFF2-40B4-BE49-F238E27FC236}">
                <a16:creationId xmlns:a16="http://schemas.microsoft.com/office/drawing/2014/main" id="{D392228D-CCEB-DF48-9339-21B645BB4CB9}"/>
              </a:ext>
            </a:extLst>
          </p:cNvPr>
          <p:cNvSpPr>
            <a:spLocks noChangeShapeType="1"/>
          </p:cNvSpPr>
          <p:nvPr/>
        </p:nvSpPr>
        <p:spPr bwMode="auto">
          <a:xfrm flipV="1">
            <a:off x="5181600" y="3016250"/>
            <a:ext cx="1524000"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59" name="Line 153">
            <a:extLst>
              <a:ext uri="{FF2B5EF4-FFF2-40B4-BE49-F238E27FC236}">
                <a16:creationId xmlns:a16="http://schemas.microsoft.com/office/drawing/2014/main" id="{05A58E0B-30D3-3047-9457-6273C24D6502}"/>
              </a:ext>
            </a:extLst>
          </p:cNvPr>
          <p:cNvSpPr>
            <a:spLocks noChangeShapeType="1"/>
          </p:cNvSpPr>
          <p:nvPr/>
        </p:nvSpPr>
        <p:spPr bwMode="auto">
          <a:xfrm flipV="1">
            <a:off x="1981200" y="2025650"/>
            <a:ext cx="1524000" cy="762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60" name="Line 154">
            <a:extLst>
              <a:ext uri="{FF2B5EF4-FFF2-40B4-BE49-F238E27FC236}">
                <a16:creationId xmlns:a16="http://schemas.microsoft.com/office/drawing/2014/main" id="{21353FE2-A427-3C4D-BEBA-EDD008A538EA}"/>
              </a:ext>
            </a:extLst>
          </p:cNvPr>
          <p:cNvSpPr>
            <a:spLocks noChangeShapeType="1"/>
          </p:cNvSpPr>
          <p:nvPr/>
        </p:nvSpPr>
        <p:spPr bwMode="auto">
          <a:xfrm>
            <a:off x="1828800" y="2482850"/>
            <a:ext cx="1676400" cy="10668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61" name="Line 162">
            <a:extLst>
              <a:ext uri="{FF2B5EF4-FFF2-40B4-BE49-F238E27FC236}">
                <a16:creationId xmlns:a16="http://schemas.microsoft.com/office/drawing/2014/main" id="{A1EB837C-A9A9-B243-B437-275431578E72}"/>
              </a:ext>
            </a:extLst>
          </p:cNvPr>
          <p:cNvSpPr>
            <a:spLocks noChangeShapeType="1"/>
          </p:cNvSpPr>
          <p:nvPr/>
        </p:nvSpPr>
        <p:spPr bwMode="auto">
          <a:xfrm>
            <a:off x="2057400" y="2787650"/>
            <a:ext cx="1447800" cy="2286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62" name="Line 169">
            <a:extLst>
              <a:ext uri="{FF2B5EF4-FFF2-40B4-BE49-F238E27FC236}">
                <a16:creationId xmlns:a16="http://schemas.microsoft.com/office/drawing/2014/main" id="{68966663-1BD3-8C4B-AEE8-B6725150F2B6}"/>
              </a:ext>
            </a:extLst>
          </p:cNvPr>
          <p:cNvSpPr>
            <a:spLocks noChangeShapeType="1"/>
          </p:cNvSpPr>
          <p:nvPr/>
        </p:nvSpPr>
        <p:spPr bwMode="auto">
          <a:xfrm flipV="1">
            <a:off x="5257800" y="3397250"/>
            <a:ext cx="1447800" cy="3048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63" name="Line 170">
            <a:extLst>
              <a:ext uri="{FF2B5EF4-FFF2-40B4-BE49-F238E27FC236}">
                <a16:creationId xmlns:a16="http://schemas.microsoft.com/office/drawing/2014/main" id="{E4BB7E8A-F71D-9B4F-8514-A9E904B95BCD}"/>
              </a:ext>
            </a:extLst>
          </p:cNvPr>
          <p:cNvSpPr>
            <a:spLocks noChangeShapeType="1"/>
          </p:cNvSpPr>
          <p:nvPr/>
        </p:nvSpPr>
        <p:spPr bwMode="auto">
          <a:xfrm flipV="1">
            <a:off x="5257800" y="3702050"/>
            <a:ext cx="1447800"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64" name="Line 171">
            <a:extLst>
              <a:ext uri="{FF2B5EF4-FFF2-40B4-BE49-F238E27FC236}">
                <a16:creationId xmlns:a16="http://schemas.microsoft.com/office/drawing/2014/main" id="{C51083A1-1321-BE41-B7DF-C745D0AC63CA}"/>
              </a:ext>
            </a:extLst>
          </p:cNvPr>
          <p:cNvSpPr>
            <a:spLocks noChangeShapeType="1"/>
          </p:cNvSpPr>
          <p:nvPr/>
        </p:nvSpPr>
        <p:spPr bwMode="auto">
          <a:xfrm flipV="1">
            <a:off x="5105400" y="4540250"/>
            <a:ext cx="1600200"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65" name="Text Box 178">
            <a:extLst>
              <a:ext uri="{FF2B5EF4-FFF2-40B4-BE49-F238E27FC236}">
                <a16:creationId xmlns:a16="http://schemas.microsoft.com/office/drawing/2014/main" id="{B57A88F6-F5C9-1948-A9E7-28F9263A81BA}"/>
              </a:ext>
            </a:extLst>
          </p:cNvPr>
          <p:cNvSpPr txBox="1">
            <a:spLocks noChangeArrowheads="1"/>
          </p:cNvSpPr>
          <p:nvPr/>
        </p:nvSpPr>
        <p:spPr bwMode="auto">
          <a:xfrm>
            <a:off x="3276600" y="6248400"/>
            <a:ext cx="396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chemeClr val="tx2"/>
                </a:solidFill>
              </a:rPr>
              <a:t>两级索引顺序文件</a:t>
            </a:r>
          </a:p>
        </p:txBody>
      </p:sp>
      <p:sp>
        <p:nvSpPr>
          <p:cNvPr id="6266" name="Line 179">
            <a:extLst>
              <a:ext uri="{FF2B5EF4-FFF2-40B4-BE49-F238E27FC236}">
                <a16:creationId xmlns:a16="http://schemas.microsoft.com/office/drawing/2014/main" id="{8F4237F8-4C04-7746-814A-338530E5F38C}"/>
              </a:ext>
            </a:extLst>
          </p:cNvPr>
          <p:cNvSpPr>
            <a:spLocks noChangeShapeType="1"/>
          </p:cNvSpPr>
          <p:nvPr/>
        </p:nvSpPr>
        <p:spPr bwMode="auto">
          <a:xfrm flipV="1">
            <a:off x="5105400" y="4845050"/>
            <a:ext cx="1600200" cy="4572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67" name="Text Box 180">
            <a:extLst>
              <a:ext uri="{FF2B5EF4-FFF2-40B4-BE49-F238E27FC236}">
                <a16:creationId xmlns:a16="http://schemas.microsoft.com/office/drawing/2014/main" id="{9F8B4535-B607-4A43-8D75-D01B28141846}"/>
              </a:ext>
            </a:extLst>
          </p:cNvPr>
          <p:cNvSpPr txBox="1">
            <a:spLocks noChangeArrowheads="1"/>
          </p:cNvSpPr>
          <p:nvPr/>
        </p:nvSpPr>
        <p:spPr bwMode="auto">
          <a:xfrm>
            <a:off x="7010400" y="5683250"/>
            <a:ext cx="1828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solidFill>
                  <a:schemeClr val="accent2"/>
                </a:solidFill>
              </a:rPr>
              <a:t>注：每个表项包含</a:t>
            </a:r>
            <a:r>
              <a:rPr lang="en-US" altLang="zh-CN" sz="1800" b="1">
                <a:solidFill>
                  <a:schemeClr val="accent2"/>
                </a:solidFill>
              </a:rPr>
              <a:t>100</a:t>
            </a:r>
            <a:r>
              <a:rPr lang="zh-CN" altLang="en-US" sz="1800" b="1">
                <a:solidFill>
                  <a:schemeClr val="accent2"/>
                </a:solidFill>
              </a:rPr>
              <a:t>个记录</a:t>
            </a:r>
          </a:p>
        </p:txBody>
      </p:sp>
      <p:sp>
        <p:nvSpPr>
          <p:cNvPr id="6268" name="AutoShape 181">
            <a:extLst>
              <a:ext uri="{FF2B5EF4-FFF2-40B4-BE49-F238E27FC236}">
                <a16:creationId xmlns:a16="http://schemas.microsoft.com/office/drawing/2014/main" id="{B0055F82-8C67-4743-AD95-89A8D9E99FB3}"/>
              </a:ext>
            </a:extLst>
          </p:cNvPr>
          <p:cNvSpPr>
            <a:spLocks/>
          </p:cNvSpPr>
          <p:nvPr/>
        </p:nvSpPr>
        <p:spPr bwMode="auto">
          <a:xfrm>
            <a:off x="457200" y="1949450"/>
            <a:ext cx="152400" cy="1905000"/>
          </a:xfrm>
          <a:prstGeom prst="leftBrace">
            <a:avLst>
              <a:gd name="adj1" fmla="val 10416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269" name="Text Box 183">
            <a:extLst>
              <a:ext uri="{FF2B5EF4-FFF2-40B4-BE49-F238E27FC236}">
                <a16:creationId xmlns:a16="http://schemas.microsoft.com/office/drawing/2014/main" id="{B846FF11-08DA-8F4B-8FC1-C1125BF3B3FC}"/>
              </a:ext>
            </a:extLst>
          </p:cNvPr>
          <p:cNvSpPr txBox="1">
            <a:spLocks noChangeArrowheads="1"/>
          </p:cNvSpPr>
          <p:nvPr/>
        </p:nvSpPr>
        <p:spPr bwMode="auto">
          <a:xfrm>
            <a:off x="0" y="2755900"/>
            <a:ext cx="1066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b="1"/>
              <a:t>100</a:t>
            </a:r>
          </a:p>
        </p:txBody>
      </p:sp>
      <p:sp>
        <p:nvSpPr>
          <p:cNvPr id="6270" name="Text Box 185">
            <a:extLst>
              <a:ext uri="{FF2B5EF4-FFF2-40B4-BE49-F238E27FC236}">
                <a16:creationId xmlns:a16="http://schemas.microsoft.com/office/drawing/2014/main" id="{7F796476-1D91-1743-9B2C-104142F0C99D}"/>
              </a:ext>
            </a:extLst>
          </p:cNvPr>
          <p:cNvSpPr txBox="1">
            <a:spLocks noChangeArrowheads="1"/>
          </p:cNvSpPr>
          <p:nvPr/>
        </p:nvSpPr>
        <p:spPr bwMode="auto">
          <a:xfrm>
            <a:off x="533400" y="0"/>
            <a:ext cx="82296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a:t>
            </a:r>
            <a:r>
              <a:rPr lang="zh-CN" altLang="en-US"/>
              <a:t>对于含</a:t>
            </a:r>
            <a:r>
              <a:rPr lang="en-US" altLang="zh-CN"/>
              <a:t>N=1000000</a:t>
            </a:r>
            <a:r>
              <a:rPr lang="zh-CN" altLang="en-US"/>
              <a:t>个记录的顺序文件，查找一个记录的平均时间是</a:t>
            </a:r>
            <a:r>
              <a:rPr lang="en-US" altLang="zh-CN"/>
              <a:t>N/2=50</a:t>
            </a:r>
            <a:r>
              <a:rPr lang="zh-CN" altLang="en-US"/>
              <a:t>万次；采用一级索引顺序文件，平均查找   </a:t>
            </a:r>
            <a:r>
              <a:rPr lang="en-US" altLang="zh-CN"/>
              <a:t>=1000</a:t>
            </a:r>
            <a:r>
              <a:rPr lang="zh-CN" altLang="en-US"/>
              <a:t>次；采用二级索引顺序文件，平均查找</a:t>
            </a:r>
            <a:r>
              <a:rPr lang="en-US" altLang="zh-CN"/>
              <a:t>50+50+50=150</a:t>
            </a:r>
            <a:r>
              <a:rPr lang="zh-CN" altLang="en-US"/>
              <a:t>次。</a:t>
            </a:r>
          </a:p>
        </p:txBody>
      </p:sp>
      <p:sp>
        <p:nvSpPr>
          <p:cNvPr id="6271" name="Text Box 186">
            <a:extLst>
              <a:ext uri="{FF2B5EF4-FFF2-40B4-BE49-F238E27FC236}">
                <a16:creationId xmlns:a16="http://schemas.microsoft.com/office/drawing/2014/main" id="{E7667D1E-3E69-0240-BFE9-C76F8A730B38}"/>
              </a:ext>
            </a:extLst>
          </p:cNvPr>
          <p:cNvSpPr txBox="1">
            <a:spLocks noChangeArrowheads="1"/>
          </p:cNvSpPr>
          <p:nvPr/>
        </p:nvSpPr>
        <p:spPr bwMode="auto">
          <a:xfrm>
            <a:off x="3276600" y="5791200"/>
            <a:ext cx="2438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solidFill>
                  <a:schemeClr val="accent2"/>
                </a:solidFill>
              </a:rPr>
              <a:t>每</a:t>
            </a:r>
            <a:r>
              <a:rPr lang="en-US" altLang="zh-CN" sz="1800" b="1">
                <a:solidFill>
                  <a:schemeClr val="accent2"/>
                </a:solidFill>
              </a:rPr>
              <a:t>100</a:t>
            </a:r>
            <a:r>
              <a:rPr lang="zh-CN" altLang="en-US" sz="1800" b="1">
                <a:solidFill>
                  <a:schemeClr val="accent2"/>
                </a:solidFill>
              </a:rPr>
              <a:t>个键值为一组</a:t>
            </a:r>
          </a:p>
        </p:txBody>
      </p:sp>
      <p:graphicFrame>
        <p:nvGraphicFramePr>
          <p:cNvPr id="6146" name="Object 2">
            <a:extLst>
              <a:ext uri="{FF2B5EF4-FFF2-40B4-BE49-F238E27FC236}">
                <a16:creationId xmlns:a16="http://schemas.microsoft.com/office/drawing/2014/main" id="{085749F2-A73A-2B47-B580-5CA38CCFB5D8}"/>
              </a:ext>
            </a:extLst>
          </p:cNvPr>
          <p:cNvGraphicFramePr>
            <a:graphicFrameLocks noChangeAspect="1"/>
          </p:cNvGraphicFramePr>
          <p:nvPr/>
        </p:nvGraphicFramePr>
        <p:xfrm>
          <a:off x="250825" y="752475"/>
          <a:ext cx="476250" cy="373063"/>
        </p:xfrm>
        <a:graphic>
          <a:graphicData uri="http://schemas.openxmlformats.org/presentationml/2006/ole">
            <mc:AlternateContent xmlns:mc="http://schemas.openxmlformats.org/markup-compatibility/2006">
              <mc:Choice xmlns:v="urn:schemas-microsoft-com:vml" Requires="v">
                <p:oleObj spid="_x0000_s214022" name="Microsoft 公式 3.0" r:id="rId3" imgW="6731000" imgH="5270500" progId="Equation.3">
                  <p:embed/>
                </p:oleObj>
              </mc:Choice>
              <mc:Fallback>
                <p:oleObj name="Microsoft 公式 3.0" r:id="rId3" imgW="6731000" imgH="5270500" progId="Equation.3">
                  <p:embed/>
                  <p:pic>
                    <p:nvPicPr>
                      <p:cNvPr id="6146" name="Object 2">
                        <a:extLst>
                          <a:ext uri="{FF2B5EF4-FFF2-40B4-BE49-F238E27FC236}">
                            <a16:creationId xmlns:a16="http://schemas.microsoft.com/office/drawing/2014/main" id="{085749F2-A73A-2B47-B580-5CA38CCFB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752475"/>
                        <a:ext cx="476250" cy="37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97859599"/>
      </p:ext>
    </p:extLst>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2">
            <a:extLst>
              <a:ext uri="{FF2B5EF4-FFF2-40B4-BE49-F238E27FC236}">
                <a16:creationId xmlns:a16="http://schemas.microsoft.com/office/drawing/2014/main" id="{A575D93D-BC7E-754F-8CA9-0B02985D3A18}"/>
              </a:ext>
            </a:extLst>
          </p:cNvPr>
          <p:cNvSpPr txBox="1">
            <a:spLocks noChangeArrowheads="1"/>
          </p:cNvSpPr>
          <p:nvPr/>
        </p:nvSpPr>
        <p:spPr bwMode="auto">
          <a:xfrm>
            <a:off x="674688" y="-46038"/>
            <a:ext cx="549275" cy="237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                              </a:t>
            </a:r>
          </a:p>
        </p:txBody>
      </p:sp>
      <p:sp>
        <p:nvSpPr>
          <p:cNvPr id="2052" name="Text Box 3">
            <a:extLst>
              <a:ext uri="{FF2B5EF4-FFF2-40B4-BE49-F238E27FC236}">
                <a16:creationId xmlns:a16="http://schemas.microsoft.com/office/drawing/2014/main" id="{ECBC5BA1-CEF7-9440-BE25-AA5EF7A7291B}"/>
              </a:ext>
            </a:extLst>
          </p:cNvPr>
          <p:cNvSpPr txBox="1">
            <a:spLocks noChangeArrowheads="1"/>
          </p:cNvSpPr>
          <p:nvPr/>
        </p:nvSpPr>
        <p:spPr bwMode="auto">
          <a:xfrm>
            <a:off x="-163513" y="-46038"/>
            <a:ext cx="549276" cy="54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      </a:t>
            </a:r>
          </a:p>
        </p:txBody>
      </p:sp>
      <p:sp>
        <p:nvSpPr>
          <p:cNvPr id="2058" name="Text Box 10">
            <a:extLst>
              <a:ext uri="{FF2B5EF4-FFF2-40B4-BE49-F238E27FC236}">
                <a16:creationId xmlns:a16="http://schemas.microsoft.com/office/drawing/2014/main" id="{082C7069-9869-5743-8B95-64F3840431E0}"/>
              </a:ext>
            </a:extLst>
          </p:cNvPr>
          <p:cNvSpPr txBox="1">
            <a:spLocks noChangeArrowheads="1"/>
          </p:cNvSpPr>
          <p:nvPr/>
        </p:nvSpPr>
        <p:spPr bwMode="auto">
          <a:xfrm>
            <a:off x="3962400" y="762000"/>
            <a:ext cx="6035675" cy="823913"/>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     </a:t>
            </a:r>
            <a:r>
              <a:rPr lang="zh-CN" altLang="en-US" sz="4800" b="1">
                <a:solidFill>
                  <a:srgbClr val="CC0000"/>
                </a:solidFill>
                <a:effectLst>
                  <a:outerShdw blurRad="38100" dist="38100" dir="2700000" algn="tl">
                    <a:srgbClr val="C0C0C0"/>
                  </a:outerShdw>
                </a:effectLst>
                <a:ea typeface="黑体" panose="02010609060101010101" pitchFamily="49" charset="-122"/>
              </a:rPr>
              <a:t>文件系统</a:t>
            </a:r>
          </a:p>
        </p:txBody>
      </p:sp>
      <p:sp>
        <p:nvSpPr>
          <p:cNvPr id="2059" name="Text Box 11">
            <a:extLst>
              <a:ext uri="{FF2B5EF4-FFF2-40B4-BE49-F238E27FC236}">
                <a16:creationId xmlns:a16="http://schemas.microsoft.com/office/drawing/2014/main" id="{EFD2151C-354F-DA42-9B0A-B643D2FAA283}"/>
              </a:ext>
            </a:extLst>
          </p:cNvPr>
          <p:cNvSpPr txBox="1">
            <a:spLocks noChangeArrowheads="1"/>
          </p:cNvSpPr>
          <p:nvPr/>
        </p:nvSpPr>
        <p:spPr bwMode="auto">
          <a:xfrm>
            <a:off x="1219200" y="2349500"/>
            <a:ext cx="681468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4400" b="1" i="1" dirty="0">
                <a:solidFill>
                  <a:srgbClr val="9933FF"/>
                </a:solidFill>
                <a:ea typeface="仿宋_GB2312" pitchFamily="49" charset="-122"/>
              </a:rPr>
              <a:t>欢迎你进入第 </a:t>
            </a:r>
            <a:r>
              <a:rPr lang="en-US" altLang="zh-CN" sz="4400" b="1" i="1" dirty="0">
                <a:solidFill>
                  <a:srgbClr val="9933FF"/>
                </a:solidFill>
                <a:ea typeface="仿宋_GB2312" pitchFamily="49" charset="-122"/>
              </a:rPr>
              <a:t>5</a:t>
            </a:r>
            <a:r>
              <a:rPr lang="zh-CN" altLang="en-US" sz="4400" b="1" i="1" dirty="0">
                <a:solidFill>
                  <a:srgbClr val="9933FF"/>
                </a:solidFill>
                <a:ea typeface="仿宋_GB2312" pitchFamily="49" charset="-122"/>
              </a:rPr>
              <a:t>章的学习：</a:t>
            </a:r>
          </a:p>
        </p:txBody>
      </p:sp>
      <p:sp>
        <p:nvSpPr>
          <p:cNvPr id="2055" name="Text Box 12">
            <a:extLst>
              <a:ext uri="{FF2B5EF4-FFF2-40B4-BE49-F238E27FC236}">
                <a16:creationId xmlns:a16="http://schemas.microsoft.com/office/drawing/2014/main" id="{258F6E02-A3ED-6641-BF1C-40171604F1C3}"/>
              </a:ext>
            </a:extLst>
          </p:cNvPr>
          <p:cNvSpPr txBox="1">
            <a:spLocks noChangeArrowheads="1"/>
          </p:cNvSpPr>
          <p:nvPr/>
        </p:nvSpPr>
        <p:spPr bwMode="auto">
          <a:xfrm>
            <a:off x="4860925" y="4398963"/>
            <a:ext cx="184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2800" b="1"/>
          </a:p>
        </p:txBody>
      </p:sp>
      <p:graphicFrame>
        <p:nvGraphicFramePr>
          <p:cNvPr id="2061" name="Object 13">
            <a:extLst>
              <a:ext uri="{FF2B5EF4-FFF2-40B4-BE49-F238E27FC236}">
                <a16:creationId xmlns:a16="http://schemas.microsoft.com/office/drawing/2014/main" id="{D33C2EA1-5195-6841-A53F-174FA2B9579D}"/>
              </a:ext>
            </a:extLst>
          </p:cNvPr>
          <p:cNvGraphicFramePr>
            <a:graphicFrameLocks noChangeAspect="1"/>
          </p:cNvGraphicFramePr>
          <p:nvPr/>
        </p:nvGraphicFramePr>
        <p:xfrm>
          <a:off x="5791200" y="3844925"/>
          <a:ext cx="3276600" cy="2667000"/>
        </p:xfrm>
        <a:graphic>
          <a:graphicData uri="http://schemas.openxmlformats.org/presentationml/2006/ole">
            <mc:AlternateContent xmlns:mc="http://schemas.openxmlformats.org/markup-compatibility/2006">
              <mc:Choice xmlns:v="urn:schemas-microsoft-com:vml" Requires="v">
                <p:oleObj spid="_x0000_s197638" name="剪辑" r:id="rId3" imgW="584200" imgH="635000" progId="MS_ClipArt_Gallery.2">
                  <p:embed/>
                </p:oleObj>
              </mc:Choice>
              <mc:Fallback>
                <p:oleObj name="剪辑" r:id="rId3" imgW="584200" imgH="635000" progId="MS_ClipArt_Gallery.2">
                  <p:embed/>
                  <p:pic>
                    <p:nvPicPr>
                      <p:cNvPr id="2061" name="Object 13">
                        <a:extLst>
                          <a:ext uri="{FF2B5EF4-FFF2-40B4-BE49-F238E27FC236}">
                            <a16:creationId xmlns:a16="http://schemas.microsoft.com/office/drawing/2014/main" id="{D33C2EA1-5195-6841-A53F-174FA2B957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3844925"/>
                        <a:ext cx="3276600" cy="266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6" name="AutoShape 18">
            <a:extLst>
              <a:ext uri="{FF2B5EF4-FFF2-40B4-BE49-F238E27FC236}">
                <a16:creationId xmlns:a16="http://schemas.microsoft.com/office/drawing/2014/main" id="{01DEC62C-C32C-CE4A-B5FE-F8631CA069C8}"/>
              </a:ext>
            </a:extLst>
          </p:cNvPr>
          <p:cNvSpPr>
            <a:spLocks noChangeArrowheads="1"/>
          </p:cNvSpPr>
          <p:nvPr/>
        </p:nvSpPr>
        <p:spPr bwMode="auto">
          <a:xfrm>
            <a:off x="914400" y="304800"/>
            <a:ext cx="2819400" cy="1981200"/>
          </a:xfrm>
          <a:prstGeom prst="irregularSeal2">
            <a:avLst/>
          </a:prstGeom>
          <a:solidFill>
            <a:srgbClr val="FFFF99"/>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b="1"/>
          </a:p>
        </p:txBody>
      </p:sp>
      <p:sp>
        <p:nvSpPr>
          <p:cNvPr id="2057" name="Text Box 19">
            <a:extLst>
              <a:ext uri="{FF2B5EF4-FFF2-40B4-BE49-F238E27FC236}">
                <a16:creationId xmlns:a16="http://schemas.microsoft.com/office/drawing/2014/main" id="{BC80DA4E-AC61-0648-80A9-C43EF67AF635}"/>
              </a:ext>
            </a:extLst>
          </p:cNvPr>
          <p:cNvSpPr txBox="1">
            <a:spLocks noChangeArrowheads="1"/>
          </p:cNvSpPr>
          <p:nvPr/>
        </p:nvSpPr>
        <p:spPr bwMode="auto">
          <a:xfrm>
            <a:off x="1600200" y="1066800"/>
            <a:ext cx="1235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i="1">
                <a:solidFill>
                  <a:srgbClr val="008000"/>
                </a:solidFill>
                <a:ea typeface="幼圆" pitchFamily="49" charset="-122"/>
              </a:rPr>
              <a:t>加油！</a:t>
            </a:r>
            <a:endParaRPr lang="zh-CN" altLang="en-US">
              <a:solidFill>
                <a:srgbClr val="008000"/>
              </a:solidFill>
            </a:endParaRPr>
          </a:p>
        </p:txBody>
      </p:sp>
      <p:sp>
        <p:nvSpPr>
          <p:cNvPr id="2068" name="Text Box 20">
            <a:extLst>
              <a:ext uri="{FF2B5EF4-FFF2-40B4-BE49-F238E27FC236}">
                <a16:creationId xmlns:a16="http://schemas.microsoft.com/office/drawing/2014/main" id="{3C961A91-0DB2-EE43-B34D-A2251837041F}"/>
              </a:ext>
            </a:extLst>
          </p:cNvPr>
          <p:cNvSpPr txBox="1">
            <a:spLocks noChangeArrowheads="1"/>
          </p:cNvSpPr>
          <p:nvPr/>
        </p:nvSpPr>
        <p:spPr bwMode="auto">
          <a:xfrm>
            <a:off x="762000" y="3200400"/>
            <a:ext cx="4114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0000CC"/>
                </a:solidFill>
              </a:rPr>
              <a:t>5.1   </a:t>
            </a:r>
            <a:r>
              <a:rPr lang="zh-CN" altLang="en-US" sz="2800" b="1" dirty="0">
                <a:solidFill>
                  <a:srgbClr val="0000CC"/>
                </a:solidFill>
              </a:rPr>
              <a:t>文件和文件系统</a:t>
            </a:r>
            <a:endParaRPr lang="zh-CN" altLang="en-US" sz="2800" b="1" dirty="0"/>
          </a:p>
        </p:txBody>
      </p:sp>
      <p:sp>
        <p:nvSpPr>
          <p:cNvPr id="2069" name="Text Box 21">
            <a:extLst>
              <a:ext uri="{FF2B5EF4-FFF2-40B4-BE49-F238E27FC236}">
                <a16:creationId xmlns:a16="http://schemas.microsoft.com/office/drawing/2014/main" id="{BDA72C55-00C8-4F47-B322-F8AEC343177F}"/>
              </a:ext>
            </a:extLst>
          </p:cNvPr>
          <p:cNvSpPr txBox="1">
            <a:spLocks noChangeArrowheads="1"/>
          </p:cNvSpPr>
          <p:nvPr/>
        </p:nvSpPr>
        <p:spPr bwMode="auto">
          <a:xfrm>
            <a:off x="762000" y="3657600"/>
            <a:ext cx="5006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0000CC"/>
                </a:solidFill>
              </a:rPr>
              <a:t>5.2   </a:t>
            </a:r>
            <a:r>
              <a:rPr lang="zh-CN" altLang="en-US" sz="2800" b="1" dirty="0">
                <a:solidFill>
                  <a:srgbClr val="0000CC"/>
                </a:solidFill>
              </a:rPr>
              <a:t>文件逻辑结构</a:t>
            </a:r>
          </a:p>
        </p:txBody>
      </p:sp>
      <p:sp>
        <p:nvSpPr>
          <p:cNvPr id="2070" name="Text Box 22">
            <a:extLst>
              <a:ext uri="{FF2B5EF4-FFF2-40B4-BE49-F238E27FC236}">
                <a16:creationId xmlns:a16="http://schemas.microsoft.com/office/drawing/2014/main" id="{B1E93CD6-559E-CA49-A138-BBB1BDD66074}"/>
              </a:ext>
            </a:extLst>
          </p:cNvPr>
          <p:cNvSpPr txBox="1">
            <a:spLocks noChangeArrowheads="1"/>
          </p:cNvSpPr>
          <p:nvPr/>
        </p:nvSpPr>
        <p:spPr bwMode="auto">
          <a:xfrm>
            <a:off x="685800" y="4581525"/>
            <a:ext cx="3000375" cy="523875"/>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2D2DB9"/>
                </a:solidFill>
              </a:rPr>
              <a:t> </a:t>
            </a:r>
            <a:r>
              <a:rPr lang="en-US" altLang="zh-CN" sz="2800" b="1" dirty="0">
                <a:solidFill>
                  <a:srgbClr val="0000CC"/>
                </a:solidFill>
              </a:rPr>
              <a:t>5.4   </a:t>
            </a:r>
            <a:r>
              <a:rPr lang="zh-CN" altLang="en-US" sz="2800" b="1" dirty="0">
                <a:solidFill>
                  <a:srgbClr val="0000CC"/>
                </a:solidFill>
              </a:rPr>
              <a:t>目录管理</a:t>
            </a:r>
          </a:p>
        </p:txBody>
      </p:sp>
      <p:sp>
        <p:nvSpPr>
          <p:cNvPr id="2071" name="Text Box 23">
            <a:extLst>
              <a:ext uri="{FF2B5EF4-FFF2-40B4-BE49-F238E27FC236}">
                <a16:creationId xmlns:a16="http://schemas.microsoft.com/office/drawing/2014/main" id="{64160E5E-2831-364B-834A-C80CCDBD8E35}"/>
              </a:ext>
            </a:extLst>
          </p:cNvPr>
          <p:cNvSpPr txBox="1">
            <a:spLocks noChangeArrowheads="1"/>
          </p:cNvSpPr>
          <p:nvPr/>
        </p:nvSpPr>
        <p:spPr bwMode="auto">
          <a:xfrm>
            <a:off x="762000" y="5589588"/>
            <a:ext cx="4384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0000CC"/>
                </a:solidFill>
              </a:rPr>
              <a:t>5.6   </a:t>
            </a:r>
            <a:r>
              <a:rPr lang="zh-CN" altLang="en-US" sz="2800" b="1" dirty="0">
                <a:solidFill>
                  <a:srgbClr val="0000CC"/>
                </a:solidFill>
              </a:rPr>
              <a:t>文件保护与文件共享</a:t>
            </a:r>
          </a:p>
        </p:txBody>
      </p:sp>
      <p:sp>
        <p:nvSpPr>
          <p:cNvPr id="2076" name="Text Box 28">
            <a:extLst>
              <a:ext uri="{FF2B5EF4-FFF2-40B4-BE49-F238E27FC236}">
                <a16:creationId xmlns:a16="http://schemas.microsoft.com/office/drawing/2014/main" id="{70B9DBD5-83D2-C74D-B576-0C104958EC74}"/>
              </a:ext>
            </a:extLst>
          </p:cNvPr>
          <p:cNvSpPr txBox="1">
            <a:spLocks noChangeArrowheads="1"/>
          </p:cNvSpPr>
          <p:nvPr/>
        </p:nvSpPr>
        <p:spPr bwMode="auto">
          <a:xfrm>
            <a:off x="685800" y="5084763"/>
            <a:ext cx="579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t> </a:t>
            </a:r>
            <a:r>
              <a:rPr lang="en-US" altLang="zh-CN" sz="2800" b="1" dirty="0">
                <a:solidFill>
                  <a:srgbClr val="0000CC"/>
                </a:solidFill>
              </a:rPr>
              <a:t>5.5   </a:t>
            </a:r>
            <a:r>
              <a:rPr lang="zh-CN" altLang="en-US" sz="2800" b="1" dirty="0">
                <a:solidFill>
                  <a:srgbClr val="0000CC"/>
                </a:solidFill>
              </a:rPr>
              <a:t>文件存储空间的管理</a:t>
            </a:r>
          </a:p>
        </p:txBody>
      </p:sp>
      <p:sp>
        <p:nvSpPr>
          <p:cNvPr id="2077" name="Text Box 29">
            <a:extLst>
              <a:ext uri="{FF2B5EF4-FFF2-40B4-BE49-F238E27FC236}">
                <a16:creationId xmlns:a16="http://schemas.microsoft.com/office/drawing/2014/main" id="{DDDFDD30-685B-5046-946B-642C670B0472}"/>
              </a:ext>
            </a:extLst>
          </p:cNvPr>
          <p:cNvSpPr txBox="1">
            <a:spLocks noChangeArrowheads="1"/>
          </p:cNvSpPr>
          <p:nvPr/>
        </p:nvSpPr>
        <p:spPr bwMode="auto">
          <a:xfrm>
            <a:off x="757238" y="4149725"/>
            <a:ext cx="3887787" cy="523875"/>
          </a:xfrm>
          <a:prstGeom prst="rect">
            <a:avLst/>
          </a:prstGeom>
          <a:noFill/>
          <a:ln w="12700">
            <a:noFill/>
            <a:miter lim="800000"/>
            <a:headEnd/>
            <a:tailEnd/>
          </a:ln>
        </p:spPr>
        <p:txBody>
          <a:bodyPr>
            <a:spAutoFit/>
          </a:bodyPr>
          <a:lstStyle/>
          <a:p>
            <a:pPr>
              <a:spcBef>
                <a:spcPct val="50000"/>
              </a:spcBef>
              <a:defRPr/>
            </a:pPr>
            <a:r>
              <a:rPr lang="en-US" altLang="zh-CN" sz="2800" b="1" dirty="0">
                <a:solidFill>
                  <a:schemeClr val="accent6"/>
                </a:solidFill>
              </a:rPr>
              <a:t>5.3   </a:t>
            </a:r>
            <a:r>
              <a:rPr lang="zh-CN" altLang="en-US" sz="2800" b="1" dirty="0">
                <a:solidFill>
                  <a:srgbClr val="0000CC"/>
                </a:solidFill>
              </a:rPr>
              <a:t>外存分配方式</a:t>
            </a:r>
          </a:p>
        </p:txBody>
      </p:sp>
    </p:spTree>
    <p:extLst>
      <p:ext uri="{BB962C8B-B14F-4D97-AF65-F5344CB8AC3E}">
        <p14:creationId xmlns:p14="http://schemas.microsoft.com/office/powerpoint/2010/main" val="349010626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2058"/>
                                        </p:tgtEl>
                                        <p:attrNameLst>
                                          <p:attrName>style.visibility</p:attrName>
                                        </p:attrNameLst>
                                      </p:cBhvr>
                                      <p:to>
                                        <p:strVal val="visible"/>
                                      </p:to>
                                    </p:set>
                                    <p:anim to="" calcmode="lin" valueType="num">
                                      <p:cBhvr>
                                        <p:cTn id="7" dur="1" fill="hold"/>
                                        <p:tgtEl>
                                          <p:spTgt spid="2058"/>
                                        </p:tgtEl>
                                        <p:attrNameLst>
                                          <p:attrName/>
                                        </p:attrNameLst>
                                      </p:cBhvr>
                                    </p:anim>
                                  </p:childTnLst>
                                </p:cTn>
                              </p:par>
                            </p:childTnLst>
                          </p:cTn>
                        </p:par>
                        <p:par>
                          <p:cTn id="8" fill="hold" nodeType="afterGroup">
                            <p:stCondLst>
                              <p:cond delay="500"/>
                            </p:stCondLst>
                            <p:childTnLst>
                              <p:par>
                                <p:cTn id="9" presetID="3" presetClass="entr" presetSubtype="5" fill="hold" nodeType="afterEffect">
                                  <p:stCondLst>
                                    <p:cond delay="0"/>
                                  </p:stCondLst>
                                  <p:childTnLst>
                                    <p:set>
                                      <p:cBhvr>
                                        <p:cTn id="10" dur="1" fill="hold">
                                          <p:stCondLst>
                                            <p:cond delay="0"/>
                                          </p:stCondLst>
                                        </p:cTn>
                                        <p:tgtEl>
                                          <p:spTgt spid="2061"/>
                                        </p:tgtEl>
                                        <p:attrNameLst>
                                          <p:attrName>style.visibility</p:attrName>
                                        </p:attrNameLst>
                                      </p:cBhvr>
                                      <p:to>
                                        <p:strVal val="visible"/>
                                      </p:to>
                                    </p:set>
                                    <p:animEffect transition="in" filter="blinds(vertical)">
                                      <p:cBhvr>
                                        <p:cTn id="11" dur="500"/>
                                        <p:tgtEl>
                                          <p:spTgt spid="2061"/>
                                        </p:tgtEl>
                                      </p:cBhvr>
                                    </p:animEffect>
                                  </p:childTnLst>
                                </p:cTn>
                              </p:par>
                            </p:childTnLst>
                          </p:cTn>
                        </p:par>
                        <p:par>
                          <p:cTn id="12" fill="hold" nodeType="afterGroup">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2068"/>
                                        </p:tgtEl>
                                        <p:attrNameLst>
                                          <p:attrName>style.visibility</p:attrName>
                                        </p:attrNameLst>
                                      </p:cBhvr>
                                      <p:to>
                                        <p:strVal val="visible"/>
                                      </p:to>
                                    </p:set>
                                    <p:anim calcmode="lin" valueType="num">
                                      <p:cBhvr additive="base">
                                        <p:cTn id="15" dur="500" fill="hold"/>
                                        <p:tgtEl>
                                          <p:spTgt spid="2068"/>
                                        </p:tgtEl>
                                        <p:attrNameLst>
                                          <p:attrName>ppt_x</p:attrName>
                                        </p:attrNameLst>
                                      </p:cBhvr>
                                      <p:tavLst>
                                        <p:tav tm="0">
                                          <p:val>
                                            <p:strVal val="0-#ppt_w/2"/>
                                          </p:val>
                                        </p:tav>
                                        <p:tav tm="100000">
                                          <p:val>
                                            <p:strVal val="#ppt_x"/>
                                          </p:val>
                                        </p:tav>
                                      </p:tavLst>
                                    </p:anim>
                                    <p:anim calcmode="lin" valueType="num">
                                      <p:cBhvr additive="base">
                                        <p:cTn id="16" dur="500" fill="hold"/>
                                        <p:tgtEl>
                                          <p:spTgt spid="2068"/>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2069"/>
                                        </p:tgtEl>
                                        <p:attrNameLst>
                                          <p:attrName>style.visibility</p:attrName>
                                        </p:attrNameLst>
                                      </p:cBhvr>
                                      <p:to>
                                        <p:strVal val="visible"/>
                                      </p:to>
                                    </p:set>
                                    <p:anim calcmode="lin" valueType="num">
                                      <p:cBhvr additive="base">
                                        <p:cTn id="20" dur="500" fill="hold"/>
                                        <p:tgtEl>
                                          <p:spTgt spid="2069"/>
                                        </p:tgtEl>
                                        <p:attrNameLst>
                                          <p:attrName>ppt_x</p:attrName>
                                        </p:attrNameLst>
                                      </p:cBhvr>
                                      <p:tavLst>
                                        <p:tav tm="0">
                                          <p:val>
                                            <p:strVal val="0-#ppt_w/2"/>
                                          </p:val>
                                        </p:tav>
                                        <p:tav tm="100000">
                                          <p:val>
                                            <p:strVal val="#ppt_x"/>
                                          </p:val>
                                        </p:tav>
                                      </p:tavLst>
                                    </p:anim>
                                    <p:anim calcmode="lin" valueType="num">
                                      <p:cBhvr additive="base">
                                        <p:cTn id="21" dur="500" fill="hold"/>
                                        <p:tgtEl>
                                          <p:spTgt spid="2069"/>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2000"/>
                            </p:stCondLst>
                            <p:childTnLst>
                              <p:par>
                                <p:cTn id="23" presetID="2" presetClass="entr" presetSubtype="4" fill="hold" grpId="0" nodeType="afterEffect">
                                  <p:stCondLst>
                                    <p:cond delay="0"/>
                                  </p:stCondLst>
                                  <p:childTnLst>
                                    <p:set>
                                      <p:cBhvr>
                                        <p:cTn id="24" dur="1" fill="hold">
                                          <p:stCondLst>
                                            <p:cond delay="0"/>
                                          </p:stCondLst>
                                        </p:cTn>
                                        <p:tgtEl>
                                          <p:spTgt spid="2077"/>
                                        </p:tgtEl>
                                        <p:attrNameLst>
                                          <p:attrName>style.visibility</p:attrName>
                                        </p:attrNameLst>
                                      </p:cBhvr>
                                      <p:to>
                                        <p:strVal val="visible"/>
                                      </p:to>
                                    </p:set>
                                    <p:anim calcmode="lin" valueType="num">
                                      <p:cBhvr additive="base">
                                        <p:cTn id="25" dur="500" fill="hold"/>
                                        <p:tgtEl>
                                          <p:spTgt spid="2077"/>
                                        </p:tgtEl>
                                        <p:attrNameLst>
                                          <p:attrName>ppt_x</p:attrName>
                                        </p:attrNameLst>
                                      </p:cBhvr>
                                      <p:tavLst>
                                        <p:tav tm="0">
                                          <p:val>
                                            <p:strVal val="#ppt_x"/>
                                          </p:val>
                                        </p:tav>
                                        <p:tav tm="100000">
                                          <p:val>
                                            <p:strVal val="#ppt_x"/>
                                          </p:val>
                                        </p:tav>
                                      </p:tavLst>
                                    </p:anim>
                                    <p:anim calcmode="lin" valueType="num">
                                      <p:cBhvr additive="base">
                                        <p:cTn id="26" dur="500" fill="hold"/>
                                        <p:tgtEl>
                                          <p:spTgt spid="2077"/>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2500"/>
                            </p:stCondLst>
                            <p:childTnLst>
                              <p:par>
                                <p:cTn id="28" presetID="2" presetClass="entr" presetSubtype="8" fill="hold" grpId="0" nodeType="afterEffect">
                                  <p:stCondLst>
                                    <p:cond delay="0"/>
                                  </p:stCondLst>
                                  <p:childTnLst>
                                    <p:set>
                                      <p:cBhvr>
                                        <p:cTn id="29" dur="1" fill="hold">
                                          <p:stCondLst>
                                            <p:cond delay="0"/>
                                          </p:stCondLst>
                                        </p:cTn>
                                        <p:tgtEl>
                                          <p:spTgt spid="2070"/>
                                        </p:tgtEl>
                                        <p:attrNameLst>
                                          <p:attrName>style.visibility</p:attrName>
                                        </p:attrNameLst>
                                      </p:cBhvr>
                                      <p:to>
                                        <p:strVal val="visible"/>
                                      </p:to>
                                    </p:set>
                                    <p:anim calcmode="lin" valueType="num">
                                      <p:cBhvr additive="base">
                                        <p:cTn id="30" dur="500" fill="hold"/>
                                        <p:tgtEl>
                                          <p:spTgt spid="2070"/>
                                        </p:tgtEl>
                                        <p:attrNameLst>
                                          <p:attrName>ppt_x</p:attrName>
                                        </p:attrNameLst>
                                      </p:cBhvr>
                                      <p:tavLst>
                                        <p:tav tm="0">
                                          <p:val>
                                            <p:strVal val="0-#ppt_w/2"/>
                                          </p:val>
                                        </p:tav>
                                        <p:tav tm="100000">
                                          <p:val>
                                            <p:strVal val="#ppt_x"/>
                                          </p:val>
                                        </p:tav>
                                      </p:tavLst>
                                    </p:anim>
                                    <p:anim calcmode="lin" valueType="num">
                                      <p:cBhvr additive="base">
                                        <p:cTn id="31" dur="500" fill="hold"/>
                                        <p:tgtEl>
                                          <p:spTgt spid="2070"/>
                                        </p:tgtEl>
                                        <p:attrNameLst>
                                          <p:attrName>ppt_y</p:attrName>
                                        </p:attrNameLst>
                                      </p:cBhvr>
                                      <p:tavLst>
                                        <p:tav tm="0">
                                          <p:val>
                                            <p:strVal val="#ppt_y"/>
                                          </p:val>
                                        </p:tav>
                                        <p:tav tm="100000">
                                          <p:val>
                                            <p:strVal val="#ppt_y"/>
                                          </p:val>
                                        </p:tav>
                                      </p:tavLst>
                                    </p:anim>
                                  </p:childTnLst>
                                </p:cTn>
                              </p:par>
                            </p:childTnLst>
                          </p:cTn>
                        </p:par>
                        <p:par>
                          <p:cTn id="32" fill="hold" nodeType="afterGroup">
                            <p:stCondLst>
                              <p:cond delay="3000"/>
                            </p:stCondLst>
                            <p:childTnLst>
                              <p:par>
                                <p:cTn id="33" presetID="2" presetClass="entr" presetSubtype="8" fill="hold" grpId="0" nodeType="afterEffect">
                                  <p:stCondLst>
                                    <p:cond delay="0"/>
                                  </p:stCondLst>
                                  <p:childTnLst>
                                    <p:set>
                                      <p:cBhvr>
                                        <p:cTn id="34" dur="1" fill="hold">
                                          <p:stCondLst>
                                            <p:cond delay="0"/>
                                          </p:stCondLst>
                                        </p:cTn>
                                        <p:tgtEl>
                                          <p:spTgt spid="2076"/>
                                        </p:tgtEl>
                                        <p:attrNameLst>
                                          <p:attrName>style.visibility</p:attrName>
                                        </p:attrNameLst>
                                      </p:cBhvr>
                                      <p:to>
                                        <p:strVal val="visible"/>
                                      </p:to>
                                    </p:set>
                                    <p:anim calcmode="lin" valueType="num">
                                      <p:cBhvr additive="base">
                                        <p:cTn id="35" dur="500" fill="hold"/>
                                        <p:tgtEl>
                                          <p:spTgt spid="2076"/>
                                        </p:tgtEl>
                                        <p:attrNameLst>
                                          <p:attrName>ppt_x</p:attrName>
                                        </p:attrNameLst>
                                      </p:cBhvr>
                                      <p:tavLst>
                                        <p:tav tm="0">
                                          <p:val>
                                            <p:strVal val="0-#ppt_w/2"/>
                                          </p:val>
                                        </p:tav>
                                        <p:tav tm="100000">
                                          <p:val>
                                            <p:strVal val="#ppt_x"/>
                                          </p:val>
                                        </p:tav>
                                      </p:tavLst>
                                    </p:anim>
                                    <p:anim calcmode="lin" valueType="num">
                                      <p:cBhvr additive="base">
                                        <p:cTn id="36" dur="500" fill="hold"/>
                                        <p:tgtEl>
                                          <p:spTgt spid="2076"/>
                                        </p:tgtEl>
                                        <p:attrNameLst>
                                          <p:attrName>ppt_y</p:attrName>
                                        </p:attrNameLst>
                                      </p:cBhvr>
                                      <p:tavLst>
                                        <p:tav tm="0">
                                          <p:val>
                                            <p:strVal val="#ppt_y"/>
                                          </p:val>
                                        </p:tav>
                                        <p:tav tm="100000">
                                          <p:val>
                                            <p:strVal val="#ppt_y"/>
                                          </p:val>
                                        </p:tav>
                                      </p:tavLst>
                                    </p:anim>
                                  </p:childTnLst>
                                </p:cTn>
                              </p:par>
                            </p:childTnLst>
                          </p:cTn>
                        </p:par>
                        <p:par>
                          <p:cTn id="37" fill="hold" nodeType="afterGroup">
                            <p:stCondLst>
                              <p:cond delay="3500"/>
                            </p:stCondLst>
                            <p:childTnLst>
                              <p:par>
                                <p:cTn id="38" presetID="2" presetClass="entr" presetSubtype="8" fill="hold" grpId="0" nodeType="afterEffect">
                                  <p:stCondLst>
                                    <p:cond delay="0"/>
                                  </p:stCondLst>
                                  <p:childTnLst>
                                    <p:set>
                                      <p:cBhvr>
                                        <p:cTn id="39" dur="1" fill="hold">
                                          <p:stCondLst>
                                            <p:cond delay="0"/>
                                          </p:stCondLst>
                                        </p:cTn>
                                        <p:tgtEl>
                                          <p:spTgt spid="2071"/>
                                        </p:tgtEl>
                                        <p:attrNameLst>
                                          <p:attrName>style.visibility</p:attrName>
                                        </p:attrNameLst>
                                      </p:cBhvr>
                                      <p:to>
                                        <p:strVal val="visible"/>
                                      </p:to>
                                    </p:set>
                                    <p:anim calcmode="lin" valueType="num">
                                      <p:cBhvr additive="base">
                                        <p:cTn id="40" dur="500" fill="hold"/>
                                        <p:tgtEl>
                                          <p:spTgt spid="2071"/>
                                        </p:tgtEl>
                                        <p:attrNameLst>
                                          <p:attrName>ppt_x</p:attrName>
                                        </p:attrNameLst>
                                      </p:cBhvr>
                                      <p:tavLst>
                                        <p:tav tm="0">
                                          <p:val>
                                            <p:strVal val="0-#ppt_w/2"/>
                                          </p:val>
                                        </p:tav>
                                        <p:tav tm="100000">
                                          <p:val>
                                            <p:strVal val="#ppt_x"/>
                                          </p:val>
                                        </p:tav>
                                      </p:tavLst>
                                    </p:anim>
                                    <p:anim calcmode="lin" valueType="num">
                                      <p:cBhvr additive="base">
                                        <p:cTn id="41" dur="500" fill="hold"/>
                                        <p:tgtEl>
                                          <p:spTgt spid="2071"/>
                                        </p:tgtEl>
                                        <p:attrNameLst>
                                          <p:attrName>ppt_y</p:attrName>
                                        </p:attrNameLst>
                                      </p:cBhvr>
                                      <p:tavLst>
                                        <p:tav tm="0">
                                          <p:val>
                                            <p:strVal val="#ppt_y"/>
                                          </p:val>
                                        </p:tav>
                                        <p:tav tm="100000">
                                          <p:val>
                                            <p:strVal val="#ppt_y"/>
                                          </p:val>
                                        </p:tav>
                                      </p:tavLst>
                                    </p:anim>
                                  </p:childTnLst>
                                </p:cTn>
                              </p:par>
                            </p:childTnLst>
                          </p:cTn>
                        </p:par>
                        <p:par>
                          <p:cTn id="42" fill="hold" nodeType="afterGroup">
                            <p:stCondLst>
                              <p:cond delay="4000"/>
                            </p:stCondLst>
                            <p:childTnLst>
                              <p:par>
                                <p:cTn id="43" presetID="15" presetClass="entr" presetSubtype="0" fill="hold" grpId="0" nodeType="afterEffect">
                                  <p:stCondLst>
                                    <p:cond delay="0"/>
                                  </p:stCondLst>
                                  <p:childTnLst>
                                    <p:set>
                                      <p:cBhvr>
                                        <p:cTn id="44" dur="1" fill="hold">
                                          <p:stCondLst>
                                            <p:cond delay="0"/>
                                          </p:stCondLst>
                                        </p:cTn>
                                        <p:tgtEl>
                                          <p:spTgt spid="2059"/>
                                        </p:tgtEl>
                                        <p:attrNameLst>
                                          <p:attrName>style.visibility</p:attrName>
                                        </p:attrNameLst>
                                      </p:cBhvr>
                                      <p:to>
                                        <p:strVal val="visible"/>
                                      </p:to>
                                    </p:set>
                                    <p:anim calcmode="lin" valueType="num">
                                      <p:cBhvr>
                                        <p:cTn id="45" dur="1000" fill="hold"/>
                                        <p:tgtEl>
                                          <p:spTgt spid="2059"/>
                                        </p:tgtEl>
                                        <p:attrNameLst>
                                          <p:attrName>ppt_w</p:attrName>
                                        </p:attrNameLst>
                                      </p:cBhvr>
                                      <p:tavLst>
                                        <p:tav tm="0">
                                          <p:val>
                                            <p:fltVal val="0"/>
                                          </p:val>
                                        </p:tav>
                                        <p:tav tm="100000">
                                          <p:val>
                                            <p:strVal val="#ppt_w"/>
                                          </p:val>
                                        </p:tav>
                                      </p:tavLst>
                                    </p:anim>
                                    <p:anim calcmode="lin" valueType="num">
                                      <p:cBhvr>
                                        <p:cTn id="46" dur="1000" fill="hold"/>
                                        <p:tgtEl>
                                          <p:spTgt spid="2059"/>
                                        </p:tgtEl>
                                        <p:attrNameLst>
                                          <p:attrName>ppt_h</p:attrName>
                                        </p:attrNameLst>
                                      </p:cBhvr>
                                      <p:tavLst>
                                        <p:tav tm="0">
                                          <p:val>
                                            <p:fltVal val="0"/>
                                          </p:val>
                                        </p:tav>
                                        <p:tav tm="100000">
                                          <p:val>
                                            <p:strVal val="#ppt_h"/>
                                          </p:val>
                                        </p:tav>
                                      </p:tavLst>
                                    </p:anim>
                                    <p:anim calcmode="lin" valueType="num">
                                      <p:cBhvr>
                                        <p:cTn id="47" dur="1000" fill="hold"/>
                                        <p:tgtEl>
                                          <p:spTgt spid="2059"/>
                                        </p:tgtEl>
                                        <p:attrNameLst>
                                          <p:attrName>ppt_x</p:attrName>
                                        </p:attrNameLst>
                                      </p:cBhvr>
                                      <p:tavLst>
                                        <p:tav tm="0" fmla="#ppt_x+(cos(-2*pi*(1-$))*-#ppt_x-sin(-2*pi*(1-$))*(1-#ppt_y))*(1-$)">
                                          <p:val>
                                            <p:fltVal val="0"/>
                                          </p:val>
                                        </p:tav>
                                        <p:tav tm="100000">
                                          <p:val>
                                            <p:fltVal val="1"/>
                                          </p:val>
                                        </p:tav>
                                      </p:tavLst>
                                    </p:anim>
                                    <p:anim calcmode="lin" valueType="num">
                                      <p:cBhvr>
                                        <p:cTn id="48" dur="1000" fill="hold"/>
                                        <p:tgtEl>
                                          <p:spTgt spid="205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 grpId="0" autoUpdateAnimBg="0"/>
      <p:bldP spid="2059" grpId="0" autoUpdateAnimBg="0"/>
      <p:bldP spid="2068" grpId="0" autoUpdateAnimBg="0"/>
      <p:bldP spid="2069" grpId="0" autoUpdateAnimBg="0"/>
      <p:bldP spid="2070" grpId="0" autoUpdateAnimBg="0"/>
      <p:bldP spid="2071" grpId="0" autoUpdateAnimBg="0"/>
      <p:bldP spid="2076" grpId="0" autoUpdateAnimBg="0"/>
      <p:bldP spid="207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B699F-EEC6-124D-85C4-0DA0FBE9685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3098255-B5B3-B348-BEA1-8F7A99C5B767}"/>
              </a:ext>
            </a:extLst>
          </p:cNvPr>
          <p:cNvPicPr>
            <a:picLocks noChangeAspect="1"/>
          </p:cNvPicPr>
          <p:nvPr/>
        </p:nvPicPr>
        <p:blipFill>
          <a:blip r:embed="rId2"/>
          <a:stretch>
            <a:fillRect/>
          </a:stretch>
        </p:blipFill>
        <p:spPr>
          <a:xfrm>
            <a:off x="0" y="1988840"/>
            <a:ext cx="9144000" cy="4201358"/>
          </a:xfrm>
          <a:prstGeom prst="rect">
            <a:avLst/>
          </a:prstGeom>
        </p:spPr>
      </p:pic>
    </p:spTree>
    <p:extLst>
      <p:ext uri="{BB962C8B-B14F-4D97-AF65-F5344CB8AC3E}">
        <p14:creationId xmlns:p14="http://schemas.microsoft.com/office/powerpoint/2010/main" val="2921886467"/>
      </p:ext>
    </p:extLst>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4CE72-D29A-0C46-B633-29473DC5A50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EA12140-3F37-CD41-B450-0F5437053DF5}"/>
              </a:ext>
            </a:extLst>
          </p:cNvPr>
          <p:cNvPicPr>
            <a:picLocks noChangeAspect="1"/>
          </p:cNvPicPr>
          <p:nvPr/>
        </p:nvPicPr>
        <p:blipFill>
          <a:blip r:embed="rId2"/>
          <a:stretch>
            <a:fillRect/>
          </a:stretch>
        </p:blipFill>
        <p:spPr>
          <a:xfrm>
            <a:off x="683568" y="-26377"/>
            <a:ext cx="8167254" cy="6910753"/>
          </a:xfrm>
          <a:prstGeom prst="rect">
            <a:avLst/>
          </a:prstGeom>
        </p:spPr>
      </p:pic>
    </p:spTree>
    <p:extLst>
      <p:ext uri="{BB962C8B-B14F-4D97-AF65-F5344CB8AC3E}">
        <p14:creationId xmlns:p14="http://schemas.microsoft.com/office/powerpoint/2010/main" val="3248537311"/>
      </p:ext>
    </p:extLst>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a:extLst>
              <a:ext uri="{FF2B5EF4-FFF2-40B4-BE49-F238E27FC236}">
                <a16:creationId xmlns:a16="http://schemas.microsoft.com/office/drawing/2014/main" id="{4245BE81-2488-CE4B-9B04-3DF94826AAF2}"/>
              </a:ext>
            </a:extLst>
          </p:cNvPr>
          <p:cNvSpPr txBox="1">
            <a:spLocks noChangeArrowheads="1"/>
          </p:cNvSpPr>
          <p:nvPr/>
        </p:nvSpPr>
        <p:spPr bwMode="auto">
          <a:xfrm>
            <a:off x="609600" y="0"/>
            <a:ext cx="8534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dirty="0">
                <a:solidFill>
                  <a:srgbClr val="FF0066"/>
                </a:solidFill>
              </a:rPr>
              <a:t>5.3  </a:t>
            </a:r>
            <a:r>
              <a:rPr lang="zh-CN" altLang="en-US" sz="3200" b="1" dirty="0">
                <a:solidFill>
                  <a:srgbClr val="FF0066"/>
                </a:solidFill>
              </a:rPr>
              <a:t>外存分配方式</a:t>
            </a:r>
          </a:p>
        </p:txBody>
      </p:sp>
      <p:sp>
        <p:nvSpPr>
          <p:cNvPr id="31747" name="Text Box 4">
            <a:extLst>
              <a:ext uri="{FF2B5EF4-FFF2-40B4-BE49-F238E27FC236}">
                <a16:creationId xmlns:a16="http://schemas.microsoft.com/office/drawing/2014/main" id="{25EC6405-5BF3-E44C-B5AF-7B273AF4C1C2}"/>
              </a:ext>
            </a:extLst>
          </p:cNvPr>
          <p:cNvSpPr txBox="1">
            <a:spLocks noChangeArrowheads="1"/>
          </p:cNvSpPr>
          <p:nvPr/>
        </p:nvSpPr>
        <p:spPr bwMode="auto">
          <a:xfrm>
            <a:off x="609600" y="609600"/>
            <a:ext cx="67706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rgbClr val="0000FF"/>
                </a:solidFill>
                <a:latin typeface="Arial" panose="020B0604020202020204" pitchFamily="34" charset="0"/>
                <a:ea typeface="幼圆" pitchFamily="49" charset="-122"/>
              </a:rPr>
              <a:t>一、外存分配时主要考虑的问题</a:t>
            </a:r>
            <a:endParaRPr lang="zh-CN" altLang="en-US" sz="3200">
              <a:solidFill>
                <a:srgbClr val="0000FF"/>
              </a:solidFill>
              <a:latin typeface="Arial Narrow" panose="020B0604020202020204" pitchFamily="34" charset="0"/>
            </a:endParaRPr>
          </a:p>
        </p:txBody>
      </p:sp>
      <p:sp>
        <p:nvSpPr>
          <p:cNvPr id="58373" name="Text Box 5">
            <a:extLst>
              <a:ext uri="{FF2B5EF4-FFF2-40B4-BE49-F238E27FC236}">
                <a16:creationId xmlns:a16="http://schemas.microsoft.com/office/drawing/2014/main" id="{4D524DEF-DDAB-B04D-9E1F-F0D84212A357}"/>
              </a:ext>
            </a:extLst>
          </p:cNvPr>
          <p:cNvSpPr txBox="1">
            <a:spLocks noChangeArrowheads="1"/>
          </p:cNvSpPr>
          <p:nvPr/>
        </p:nvSpPr>
        <p:spPr bwMode="auto">
          <a:xfrm>
            <a:off x="611188" y="1268413"/>
            <a:ext cx="8229600"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800" b="1">
                <a:latin typeface="幼圆" pitchFamily="49" charset="-122"/>
                <a:ea typeface="幼圆" pitchFamily="49" charset="-122"/>
              </a:rPr>
              <a:t>（</a:t>
            </a:r>
            <a:r>
              <a:rPr lang="en-US" altLang="zh-CN" sz="2800" b="1">
                <a:latin typeface="幼圆" pitchFamily="49" charset="-122"/>
                <a:ea typeface="幼圆" pitchFamily="49" charset="-122"/>
              </a:rPr>
              <a:t>1</a:t>
            </a:r>
            <a:r>
              <a:rPr lang="zh-CN" altLang="en-US" sz="2800" b="1">
                <a:latin typeface="幼圆" pitchFamily="49" charset="-122"/>
                <a:ea typeface="幼圆" pitchFamily="49" charset="-122"/>
              </a:rPr>
              <a:t>）怎样才能有效利用外存空间</a:t>
            </a:r>
          </a:p>
          <a:p>
            <a:pPr>
              <a:spcBef>
                <a:spcPct val="50000"/>
              </a:spcBef>
            </a:pPr>
            <a:r>
              <a:rPr lang="zh-CN" altLang="en-US" sz="2800" b="1">
                <a:latin typeface="幼圆" pitchFamily="49" charset="-122"/>
                <a:ea typeface="幼圆" pitchFamily="49" charset="-122"/>
              </a:rPr>
              <a:t>（</a:t>
            </a:r>
            <a:r>
              <a:rPr lang="en-US" altLang="zh-CN" sz="2800" b="1">
                <a:latin typeface="幼圆" pitchFamily="49" charset="-122"/>
                <a:ea typeface="幼圆" pitchFamily="49" charset="-122"/>
              </a:rPr>
              <a:t>2</a:t>
            </a:r>
            <a:r>
              <a:rPr lang="zh-CN" altLang="en-US" sz="2800" b="1">
                <a:latin typeface="幼圆" pitchFamily="49" charset="-122"/>
                <a:ea typeface="幼圆" pitchFamily="49" charset="-122"/>
              </a:rPr>
              <a:t>）提高对文件的访问速率</a:t>
            </a:r>
          </a:p>
        </p:txBody>
      </p:sp>
      <p:sp>
        <p:nvSpPr>
          <p:cNvPr id="58374" name="Text Box 6">
            <a:extLst>
              <a:ext uri="{FF2B5EF4-FFF2-40B4-BE49-F238E27FC236}">
                <a16:creationId xmlns:a16="http://schemas.microsoft.com/office/drawing/2014/main" id="{79A3CEF8-CA5B-5046-B912-EA26B7084194}"/>
              </a:ext>
            </a:extLst>
          </p:cNvPr>
          <p:cNvSpPr txBox="1">
            <a:spLocks noChangeArrowheads="1"/>
          </p:cNvSpPr>
          <p:nvPr/>
        </p:nvSpPr>
        <p:spPr bwMode="auto">
          <a:xfrm>
            <a:off x="609600" y="2492375"/>
            <a:ext cx="561816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3200" b="1">
                <a:solidFill>
                  <a:srgbClr val="0000FF"/>
                </a:solidFill>
                <a:latin typeface="Arial Narrow" panose="020B0604020202020204" pitchFamily="34" charset="0"/>
                <a:ea typeface="幼圆" pitchFamily="49" charset="-122"/>
              </a:rPr>
              <a:t>二、外存分配方法</a:t>
            </a:r>
          </a:p>
        </p:txBody>
      </p:sp>
      <p:sp>
        <p:nvSpPr>
          <p:cNvPr id="58375" name="Text Box 7">
            <a:extLst>
              <a:ext uri="{FF2B5EF4-FFF2-40B4-BE49-F238E27FC236}">
                <a16:creationId xmlns:a16="http://schemas.microsoft.com/office/drawing/2014/main" id="{9D737BAD-AD94-134D-B7EF-D94B44E4791B}"/>
              </a:ext>
            </a:extLst>
          </p:cNvPr>
          <p:cNvSpPr txBox="1">
            <a:spLocks noChangeArrowheads="1"/>
          </p:cNvSpPr>
          <p:nvPr/>
        </p:nvSpPr>
        <p:spPr bwMode="auto">
          <a:xfrm>
            <a:off x="609600" y="3281363"/>
            <a:ext cx="815340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ts val="2800"/>
              </a:lnSpc>
              <a:spcBef>
                <a:spcPct val="50000"/>
              </a:spcBef>
            </a:pPr>
            <a:r>
              <a:rPr lang="zh-CN" altLang="en-US" sz="3200" b="1">
                <a:solidFill>
                  <a:srgbClr val="FF0000"/>
                </a:solidFill>
                <a:latin typeface="Arial Narrow" panose="020B0604020202020204" pitchFamily="34" charset="0"/>
              </a:rPr>
              <a:t>（一）连续分配      </a:t>
            </a:r>
            <a:endParaRPr lang="en-US" altLang="zh-CN" sz="3200" b="1">
              <a:solidFill>
                <a:srgbClr val="FFFF00"/>
              </a:solidFill>
              <a:latin typeface="Arial Narrow" panose="020B0604020202020204" pitchFamily="34" charset="0"/>
            </a:endParaRPr>
          </a:p>
          <a:p>
            <a:pPr>
              <a:lnSpc>
                <a:spcPts val="2800"/>
              </a:lnSpc>
              <a:spcBef>
                <a:spcPct val="50000"/>
              </a:spcBef>
            </a:pPr>
            <a:r>
              <a:rPr lang="en-US" altLang="zh-CN" sz="2800" b="1">
                <a:latin typeface="Arial Narrow" panose="020B0604020202020204" pitchFamily="34" charset="0"/>
              </a:rPr>
              <a:t>         </a:t>
            </a:r>
            <a:r>
              <a:rPr lang="zh-CN" altLang="en-US" sz="2800" b="1">
                <a:latin typeface="Arial Narrow" panose="020B0604020202020204" pitchFamily="34" charset="0"/>
              </a:rPr>
              <a:t>一个文件存放在若干块号连续的物理块中。</a:t>
            </a:r>
          </a:p>
          <a:p>
            <a:pPr>
              <a:lnSpc>
                <a:spcPts val="2800"/>
              </a:lnSpc>
              <a:spcBef>
                <a:spcPct val="50000"/>
              </a:spcBef>
            </a:pPr>
            <a:r>
              <a:rPr lang="zh-CN" altLang="en-US" sz="2800" b="1">
                <a:solidFill>
                  <a:schemeClr val="accent2"/>
                </a:solidFill>
                <a:latin typeface="Arial Narrow" panose="020B0604020202020204" pitchFamily="34" charset="0"/>
              </a:rPr>
              <a:t>优点</a:t>
            </a:r>
            <a:r>
              <a:rPr lang="zh-CN" altLang="en-US" sz="2800" b="1">
                <a:solidFill>
                  <a:schemeClr val="accent2"/>
                </a:solidFill>
                <a:latin typeface="Arial Narrow" panose="020B0604020202020204" pitchFamily="34" charset="0"/>
                <a:sym typeface="Wingdings" pitchFamily="2" charset="2"/>
              </a:rPr>
              <a:t> ：（</a:t>
            </a:r>
            <a:r>
              <a:rPr lang="en-US" altLang="zh-CN" sz="2800" b="1">
                <a:solidFill>
                  <a:schemeClr val="accent2"/>
                </a:solidFill>
                <a:latin typeface="Arial Narrow" panose="020B0604020202020204" pitchFamily="34" charset="0"/>
                <a:sym typeface="Wingdings" pitchFamily="2" charset="2"/>
              </a:rPr>
              <a:t>1</a:t>
            </a:r>
            <a:r>
              <a:rPr lang="zh-CN" altLang="en-US" sz="2800" b="1">
                <a:solidFill>
                  <a:schemeClr val="accent2"/>
                </a:solidFill>
                <a:latin typeface="Arial Narrow" panose="020B0604020202020204" pitchFamily="34" charset="0"/>
                <a:sym typeface="Wingdings" pitchFamily="2" charset="2"/>
              </a:rPr>
              <a:t>）顺序访问容易，支持直接存取；</a:t>
            </a:r>
          </a:p>
          <a:p>
            <a:pPr>
              <a:lnSpc>
                <a:spcPts val="2800"/>
              </a:lnSpc>
              <a:spcBef>
                <a:spcPct val="50000"/>
              </a:spcBef>
            </a:pPr>
            <a:r>
              <a:rPr lang="zh-CN" altLang="en-US" sz="2800" b="1">
                <a:solidFill>
                  <a:schemeClr val="accent2"/>
                </a:solidFill>
                <a:latin typeface="Arial Narrow" panose="020B0604020202020204" pitchFamily="34" charset="0"/>
                <a:sym typeface="Wingdings" pitchFamily="2" charset="2"/>
              </a:rPr>
              <a:t>              （</a:t>
            </a:r>
            <a:r>
              <a:rPr lang="en-US" altLang="zh-CN" sz="2800" b="1">
                <a:solidFill>
                  <a:schemeClr val="accent2"/>
                </a:solidFill>
                <a:latin typeface="Arial Narrow" panose="020B0604020202020204" pitchFamily="34" charset="0"/>
                <a:sym typeface="Wingdings" pitchFamily="2" charset="2"/>
              </a:rPr>
              <a:t>2</a:t>
            </a:r>
            <a:r>
              <a:rPr lang="zh-CN" altLang="en-US" sz="2800" b="1">
                <a:solidFill>
                  <a:schemeClr val="accent2"/>
                </a:solidFill>
                <a:latin typeface="Arial Narrow" panose="020B0604020202020204" pitchFamily="34" charset="0"/>
                <a:sym typeface="Wingdings" pitchFamily="2" charset="2"/>
              </a:rPr>
              <a:t>）顺序访问速度快。</a:t>
            </a:r>
          </a:p>
          <a:p>
            <a:pPr>
              <a:lnSpc>
                <a:spcPts val="2800"/>
              </a:lnSpc>
              <a:spcBef>
                <a:spcPct val="50000"/>
              </a:spcBef>
            </a:pPr>
            <a:r>
              <a:rPr lang="zh-CN" altLang="en-US" sz="2800" b="1">
                <a:solidFill>
                  <a:schemeClr val="accent2"/>
                </a:solidFill>
                <a:latin typeface="Arial Narrow" panose="020B0604020202020204" pitchFamily="34" charset="0"/>
              </a:rPr>
              <a:t>缺点： （</a:t>
            </a:r>
            <a:r>
              <a:rPr lang="en-US" altLang="zh-CN" sz="2800" b="1">
                <a:solidFill>
                  <a:schemeClr val="accent2"/>
                </a:solidFill>
                <a:latin typeface="Arial Narrow" panose="020B0604020202020204" pitchFamily="34" charset="0"/>
              </a:rPr>
              <a:t>1</a:t>
            </a:r>
            <a:r>
              <a:rPr lang="zh-CN" altLang="en-US" sz="2800" b="1">
                <a:solidFill>
                  <a:schemeClr val="accent2"/>
                </a:solidFill>
                <a:latin typeface="Arial Narrow" panose="020B0604020202020204" pitchFamily="34" charset="0"/>
              </a:rPr>
              <a:t>）要求连续的存储空间；</a:t>
            </a:r>
          </a:p>
          <a:p>
            <a:pPr>
              <a:lnSpc>
                <a:spcPts val="2800"/>
              </a:lnSpc>
              <a:spcBef>
                <a:spcPct val="50000"/>
              </a:spcBef>
            </a:pPr>
            <a:r>
              <a:rPr lang="zh-CN" altLang="en-US" sz="2800" b="1">
                <a:solidFill>
                  <a:schemeClr val="accent2"/>
                </a:solidFill>
                <a:latin typeface="Arial Narrow" panose="020B0604020202020204" pitchFamily="34" charset="0"/>
              </a:rPr>
              <a:t>              （</a:t>
            </a:r>
            <a:r>
              <a:rPr lang="en-US" altLang="zh-CN" sz="2800" b="1">
                <a:solidFill>
                  <a:schemeClr val="accent2"/>
                </a:solidFill>
                <a:latin typeface="Arial Narrow" panose="020B0604020202020204" pitchFamily="34" charset="0"/>
              </a:rPr>
              <a:t>2</a:t>
            </a:r>
            <a:r>
              <a:rPr lang="zh-CN" altLang="en-US" sz="2800" b="1">
                <a:solidFill>
                  <a:schemeClr val="accent2"/>
                </a:solidFill>
                <a:latin typeface="Arial Narrow" panose="020B0604020202020204" pitchFamily="34" charset="0"/>
              </a:rPr>
              <a:t>）必须事先知道文件的长度。</a:t>
            </a:r>
          </a:p>
        </p:txBody>
      </p:sp>
    </p:spTree>
    <p:extLst>
      <p:ext uri="{BB962C8B-B14F-4D97-AF65-F5344CB8AC3E}">
        <p14:creationId xmlns:p14="http://schemas.microsoft.com/office/powerpoint/2010/main" val="16511406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8373">
                                            <p:txEl>
                                              <p:pRg st="0" end="0"/>
                                            </p:txEl>
                                          </p:spTgt>
                                        </p:tgtEl>
                                        <p:attrNameLst>
                                          <p:attrName>style.visibility</p:attrName>
                                        </p:attrNameLst>
                                      </p:cBhvr>
                                      <p:to>
                                        <p:strVal val="visible"/>
                                      </p:to>
                                    </p:set>
                                    <p:animEffect transition="in" filter="dissolve">
                                      <p:cBhvr>
                                        <p:cTn id="7" dur="500"/>
                                        <p:tgtEl>
                                          <p:spTgt spid="5837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373">
                                            <p:txEl>
                                              <p:pRg st="1" end="1"/>
                                            </p:txEl>
                                          </p:spTgt>
                                        </p:tgtEl>
                                        <p:attrNameLst>
                                          <p:attrName>style.visibility</p:attrName>
                                        </p:attrNameLst>
                                      </p:cBhvr>
                                      <p:to>
                                        <p:strVal val="visible"/>
                                      </p:to>
                                    </p:set>
                                    <p:animEffect transition="in" filter="dissolve">
                                      <p:cBhvr>
                                        <p:cTn id="12" dur="500"/>
                                        <p:tgtEl>
                                          <p:spTgt spid="5837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8374"/>
                                        </p:tgtEl>
                                        <p:attrNameLst>
                                          <p:attrName>style.visibility</p:attrName>
                                        </p:attrNameLst>
                                      </p:cBhvr>
                                      <p:to>
                                        <p:strVal val="visible"/>
                                      </p:to>
                                    </p:set>
                                    <p:animEffect transition="in" filter="dissolve">
                                      <p:cBhvr>
                                        <p:cTn id="17" dur="500"/>
                                        <p:tgtEl>
                                          <p:spTgt spid="5837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8375">
                                            <p:txEl>
                                              <p:pRg st="0" end="0"/>
                                            </p:txEl>
                                          </p:spTgt>
                                        </p:tgtEl>
                                        <p:attrNameLst>
                                          <p:attrName>style.visibility</p:attrName>
                                        </p:attrNameLst>
                                      </p:cBhvr>
                                      <p:to>
                                        <p:strVal val="visible"/>
                                      </p:to>
                                    </p:set>
                                    <p:animEffect transition="in" filter="dissolve">
                                      <p:cBhvr>
                                        <p:cTn id="22" dur="500"/>
                                        <p:tgtEl>
                                          <p:spTgt spid="58375">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8375">
                                            <p:txEl>
                                              <p:pRg st="1" end="1"/>
                                            </p:txEl>
                                          </p:spTgt>
                                        </p:tgtEl>
                                        <p:attrNameLst>
                                          <p:attrName>style.visibility</p:attrName>
                                        </p:attrNameLst>
                                      </p:cBhvr>
                                      <p:to>
                                        <p:strVal val="visible"/>
                                      </p:to>
                                    </p:set>
                                    <p:animEffect transition="in" filter="dissolve">
                                      <p:cBhvr>
                                        <p:cTn id="27" dur="500"/>
                                        <p:tgtEl>
                                          <p:spTgt spid="58375">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8375">
                                            <p:txEl>
                                              <p:pRg st="2" end="2"/>
                                            </p:txEl>
                                          </p:spTgt>
                                        </p:tgtEl>
                                        <p:attrNameLst>
                                          <p:attrName>style.visibility</p:attrName>
                                        </p:attrNameLst>
                                      </p:cBhvr>
                                      <p:to>
                                        <p:strVal val="visible"/>
                                      </p:to>
                                    </p:set>
                                    <p:animEffect transition="in" filter="dissolve">
                                      <p:cBhvr>
                                        <p:cTn id="32" dur="500"/>
                                        <p:tgtEl>
                                          <p:spTgt spid="58375">
                                            <p:txEl>
                                              <p:pRg st="2" end="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8375">
                                            <p:txEl>
                                              <p:pRg st="3" end="3"/>
                                            </p:txEl>
                                          </p:spTgt>
                                        </p:tgtEl>
                                        <p:attrNameLst>
                                          <p:attrName>style.visibility</p:attrName>
                                        </p:attrNameLst>
                                      </p:cBhvr>
                                      <p:to>
                                        <p:strVal val="visible"/>
                                      </p:to>
                                    </p:set>
                                    <p:animEffect transition="in" filter="dissolve">
                                      <p:cBhvr>
                                        <p:cTn id="37" dur="500"/>
                                        <p:tgtEl>
                                          <p:spTgt spid="58375">
                                            <p:txEl>
                                              <p:pRg st="3" end="3"/>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8375">
                                            <p:txEl>
                                              <p:pRg st="4" end="4"/>
                                            </p:txEl>
                                          </p:spTgt>
                                        </p:tgtEl>
                                        <p:attrNameLst>
                                          <p:attrName>style.visibility</p:attrName>
                                        </p:attrNameLst>
                                      </p:cBhvr>
                                      <p:to>
                                        <p:strVal val="visible"/>
                                      </p:to>
                                    </p:set>
                                    <p:animEffect transition="in" filter="dissolve">
                                      <p:cBhvr>
                                        <p:cTn id="42" dur="500"/>
                                        <p:tgtEl>
                                          <p:spTgt spid="58375">
                                            <p:txEl>
                                              <p:pRg st="4" end="4"/>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58375">
                                            <p:txEl>
                                              <p:pRg st="5" end="5"/>
                                            </p:txEl>
                                          </p:spTgt>
                                        </p:tgtEl>
                                        <p:attrNameLst>
                                          <p:attrName>style.visibility</p:attrName>
                                        </p:attrNameLst>
                                      </p:cBhvr>
                                      <p:to>
                                        <p:strVal val="visible"/>
                                      </p:to>
                                    </p:set>
                                    <p:animEffect transition="in" filter="dissolve">
                                      <p:cBhvr>
                                        <p:cTn id="47" dur="500"/>
                                        <p:tgtEl>
                                          <p:spTgt spid="583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3" grpId="0" build="p"/>
      <p:bldP spid="58374" grpId="0"/>
      <p:bldP spid="5837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BC689DA4-E613-824D-8D7A-27F686135B71}"/>
              </a:ext>
            </a:extLst>
          </p:cNvPr>
          <p:cNvSpPr txBox="1">
            <a:spLocks noChangeArrowheads="1"/>
          </p:cNvSpPr>
          <p:nvPr/>
        </p:nvSpPr>
        <p:spPr>
          <a:xfrm>
            <a:off x="2376488" y="5864225"/>
            <a:ext cx="5867400" cy="517525"/>
          </a:xfrm>
          <a:prstGeom prst="rect">
            <a:avLst/>
          </a:prstGeom>
        </p:spPr>
        <p:txBody>
          <a:bodyPr/>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CN" sz="3200" b="1">
                <a:solidFill>
                  <a:srgbClr val="0000FF"/>
                </a:solidFill>
              </a:rPr>
              <a:t>  7-7</a:t>
            </a:r>
            <a:r>
              <a:rPr lang="zh-CN" altLang="en-US" sz="3200" b="1">
                <a:solidFill>
                  <a:srgbClr val="0000FF"/>
                </a:solidFill>
              </a:rPr>
              <a:t>磁盘空间的连续组织方式</a:t>
            </a:r>
          </a:p>
        </p:txBody>
      </p:sp>
      <p:pic>
        <p:nvPicPr>
          <p:cNvPr id="32771" name="Picture 4" descr="8-1">
            <a:extLst>
              <a:ext uri="{FF2B5EF4-FFF2-40B4-BE49-F238E27FC236}">
                <a16:creationId xmlns:a16="http://schemas.microsoft.com/office/drawing/2014/main" id="{034BD3C0-04D7-6D4C-A559-EFFCDDF9B3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698500"/>
            <a:ext cx="7561262" cy="510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Text Box 2">
            <a:extLst>
              <a:ext uri="{FF2B5EF4-FFF2-40B4-BE49-F238E27FC236}">
                <a16:creationId xmlns:a16="http://schemas.microsoft.com/office/drawing/2014/main" id="{062CED74-0A80-0643-8E71-521CF35BAFBB}"/>
              </a:ext>
            </a:extLst>
          </p:cNvPr>
          <p:cNvSpPr txBox="1">
            <a:spLocks noChangeArrowheads="1"/>
          </p:cNvSpPr>
          <p:nvPr/>
        </p:nvSpPr>
        <p:spPr bwMode="auto">
          <a:xfrm>
            <a:off x="609600" y="0"/>
            <a:ext cx="8534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dirty="0">
                <a:solidFill>
                  <a:srgbClr val="FF0066"/>
                </a:solidFill>
              </a:rPr>
              <a:t>5.3  </a:t>
            </a:r>
            <a:r>
              <a:rPr lang="zh-CN" altLang="en-US" sz="3200" b="1" dirty="0">
                <a:solidFill>
                  <a:srgbClr val="FF0066"/>
                </a:solidFill>
              </a:rPr>
              <a:t>外存分配方式</a:t>
            </a:r>
          </a:p>
        </p:txBody>
      </p:sp>
    </p:spTree>
    <p:extLst>
      <p:ext uri="{BB962C8B-B14F-4D97-AF65-F5344CB8AC3E}">
        <p14:creationId xmlns:p14="http://schemas.microsoft.com/office/powerpoint/2010/main" val="1156313965"/>
      </p:ext>
    </p:extLst>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a:extLst>
              <a:ext uri="{FF2B5EF4-FFF2-40B4-BE49-F238E27FC236}">
                <a16:creationId xmlns:a16="http://schemas.microsoft.com/office/drawing/2014/main" id="{723259E3-7665-4A49-9E76-35EFEF62FE3A}"/>
              </a:ext>
            </a:extLst>
          </p:cNvPr>
          <p:cNvSpPr txBox="1">
            <a:spLocks noChangeArrowheads="1"/>
          </p:cNvSpPr>
          <p:nvPr/>
        </p:nvSpPr>
        <p:spPr bwMode="auto">
          <a:xfrm>
            <a:off x="685800" y="0"/>
            <a:ext cx="7924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b="1">
                <a:solidFill>
                  <a:srgbClr val="FF0066"/>
                </a:solidFill>
              </a:rPr>
              <a:t>7.3  </a:t>
            </a:r>
            <a:r>
              <a:rPr lang="zh-CN" altLang="en-US" sz="2800" b="1">
                <a:solidFill>
                  <a:srgbClr val="FF0066"/>
                </a:solidFill>
              </a:rPr>
              <a:t>外存分配方式</a:t>
            </a:r>
          </a:p>
        </p:txBody>
      </p:sp>
      <p:sp>
        <p:nvSpPr>
          <p:cNvPr id="59395" name="Text Box 3">
            <a:extLst>
              <a:ext uri="{FF2B5EF4-FFF2-40B4-BE49-F238E27FC236}">
                <a16:creationId xmlns:a16="http://schemas.microsoft.com/office/drawing/2014/main" id="{9E53866E-C1BF-5D46-AC07-D4D879B47C66}"/>
              </a:ext>
            </a:extLst>
          </p:cNvPr>
          <p:cNvSpPr txBox="1">
            <a:spLocks noChangeArrowheads="1"/>
          </p:cNvSpPr>
          <p:nvPr/>
        </p:nvSpPr>
        <p:spPr bwMode="auto">
          <a:xfrm>
            <a:off x="685800" y="609600"/>
            <a:ext cx="83058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3200" b="1">
                <a:solidFill>
                  <a:srgbClr val="FF0000"/>
                </a:solidFill>
                <a:latin typeface="Arial Narrow" panose="020B0604020202020204" pitchFamily="34" charset="0"/>
              </a:rPr>
              <a:t>（二）链接分配</a:t>
            </a:r>
          </a:p>
          <a:p>
            <a:pPr>
              <a:spcBef>
                <a:spcPts val="600"/>
              </a:spcBef>
            </a:pPr>
            <a:r>
              <a:rPr lang="zh-CN" altLang="en-US" sz="2800" b="1">
                <a:latin typeface="Arial Narrow" panose="020B0604020202020204" pitchFamily="34" charset="0"/>
              </a:rPr>
              <a:t>          一个文件可以放在不连续的物理块中，每个物理块通过指针链接起来。</a:t>
            </a:r>
          </a:p>
        </p:txBody>
      </p:sp>
      <p:sp>
        <p:nvSpPr>
          <p:cNvPr id="4" name="矩形 3">
            <a:extLst>
              <a:ext uri="{FF2B5EF4-FFF2-40B4-BE49-F238E27FC236}">
                <a16:creationId xmlns:a16="http://schemas.microsoft.com/office/drawing/2014/main" id="{8B7DD345-F1AD-CF47-9690-006897F1A152}"/>
              </a:ext>
            </a:extLst>
          </p:cNvPr>
          <p:cNvSpPr>
            <a:spLocks noChangeArrowheads="1"/>
          </p:cNvSpPr>
          <p:nvPr/>
        </p:nvSpPr>
        <p:spPr bwMode="auto">
          <a:xfrm>
            <a:off x="785813" y="2276475"/>
            <a:ext cx="8072437"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65000"/>
              </a:lnSpc>
              <a:spcBef>
                <a:spcPct val="50000"/>
              </a:spcBef>
            </a:pPr>
            <a:r>
              <a:rPr lang="zh-CN" altLang="en-US" sz="2800" b="1">
                <a:solidFill>
                  <a:srgbClr val="FF0000"/>
                </a:solidFill>
                <a:latin typeface="Arial Narrow" panose="020B0604020202020204" pitchFamily="34" charset="0"/>
              </a:rPr>
              <a:t> </a:t>
            </a:r>
            <a:r>
              <a:rPr lang="zh-CN" altLang="en-US" sz="2800" b="1">
                <a:solidFill>
                  <a:srgbClr val="0000FF"/>
                </a:solidFill>
                <a:latin typeface="Arial Narrow" panose="020B0604020202020204" pitchFamily="34" charset="0"/>
              </a:rPr>
              <a:t>链接分配又可分为以下两种：</a:t>
            </a:r>
          </a:p>
          <a:p>
            <a:pPr>
              <a:lnSpc>
                <a:spcPts val="3800"/>
              </a:lnSpc>
              <a:spcBef>
                <a:spcPct val="50000"/>
              </a:spcBef>
            </a:pPr>
            <a:r>
              <a:rPr lang="en-US" altLang="zh-CN" sz="2800" b="1">
                <a:solidFill>
                  <a:srgbClr val="FF0000"/>
                </a:solidFill>
                <a:latin typeface="Arial Narrow" panose="020B0604020202020204" pitchFamily="34" charset="0"/>
              </a:rPr>
              <a:t>1</a:t>
            </a:r>
            <a:r>
              <a:rPr lang="zh-CN" altLang="en-US" sz="2800" b="1">
                <a:solidFill>
                  <a:srgbClr val="FF0000"/>
                </a:solidFill>
                <a:latin typeface="Arial Narrow" panose="020B0604020202020204" pitchFamily="34" charset="0"/>
              </a:rPr>
              <a:t>、隐式链接</a:t>
            </a:r>
          </a:p>
          <a:p>
            <a:pPr>
              <a:lnSpc>
                <a:spcPts val="3800"/>
              </a:lnSpc>
            </a:pPr>
            <a:r>
              <a:rPr lang="zh-CN" altLang="en-US" sz="2800" b="1">
                <a:latin typeface="Arial Narrow" panose="020B0604020202020204" pitchFamily="34" charset="0"/>
              </a:rPr>
              <a:t>             文件目录的每个目录项中，都含有指向链接文件第一个盘块和最后一个盘块的指针。如图</a:t>
            </a:r>
            <a:r>
              <a:rPr lang="en-US" altLang="zh-CN" sz="2800" b="1">
                <a:latin typeface="Arial Narrow" panose="020B0604020202020204" pitchFamily="34" charset="0"/>
                <a:hlinkClick r:id="rId2" action="ppaction://hlinksldjump"/>
              </a:rPr>
              <a:t>7-8</a:t>
            </a:r>
            <a:r>
              <a:rPr lang="zh-CN" altLang="en-US" sz="2800" b="1">
                <a:latin typeface="Arial Narrow" panose="020B0604020202020204" pitchFamily="34" charset="0"/>
              </a:rPr>
              <a:t>所示。</a:t>
            </a:r>
          </a:p>
          <a:p>
            <a:pPr>
              <a:lnSpc>
                <a:spcPts val="3800"/>
              </a:lnSpc>
            </a:pPr>
            <a:r>
              <a:rPr lang="zh-CN" altLang="en-US" sz="2800" b="1">
                <a:solidFill>
                  <a:schemeClr val="accent2"/>
                </a:solidFill>
                <a:latin typeface="Arial Narrow" panose="020B0604020202020204" pitchFamily="34" charset="0"/>
              </a:rPr>
              <a:t>     特点</a:t>
            </a:r>
            <a:r>
              <a:rPr lang="zh-CN" altLang="en-US" sz="2800" b="1">
                <a:solidFill>
                  <a:schemeClr val="accent2"/>
                </a:solidFill>
                <a:latin typeface="Arial Narrow" panose="020B0604020202020204" pitchFamily="34" charset="0"/>
                <a:sym typeface="Wingdings" pitchFamily="2" charset="2"/>
              </a:rPr>
              <a:t> ：</a:t>
            </a:r>
          </a:p>
          <a:p>
            <a:pPr>
              <a:lnSpc>
                <a:spcPts val="3800"/>
              </a:lnSpc>
            </a:pPr>
            <a:r>
              <a:rPr lang="zh-CN" altLang="en-US" sz="2800" b="1">
                <a:solidFill>
                  <a:schemeClr val="accent2"/>
                </a:solidFill>
                <a:latin typeface="Arial Narrow" panose="020B0604020202020204" pitchFamily="34" charset="0"/>
                <a:sym typeface="Wingdings" pitchFamily="2" charset="2"/>
              </a:rPr>
              <a:t>          （</a:t>
            </a:r>
            <a:r>
              <a:rPr lang="en-US" altLang="zh-CN" sz="2800" b="1">
                <a:solidFill>
                  <a:schemeClr val="accent2"/>
                </a:solidFill>
                <a:latin typeface="Arial Narrow" panose="020B0604020202020204" pitchFamily="34" charset="0"/>
                <a:sym typeface="Wingdings" pitchFamily="2" charset="2"/>
              </a:rPr>
              <a:t>1</a:t>
            </a:r>
            <a:r>
              <a:rPr lang="zh-CN" altLang="en-US" sz="2800" b="1">
                <a:solidFill>
                  <a:schemeClr val="accent2"/>
                </a:solidFill>
                <a:latin typeface="Arial Narrow" panose="020B0604020202020204" pitchFamily="34" charset="0"/>
                <a:sym typeface="Wingdings" pitchFamily="2" charset="2"/>
              </a:rPr>
              <a:t>）只适合顺序访问，对随机访问效率极；  </a:t>
            </a:r>
          </a:p>
          <a:p>
            <a:pPr>
              <a:lnSpc>
                <a:spcPts val="3800"/>
              </a:lnSpc>
            </a:pPr>
            <a:r>
              <a:rPr lang="zh-CN" altLang="en-US" sz="2800" b="1">
                <a:solidFill>
                  <a:schemeClr val="accent2"/>
                </a:solidFill>
                <a:latin typeface="Arial Narrow" panose="020B0604020202020204" pitchFamily="34" charset="0"/>
                <a:sym typeface="Wingdings" pitchFamily="2" charset="2"/>
              </a:rPr>
              <a:t>          （</a:t>
            </a:r>
            <a:r>
              <a:rPr lang="en-US" altLang="zh-CN" sz="2800" b="1">
                <a:solidFill>
                  <a:schemeClr val="accent2"/>
                </a:solidFill>
                <a:latin typeface="Arial Narrow" panose="020B0604020202020204" pitchFamily="34" charset="0"/>
                <a:sym typeface="Wingdings" pitchFamily="2" charset="2"/>
              </a:rPr>
              <a:t>2</a:t>
            </a:r>
            <a:r>
              <a:rPr lang="zh-CN" altLang="en-US" sz="2800" b="1">
                <a:solidFill>
                  <a:schemeClr val="accent2"/>
                </a:solidFill>
                <a:latin typeface="Arial Narrow" panose="020B0604020202020204" pitchFamily="34" charset="0"/>
                <a:sym typeface="Wingdings" pitchFamily="2" charset="2"/>
              </a:rPr>
              <a:t>）只通过链接指针来将一大批离散的盘块链接起来，可靠性较差。</a:t>
            </a:r>
            <a:endParaRPr lang="zh-CN" altLang="en-US" sz="2800"/>
          </a:p>
        </p:txBody>
      </p:sp>
      <p:sp>
        <p:nvSpPr>
          <p:cNvPr id="33797" name="右箭头 4">
            <a:hlinkClick r:id="rId3" action="ppaction://hlinksldjump"/>
            <a:extLst>
              <a:ext uri="{FF2B5EF4-FFF2-40B4-BE49-F238E27FC236}">
                <a16:creationId xmlns:a16="http://schemas.microsoft.com/office/drawing/2014/main" id="{F22D6818-07EC-D34D-96B9-656EE1030146}"/>
              </a:ext>
            </a:extLst>
          </p:cNvPr>
          <p:cNvSpPr>
            <a:spLocks noChangeArrowheads="1"/>
          </p:cNvSpPr>
          <p:nvPr/>
        </p:nvSpPr>
        <p:spPr bwMode="auto">
          <a:xfrm>
            <a:off x="8027988" y="6381750"/>
            <a:ext cx="865187" cy="360363"/>
          </a:xfrm>
          <a:prstGeom prst="rightArrow">
            <a:avLst>
              <a:gd name="adj1" fmla="val 50000"/>
              <a:gd name="adj2" fmla="val 50018"/>
            </a:avLst>
          </a:prstGeom>
          <a:solidFill>
            <a:schemeClr val="bg1"/>
          </a:solidFill>
          <a:ln w="12700" algn="ctr">
            <a:solidFill>
              <a:schemeClr val="tx1"/>
            </a:solidFill>
            <a:round/>
            <a:headEnd/>
            <a:tailEnd/>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362717916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animEffect transition="in" filter="barn(outVertical)">
                                      <p:cBhvr>
                                        <p:cTn id="7" dur="500"/>
                                        <p:tgtEl>
                                          <p:spTgt spid="593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59395">
                                            <p:txEl>
                                              <p:pRg st="1" end="1"/>
                                            </p:txEl>
                                          </p:spTgt>
                                        </p:tgtEl>
                                        <p:attrNameLst>
                                          <p:attrName>style.visibility</p:attrName>
                                        </p:attrNameLst>
                                      </p:cBhvr>
                                      <p:to>
                                        <p:strVal val="visible"/>
                                      </p:to>
                                    </p:set>
                                    <p:animEffect transition="in" filter="barn(outVertical)">
                                      <p:cBhvr>
                                        <p:cTn id="12" dur="500"/>
                                        <p:tgtEl>
                                          <p:spTgt spid="593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blinds(horizontal)">
                                      <p:cBhvr>
                                        <p:cTn id="17" dur="500"/>
                                        <p:tgtEl>
                                          <p:spTgt spid="4">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blinds(horizontal)">
                                      <p:cBhvr>
                                        <p:cTn id="22" dur="500"/>
                                        <p:tgtEl>
                                          <p:spTgt spid="4">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blinds(horizontal)">
                                      <p:cBhvr>
                                        <p:cTn id="27" dur="500"/>
                                        <p:tgtEl>
                                          <p:spTgt spid="4">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blinds(horizontal)">
                                      <p:cBhvr>
                                        <p:cTn id="32" dur="500"/>
                                        <p:tgtEl>
                                          <p:spTgt spid="4">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Effect transition="in" filter="blinds(horizontal)">
                                      <p:cBhvr>
                                        <p:cTn id="37" dur="500"/>
                                        <p:tgtEl>
                                          <p:spTgt spid="4">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blinds(horizontal)">
                                      <p:cBhvr>
                                        <p:cTn id="4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autoUpdateAnimBg="0"/>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 Box 2">
            <a:extLst>
              <a:ext uri="{FF2B5EF4-FFF2-40B4-BE49-F238E27FC236}">
                <a16:creationId xmlns:a16="http://schemas.microsoft.com/office/drawing/2014/main" id="{47DFF38D-61EA-2E4E-8C26-2E8C81284C6A}"/>
              </a:ext>
            </a:extLst>
          </p:cNvPr>
          <p:cNvSpPr txBox="1">
            <a:spLocks noChangeArrowheads="1"/>
          </p:cNvSpPr>
          <p:nvPr/>
        </p:nvSpPr>
        <p:spPr bwMode="auto">
          <a:xfrm>
            <a:off x="2819400" y="6019800"/>
            <a:ext cx="4900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0000FF"/>
                </a:solidFill>
              </a:rPr>
              <a:t>图 </a:t>
            </a:r>
            <a:r>
              <a:rPr lang="en-US" altLang="zh-CN" sz="2800" b="1">
                <a:solidFill>
                  <a:srgbClr val="0000FF"/>
                </a:solidFill>
                <a:hlinkClick r:id="rId3" action="ppaction://hlinksldjump"/>
              </a:rPr>
              <a:t>7-8 </a:t>
            </a:r>
            <a:r>
              <a:rPr lang="zh-CN" altLang="en-US" sz="2800" b="1">
                <a:solidFill>
                  <a:srgbClr val="0000FF"/>
                </a:solidFill>
              </a:rPr>
              <a:t>磁盘空间的链接式分配 </a:t>
            </a:r>
          </a:p>
        </p:txBody>
      </p:sp>
      <p:graphicFrame>
        <p:nvGraphicFramePr>
          <p:cNvPr id="7170" name="Object 2">
            <a:extLst>
              <a:ext uri="{FF2B5EF4-FFF2-40B4-BE49-F238E27FC236}">
                <a16:creationId xmlns:a16="http://schemas.microsoft.com/office/drawing/2014/main" id="{FBE70058-49FF-324B-B5AE-18DBFC2163C8}"/>
              </a:ext>
            </a:extLst>
          </p:cNvPr>
          <p:cNvGraphicFramePr>
            <a:graphicFrameLocks noChangeAspect="1"/>
          </p:cNvGraphicFramePr>
          <p:nvPr/>
        </p:nvGraphicFramePr>
        <p:xfrm>
          <a:off x="1828800" y="630238"/>
          <a:ext cx="6846888" cy="5175250"/>
        </p:xfrm>
        <a:graphic>
          <a:graphicData uri="http://schemas.openxmlformats.org/presentationml/2006/ole">
            <mc:AlternateContent xmlns:mc="http://schemas.openxmlformats.org/markup-compatibility/2006">
              <mc:Choice xmlns:v="urn:schemas-microsoft-com:vml" Requires="v">
                <p:oleObj spid="_x0000_s218118" name="VISIO" r:id="rId4" imgW="3644900" imgH="2755900" progId="Visio.Drawing.4">
                  <p:embed/>
                </p:oleObj>
              </mc:Choice>
              <mc:Fallback>
                <p:oleObj name="VISIO" r:id="rId4" imgW="3644900" imgH="2755900" progId="Visio.Drawing.4">
                  <p:embed/>
                  <p:pic>
                    <p:nvPicPr>
                      <p:cNvPr id="7170" name="Object 2">
                        <a:extLst>
                          <a:ext uri="{FF2B5EF4-FFF2-40B4-BE49-F238E27FC236}">
                            <a16:creationId xmlns:a16="http://schemas.microsoft.com/office/drawing/2014/main" id="{FBE70058-49FF-324B-B5AE-18DBFC2163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630238"/>
                        <a:ext cx="6846888" cy="517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2" name="Text Box 2">
            <a:extLst>
              <a:ext uri="{FF2B5EF4-FFF2-40B4-BE49-F238E27FC236}">
                <a16:creationId xmlns:a16="http://schemas.microsoft.com/office/drawing/2014/main" id="{7A1655C2-09F3-2947-B814-1B6BD9595402}"/>
              </a:ext>
            </a:extLst>
          </p:cNvPr>
          <p:cNvSpPr txBox="1">
            <a:spLocks noChangeArrowheads="1"/>
          </p:cNvSpPr>
          <p:nvPr/>
        </p:nvSpPr>
        <p:spPr bwMode="auto">
          <a:xfrm>
            <a:off x="685800" y="0"/>
            <a:ext cx="7924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b="1" dirty="0">
                <a:solidFill>
                  <a:srgbClr val="FF0066"/>
                </a:solidFill>
              </a:rPr>
              <a:t>5.3  </a:t>
            </a:r>
            <a:r>
              <a:rPr lang="zh-CN" altLang="en-US" sz="2800" b="1" dirty="0">
                <a:solidFill>
                  <a:srgbClr val="FF0066"/>
                </a:solidFill>
              </a:rPr>
              <a:t>外存分配方式</a:t>
            </a:r>
          </a:p>
        </p:txBody>
      </p:sp>
    </p:spTree>
    <p:extLst>
      <p:ext uri="{BB962C8B-B14F-4D97-AF65-F5344CB8AC3E}">
        <p14:creationId xmlns:p14="http://schemas.microsoft.com/office/powerpoint/2010/main" val="3607544551"/>
      </p:ext>
    </p:extLst>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Text Box 3">
            <a:extLst>
              <a:ext uri="{FF2B5EF4-FFF2-40B4-BE49-F238E27FC236}">
                <a16:creationId xmlns:a16="http://schemas.microsoft.com/office/drawing/2014/main" id="{40F3FE16-1667-0140-968C-4461C6CBA073}"/>
              </a:ext>
            </a:extLst>
          </p:cNvPr>
          <p:cNvSpPr txBox="1">
            <a:spLocks noChangeArrowheads="1"/>
          </p:cNvSpPr>
          <p:nvPr/>
        </p:nvSpPr>
        <p:spPr bwMode="auto">
          <a:xfrm>
            <a:off x="685800" y="831850"/>
            <a:ext cx="8062913" cy="535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50000"/>
              </a:lnSpc>
              <a:spcBef>
                <a:spcPct val="50000"/>
              </a:spcBef>
            </a:pPr>
            <a:r>
              <a:rPr lang="en-US" altLang="zh-CN" sz="3600" b="1" dirty="0">
                <a:solidFill>
                  <a:srgbClr val="FF0000"/>
                </a:solidFill>
                <a:latin typeface="Arial Narrow" panose="020B0604020202020204" pitchFamily="34" charset="0"/>
                <a:sym typeface="Wingdings" pitchFamily="2" charset="2"/>
              </a:rPr>
              <a:t>2</a:t>
            </a:r>
            <a:r>
              <a:rPr lang="zh-CN" altLang="en-US" sz="3600" b="1" dirty="0">
                <a:solidFill>
                  <a:srgbClr val="FF0000"/>
                </a:solidFill>
                <a:latin typeface="Arial Narrow" panose="020B0604020202020204" pitchFamily="34" charset="0"/>
                <a:sym typeface="Wingdings" pitchFamily="2" charset="2"/>
              </a:rPr>
              <a:t>、显式链接</a:t>
            </a:r>
          </a:p>
          <a:p>
            <a:pPr>
              <a:lnSpc>
                <a:spcPct val="150000"/>
              </a:lnSpc>
            </a:pPr>
            <a:r>
              <a:rPr lang="zh-CN" altLang="en-US" sz="3200" b="1" dirty="0">
                <a:latin typeface="Arial Narrow" panose="020B0604020202020204" pitchFamily="34" charset="0"/>
                <a:sym typeface="Wingdings" pitchFamily="2" charset="2"/>
              </a:rPr>
              <a:t>       利用文件分配表</a:t>
            </a:r>
            <a:r>
              <a:rPr lang="en-US" altLang="zh-CN" sz="3200" b="1" dirty="0">
                <a:latin typeface="Arial Narrow" panose="020B0604020202020204" pitchFamily="34" charset="0"/>
                <a:sym typeface="Wingdings" pitchFamily="2" charset="2"/>
              </a:rPr>
              <a:t>FAT</a:t>
            </a:r>
            <a:r>
              <a:rPr lang="zh-CN" altLang="en-US" sz="3200" b="1" dirty="0">
                <a:latin typeface="Arial Narrow" panose="020B0604020202020204" pitchFamily="34" charset="0"/>
                <a:sym typeface="Wingdings" pitchFamily="2" charset="2"/>
              </a:rPr>
              <a:t>，记录文件的盘块号。</a:t>
            </a:r>
            <a:r>
              <a:rPr lang="zh-CN" altLang="en-US" sz="3200" b="1" dirty="0">
                <a:latin typeface="Arial Narrow" panose="020B0604020202020204" pitchFamily="34" charset="0"/>
              </a:rPr>
              <a:t>如图</a:t>
            </a:r>
            <a:r>
              <a:rPr lang="en-US" altLang="zh-CN" sz="3200" b="1" dirty="0">
                <a:solidFill>
                  <a:srgbClr val="0000FF"/>
                </a:solidFill>
                <a:latin typeface="Arial Narrow" panose="020B0604020202020204" pitchFamily="34" charset="0"/>
                <a:hlinkClick r:id="rId2" action="ppaction://hlinksldjump"/>
              </a:rPr>
              <a:t>5-9</a:t>
            </a:r>
            <a:r>
              <a:rPr lang="zh-CN" altLang="en-US" sz="3200" b="1" dirty="0">
                <a:latin typeface="Arial Narrow" panose="020B0604020202020204" pitchFamily="34" charset="0"/>
              </a:rPr>
              <a:t>所示。</a:t>
            </a:r>
            <a:endParaRPr lang="zh-CN" altLang="en-US" sz="3200" b="1" dirty="0">
              <a:latin typeface="Arial Narrow" panose="020B0604020202020204" pitchFamily="34" charset="0"/>
              <a:sym typeface="Wingdings" pitchFamily="2" charset="2"/>
            </a:endParaRPr>
          </a:p>
          <a:p>
            <a:pPr>
              <a:lnSpc>
                <a:spcPct val="150000"/>
              </a:lnSpc>
            </a:pPr>
            <a:r>
              <a:rPr lang="zh-CN" altLang="en-US" sz="3200" b="1" dirty="0">
                <a:solidFill>
                  <a:schemeClr val="accent2"/>
                </a:solidFill>
                <a:latin typeface="Arial Narrow" panose="020B0604020202020204" pitchFamily="34" charset="0"/>
                <a:sym typeface="Wingdings" pitchFamily="2" charset="2"/>
              </a:rPr>
              <a:t>     特点：</a:t>
            </a:r>
          </a:p>
          <a:p>
            <a:pPr>
              <a:lnSpc>
                <a:spcPct val="150000"/>
              </a:lnSpc>
            </a:pPr>
            <a:r>
              <a:rPr lang="zh-CN" altLang="en-US" sz="3200" b="1" dirty="0">
                <a:solidFill>
                  <a:schemeClr val="accent2"/>
                </a:solidFill>
                <a:latin typeface="Arial Narrow" panose="020B0604020202020204" pitchFamily="34" charset="0"/>
                <a:sym typeface="Wingdings" pitchFamily="2" charset="2"/>
              </a:rPr>
              <a:t>          （</a:t>
            </a:r>
            <a:r>
              <a:rPr lang="en-US" altLang="zh-CN" sz="3200" b="1" dirty="0">
                <a:solidFill>
                  <a:schemeClr val="accent2"/>
                </a:solidFill>
                <a:latin typeface="Arial Narrow" panose="020B0604020202020204" pitchFamily="34" charset="0"/>
                <a:sym typeface="Wingdings" pitchFamily="2" charset="2"/>
              </a:rPr>
              <a:t>1</a:t>
            </a:r>
            <a:r>
              <a:rPr lang="zh-CN" altLang="en-US" sz="3200" b="1" dirty="0">
                <a:solidFill>
                  <a:schemeClr val="accent2"/>
                </a:solidFill>
                <a:latin typeface="Arial Narrow" panose="020B0604020202020204" pitchFamily="34" charset="0"/>
                <a:sym typeface="Wingdings" pitchFamily="2" charset="2"/>
              </a:rPr>
              <a:t>）显著提高文件检索速度；</a:t>
            </a:r>
          </a:p>
          <a:p>
            <a:pPr>
              <a:lnSpc>
                <a:spcPct val="150000"/>
              </a:lnSpc>
            </a:pPr>
            <a:r>
              <a:rPr lang="zh-CN" altLang="en-US" sz="3200" b="1" dirty="0">
                <a:solidFill>
                  <a:schemeClr val="accent2"/>
                </a:solidFill>
                <a:latin typeface="Arial Narrow" panose="020B0604020202020204" pitchFamily="34" charset="0"/>
                <a:sym typeface="Wingdings" pitchFamily="2" charset="2"/>
              </a:rPr>
              <a:t>          （</a:t>
            </a:r>
            <a:r>
              <a:rPr lang="en-US" altLang="zh-CN" sz="3200" b="1" dirty="0">
                <a:solidFill>
                  <a:schemeClr val="accent2"/>
                </a:solidFill>
                <a:latin typeface="Arial Narrow" panose="020B0604020202020204" pitchFamily="34" charset="0"/>
                <a:sym typeface="Wingdings" pitchFamily="2" charset="2"/>
              </a:rPr>
              <a:t>2</a:t>
            </a:r>
            <a:r>
              <a:rPr lang="zh-CN" altLang="en-US" sz="3200" b="1" dirty="0">
                <a:solidFill>
                  <a:schemeClr val="accent2"/>
                </a:solidFill>
                <a:latin typeface="Arial Narrow" panose="020B0604020202020204" pitchFamily="34" charset="0"/>
                <a:sym typeface="Wingdings" pitchFamily="2" charset="2"/>
              </a:rPr>
              <a:t>）大大减少访问磁盘的次数；</a:t>
            </a:r>
          </a:p>
          <a:p>
            <a:pPr>
              <a:lnSpc>
                <a:spcPct val="150000"/>
              </a:lnSpc>
            </a:pPr>
            <a:r>
              <a:rPr lang="zh-CN" altLang="en-US" sz="3200" b="1" dirty="0">
                <a:solidFill>
                  <a:schemeClr val="accent2"/>
                </a:solidFill>
                <a:latin typeface="Arial Narrow" panose="020B0604020202020204" pitchFamily="34" charset="0"/>
                <a:sym typeface="Wingdings" pitchFamily="2" charset="2"/>
              </a:rPr>
              <a:t>          （</a:t>
            </a:r>
            <a:r>
              <a:rPr lang="en-US" altLang="zh-CN" sz="3200" b="1" dirty="0">
                <a:solidFill>
                  <a:schemeClr val="accent2"/>
                </a:solidFill>
                <a:latin typeface="Arial Narrow" panose="020B0604020202020204" pitchFamily="34" charset="0"/>
                <a:sym typeface="Wingdings" pitchFamily="2" charset="2"/>
              </a:rPr>
              <a:t>3</a:t>
            </a:r>
            <a:r>
              <a:rPr lang="zh-CN" altLang="en-US" sz="3200" b="1" dirty="0">
                <a:solidFill>
                  <a:schemeClr val="accent2"/>
                </a:solidFill>
                <a:latin typeface="Arial Narrow" panose="020B0604020202020204" pitchFamily="34" charset="0"/>
                <a:sym typeface="Wingdings" pitchFamily="2" charset="2"/>
              </a:rPr>
              <a:t>）</a:t>
            </a:r>
            <a:r>
              <a:rPr lang="en-US" altLang="zh-CN" sz="3200" b="1" dirty="0">
                <a:solidFill>
                  <a:schemeClr val="accent2"/>
                </a:solidFill>
                <a:latin typeface="Arial Narrow" panose="020B0604020202020204" pitchFamily="34" charset="0"/>
                <a:sym typeface="Wingdings" pitchFamily="2" charset="2"/>
              </a:rPr>
              <a:t>FAT</a:t>
            </a:r>
            <a:r>
              <a:rPr lang="zh-CN" altLang="en-US" sz="3200" b="1" dirty="0">
                <a:solidFill>
                  <a:schemeClr val="accent2"/>
                </a:solidFill>
                <a:latin typeface="Arial Narrow" panose="020B0604020202020204" pitchFamily="34" charset="0"/>
                <a:sym typeface="Wingdings" pitchFamily="2" charset="2"/>
              </a:rPr>
              <a:t>要占用较大内存空间。</a:t>
            </a:r>
          </a:p>
        </p:txBody>
      </p:sp>
      <p:sp>
        <p:nvSpPr>
          <p:cNvPr id="34819" name="Text Box 4">
            <a:extLst>
              <a:ext uri="{FF2B5EF4-FFF2-40B4-BE49-F238E27FC236}">
                <a16:creationId xmlns:a16="http://schemas.microsoft.com/office/drawing/2014/main" id="{3DEF9D07-D74B-724A-8544-347027C71E8A}"/>
              </a:ext>
            </a:extLst>
          </p:cNvPr>
          <p:cNvSpPr txBox="1">
            <a:spLocks noChangeArrowheads="1"/>
          </p:cNvSpPr>
          <p:nvPr/>
        </p:nvSpPr>
        <p:spPr bwMode="auto">
          <a:xfrm>
            <a:off x="685800" y="0"/>
            <a:ext cx="7924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3200" b="1" dirty="0">
                <a:solidFill>
                  <a:srgbClr val="FF0066"/>
                </a:solidFill>
              </a:rPr>
              <a:t>5.3  </a:t>
            </a:r>
            <a:r>
              <a:rPr lang="zh-CN" altLang="en-US" sz="3200" b="1" dirty="0">
                <a:solidFill>
                  <a:srgbClr val="FF0066"/>
                </a:solidFill>
              </a:rPr>
              <a:t>外存分配方式</a:t>
            </a:r>
          </a:p>
        </p:txBody>
      </p:sp>
    </p:spTree>
    <p:extLst>
      <p:ext uri="{BB962C8B-B14F-4D97-AF65-F5344CB8AC3E}">
        <p14:creationId xmlns:p14="http://schemas.microsoft.com/office/powerpoint/2010/main" val="192040446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barn(outVertical)">
                                      <p:cBhvr>
                                        <p:cTn id="7" dur="500"/>
                                        <p:tgtEl>
                                          <p:spTgt spid="604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60419">
                                            <p:txEl>
                                              <p:pRg st="1" end="1"/>
                                            </p:txEl>
                                          </p:spTgt>
                                        </p:tgtEl>
                                        <p:attrNameLst>
                                          <p:attrName>style.visibility</p:attrName>
                                        </p:attrNameLst>
                                      </p:cBhvr>
                                      <p:to>
                                        <p:strVal val="visible"/>
                                      </p:to>
                                    </p:set>
                                    <p:animEffect transition="in" filter="barn(outVertical)">
                                      <p:cBhvr>
                                        <p:cTn id="12" dur="500"/>
                                        <p:tgtEl>
                                          <p:spTgt spid="6041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60419">
                                            <p:txEl>
                                              <p:pRg st="2" end="2"/>
                                            </p:txEl>
                                          </p:spTgt>
                                        </p:tgtEl>
                                        <p:attrNameLst>
                                          <p:attrName>style.visibility</p:attrName>
                                        </p:attrNameLst>
                                      </p:cBhvr>
                                      <p:to>
                                        <p:strVal val="visible"/>
                                      </p:to>
                                    </p:set>
                                    <p:animEffect transition="in" filter="barn(outVertical)">
                                      <p:cBhvr>
                                        <p:cTn id="17" dur="500"/>
                                        <p:tgtEl>
                                          <p:spTgt spid="6041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60419">
                                            <p:txEl>
                                              <p:pRg st="3" end="3"/>
                                            </p:txEl>
                                          </p:spTgt>
                                        </p:tgtEl>
                                        <p:attrNameLst>
                                          <p:attrName>style.visibility</p:attrName>
                                        </p:attrNameLst>
                                      </p:cBhvr>
                                      <p:to>
                                        <p:strVal val="visible"/>
                                      </p:to>
                                    </p:set>
                                    <p:animEffect transition="in" filter="barn(outVertical)">
                                      <p:cBhvr>
                                        <p:cTn id="22" dur="500"/>
                                        <p:tgtEl>
                                          <p:spTgt spid="6041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60419">
                                            <p:txEl>
                                              <p:pRg st="4" end="4"/>
                                            </p:txEl>
                                          </p:spTgt>
                                        </p:tgtEl>
                                        <p:attrNameLst>
                                          <p:attrName>style.visibility</p:attrName>
                                        </p:attrNameLst>
                                      </p:cBhvr>
                                      <p:to>
                                        <p:strVal val="visible"/>
                                      </p:to>
                                    </p:set>
                                    <p:animEffect transition="in" filter="barn(outVertical)">
                                      <p:cBhvr>
                                        <p:cTn id="27" dur="500"/>
                                        <p:tgtEl>
                                          <p:spTgt spid="6041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60419">
                                            <p:txEl>
                                              <p:pRg st="5" end="5"/>
                                            </p:txEl>
                                          </p:spTgt>
                                        </p:tgtEl>
                                        <p:attrNameLst>
                                          <p:attrName>style.visibility</p:attrName>
                                        </p:attrNameLst>
                                      </p:cBhvr>
                                      <p:to>
                                        <p:strVal val="visible"/>
                                      </p:to>
                                    </p:set>
                                    <p:animEffect transition="in" filter="barn(outVertical)">
                                      <p:cBhvr>
                                        <p:cTn id="32" dur="500"/>
                                        <p:tgtEl>
                                          <p:spTgt spid="604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9503B74-ED80-514E-A61D-B3077B219AAC}"/>
              </a:ext>
            </a:extLst>
          </p:cNvPr>
          <p:cNvSpPr>
            <a:spLocks noChangeArrowheads="1"/>
          </p:cNvSpPr>
          <p:nvPr/>
        </p:nvSpPr>
        <p:spPr bwMode="auto">
          <a:xfrm>
            <a:off x="642938" y="765175"/>
            <a:ext cx="8105775" cy="546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ts val="4100"/>
              </a:lnSpc>
              <a:spcBef>
                <a:spcPct val="50000"/>
              </a:spcBef>
            </a:pPr>
            <a:r>
              <a:rPr lang="zh-CN" altLang="en-US" sz="3600" b="1">
                <a:solidFill>
                  <a:srgbClr val="FF0000"/>
                </a:solidFill>
                <a:latin typeface="Arial Narrow" panose="020B0604020202020204" pitchFamily="34" charset="0"/>
              </a:rPr>
              <a:t>链接分配特点：</a:t>
            </a:r>
            <a:endParaRPr lang="en-US" altLang="zh-CN" sz="3600" b="1">
              <a:solidFill>
                <a:srgbClr val="FF0000"/>
              </a:solidFill>
              <a:latin typeface="Arial Narrow" panose="020B0604020202020204" pitchFamily="34" charset="0"/>
            </a:endParaRPr>
          </a:p>
          <a:p>
            <a:pPr>
              <a:lnSpc>
                <a:spcPts val="4100"/>
              </a:lnSpc>
              <a:spcBef>
                <a:spcPts val="1200"/>
              </a:spcBef>
            </a:pPr>
            <a:r>
              <a:rPr lang="zh-CN" altLang="en-US" sz="3200" b="1">
                <a:solidFill>
                  <a:schemeClr val="accent2"/>
                </a:solidFill>
                <a:latin typeface="Arial Narrow" panose="020B0604020202020204" pitchFamily="34" charset="0"/>
              </a:rPr>
              <a:t>  优点：</a:t>
            </a:r>
            <a:endParaRPr lang="en-US" altLang="zh-CN" sz="3200" b="1">
              <a:solidFill>
                <a:schemeClr val="accent2"/>
              </a:solidFill>
              <a:latin typeface="Arial Narrow" panose="020B0604020202020204" pitchFamily="34" charset="0"/>
            </a:endParaRPr>
          </a:p>
          <a:p>
            <a:pPr>
              <a:lnSpc>
                <a:spcPts val="4100"/>
              </a:lnSpc>
            </a:pPr>
            <a:r>
              <a:rPr lang="en-US" altLang="zh-CN" sz="3200" b="1">
                <a:solidFill>
                  <a:schemeClr val="accent2"/>
                </a:solidFill>
                <a:latin typeface="Arial Narrow" panose="020B0604020202020204" pitchFamily="34" charset="0"/>
              </a:rPr>
              <a:t> </a:t>
            </a:r>
            <a:r>
              <a:rPr lang="zh-CN" altLang="en-US" sz="3200" b="1">
                <a:latin typeface="Arial Narrow" panose="020B0604020202020204" pitchFamily="34" charset="0"/>
              </a:rPr>
              <a:t>（</a:t>
            </a:r>
            <a:r>
              <a:rPr lang="en-US" altLang="zh-CN" sz="3200" b="1">
                <a:latin typeface="Arial Narrow" panose="020B0604020202020204" pitchFamily="34" charset="0"/>
              </a:rPr>
              <a:t>1</a:t>
            </a:r>
            <a:r>
              <a:rPr lang="zh-CN" altLang="en-US" sz="3200" b="1">
                <a:latin typeface="Arial Narrow" panose="020B0604020202020204" pitchFamily="34" charset="0"/>
              </a:rPr>
              <a:t>）消除了外部碎片，显著提高外存利用率；</a:t>
            </a:r>
          </a:p>
          <a:p>
            <a:pPr>
              <a:lnSpc>
                <a:spcPts val="4100"/>
              </a:lnSpc>
            </a:pPr>
            <a:r>
              <a:rPr lang="zh-CN" altLang="en-US" sz="3200" b="1">
                <a:latin typeface="Arial Narrow" panose="020B0604020202020204" pitchFamily="34" charset="0"/>
              </a:rPr>
              <a:t> （</a:t>
            </a:r>
            <a:r>
              <a:rPr lang="en-US" altLang="zh-CN" sz="3200" b="1">
                <a:latin typeface="Arial Narrow" panose="020B0604020202020204" pitchFamily="34" charset="0"/>
              </a:rPr>
              <a:t>2</a:t>
            </a:r>
            <a:r>
              <a:rPr lang="zh-CN" altLang="en-US" sz="3200" b="1">
                <a:latin typeface="Arial Narrow" panose="020B0604020202020204" pitchFamily="34" charset="0"/>
              </a:rPr>
              <a:t>）无须事先知道文件长度，根据文件当前需要分配必须的盘块；动态增长时可再分配盘块；</a:t>
            </a:r>
          </a:p>
          <a:p>
            <a:pPr>
              <a:lnSpc>
                <a:spcPts val="4100"/>
              </a:lnSpc>
            </a:pPr>
            <a:r>
              <a:rPr lang="zh-CN" altLang="en-US" sz="3200" b="1">
                <a:latin typeface="Arial Narrow" panose="020B0604020202020204" pitchFamily="34" charset="0"/>
              </a:rPr>
              <a:t> （</a:t>
            </a:r>
            <a:r>
              <a:rPr lang="en-US" altLang="zh-CN" sz="3200" b="1">
                <a:latin typeface="Arial Narrow" panose="020B0604020202020204" pitchFamily="34" charset="0"/>
              </a:rPr>
              <a:t>3</a:t>
            </a:r>
            <a:r>
              <a:rPr lang="zh-CN" altLang="en-US" sz="3200" b="1">
                <a:latin typeface="Arial Narrow" panose="020B0604020202020204" pitchFamily="34" charset="0"/>
              </a:rPr>
              <a:t>）方便对文件进行修改。</a:t>
            </a:r>
          </a:p>
          <a:p>
            <a:pPr>
              <a:lnSpc>
                <a:spcPts val="4100"/>
              </a:lnSpc>
            </a:pPr>
            <a:r>
              <a:rPr lang="zh-CN" altLang="en-US" sz="3200" b="1">
                <a:solidFill>
                  <a:schemeClr val="accent2"/>
                </a:solidFill>
                <a:latin typeface="Arial Narrow" panose="020B0604020202020204" pitchFamily="34" charset="0"/>
              </a:rPr>
              <a:t>  缺点： </a:t>
            </a:r>
            <a:r>
              <a:rPr lang="zh-CN" altLang="en-US" sz="3200" b="1">
                <a:latin typeface="Arial Narrow" panose="020B0604020202020204" pitchFamily="34" charset="0"/>
              </a:rPr>
              <a:t>（</a:t>
            </a:r>
            <a:r>
              <a:rPr lang="en-US" altLang="zh-CN" sz="3200" b="1">
                <a:latin typeface="Arial Narrow" panose="020B0604020202020204" pitchFamily="34" charset="0"/>
              </a:rPr>
              <a:t>1</a:t>
            </a:r>
            <a:r>
              <a:rPr lang="zh-CN" altLang="en-US" sz="3200" b="1">
                <a:latin typeface="Arial Narrow" panose="020B0604020202020204" pitchFamily="34" charset="0"/>
              </a:rPr>
              <a:t>）不能支持高效地直接存取</a:t>
            </a:r>
          </a:p>
          <a:p>
            <a:pPr>
              <a:lnSpc>
                <a:spcPts val="4100"/>
              </a:lnSpc>
            </a:pPr>
            <a:r>
              <a:rPr lang="zh-CN" altLang="en-US" sz="3200" b="1">
                <a:latin typeface="Arial Narrow" panose="020B0604020202020204" pitchFamily="34" charset="0"/>
              </a:rPr>
              <a:t>                （</a:t>
            </a:r>
            <a:r>
              <a:rPr lang="en-US" altLang="zh-CN" sz="3200" b="1">
                <a:latin typeface="Arial Narrow" panose="020B0604020202020204" pitchFamily="34" charset="0"/>
              </a:rPr>
              <a:t>2</a:t>
            </a:r>
            <a:r>
              <a:rPr lang="zh-CN" altLang="en-US" sz="3200" b="1">
                <a:latin typeface="Arial Narrow" panose="020B0604020202020204" pitchFamily="34" charset="0"/>
              </a:rPr>
              <a:t>）</a:t>
            </a:r>
            <a:r>
              <a:rPr lang="en-US" altLang="zh-CN" sz="3200" b="1">
                <a:latin typeface="Arial Narrow" panose="020B0604020202020204" pitchFamily="34" charset="0"/>
              </a:rPr>
              <a:t>FAT </a:t>
            </a:r>
            <a:r>
              <a:rPr lang="zh-CN" altLang="en-US" sz="3200" b="1">
                <a:latin typeface="Arial Narrow" panose="020B0604020202020204" pitchFamily="34" charset="0"/>
              </a:rPr>
              <a:t>须要占用较大的内存空间</a:t>
            </a:r>
            <a:endParaRPr lang="zh-CN" altLang="en-US" sz="3200"/>
          </a:p>
        </p:txBody>
      </p:sp>
      <p:sp>
        <p:nvSpPr>
          <p:cNvPr id="35843" name="动作按钮: 前进或下一项 2">
            <a:hlinkClick r:id="rId2" action="ppaction://hlinksldjump" highlightClick="1"/>
            <a:extLst>
              <a:ext uri="{FF2B5EF4-FFF2-40B4-BE49-F238E27FC236}">
                <a16:creationId xmlns:a16="http://schemas.microsoft.com/office/drawing/2014/main" id="{460A1CE2-07FA-3A46-9CA2-3BE700CCC3A2}"/>
              </a:ext>
            </a:extLst>
          </p:cNvPr>
          <p:cNvSpPr>
            <a:spLocks noChangeArrowheads="1"/>
          </p:cNvSpPr>
          <p:nvPr/>
        </p:nvSpPr>
        <p:spPr bwMode="auto">
          <a:xfrm>
            <a:off x="8172450" y="6308725"/>
            <a:ext cx="503238" cy="360363"/>
          </a:xfrm>
          <a:prstGeom prst="actionButtonForwardNext">
            <a:avLst/>
          </a:prstGeom>
          <a:solidFill>
            <a:schemeClr val="accent1"/>
          </a:solidFill>
          <a:ln w="12700" algn="ctr">
            <a:solidFill>
              <a:schemeClr val="tx1"/>
            </a:solidFill>
            <a:round/>
            <a:headEnd/>
            <a:tailEnd/>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844" name="Text Box 4">
            <a:extLst>
              <a:ext uri="{FF2B5EF4-FFF2-40B4-BE49-F238E27FC236}">
                <a16:creationId xmlns:a16="http://schemas.microsoft.com/office/drawing/2014/main" id="{E3949F0F-120A-1248-B2A3-BA97EF3C6E56}"/>
              </a:ext>
            </a:extLst>
          </p:cNvPr>
          <p:cNvSpPr txBox="1">
            <a:spLocks noChangeArrowheads="1"/>
          </p:cNvSpPr>
          <p:nvPr/>
        </p:nvSpPr>
        <p:spPr bwMode="auto">
          <a:xfrm>
            <a:off x="685800" y="0"/>
            <a:ext cx="7924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3200" b="1" dirty="0">
                <a:solidFill>
                  <a:srgbClr val="FF0066"/>
                </a:solidFill>
              </a:rPr>
              <a:t>5.3  </a:t>
            </a:r>
            <a:r>
              <a:rPr lang="zh-CN" altLang="en-US" sz="3200" b="1" dirty="0">
                <a:solidFill>
                  <a:srgbClr val="FF0066"/>
                </a:solidFill>
              </a:rPr>
              <a:t>外存分配方式</a:t>
            </a:r>
          </a:p>
        </p:txBody>
      </p:sp>
    </p:spTree>
    <p:extLst>
      <p:ext uri="{BB962C8B-B14F-4D97-AF65-F5344CB8AC3E}">
        <p14:creationId xmlns:p14="http://schemas.microsoft.com/office/powerpoint/2010/main" val="295563901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heckerboard(across)">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checkerboard(across)">
                                      <p:cBhvr>
                                        <p:cTn id="12" dur="500"/>
                                        <p:tgtEl>
                                          <p:spTgt spid="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checkerboard(across)">
                                      <p:cBhvr>
                                        <p:cTn id="17" dur="500"/>
                                        <p:tgtEl>
                                          <p:spTgt spid="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checkerboard(across)">
                                      <p:cBhvr>
                                        <p:cTn id="22" dur="500"/>
                                        <p:tgtEl>
                                          <p:spTgt spid="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checkerboard(across)">
                                      <p:cBhvr>
                                        <p:cTn id="27" dur="500"/>
                                        <p:tgtEl>
                                          <p:spTgt spid="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checkerboard(across)">
                                      <p:cBhvr>
                                        <p:cTn id="32" dur="500"/>
                                        <p:tgtEl>
                                          <p:spTgt spid="2">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checkerboard(across)">
                                      <p:cBhvr>
                                        <p:cTn id="37" dur="500"/>
                                        <p:tgtEl>
                                          <p:spTgt spid="2">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1" nodeType="clickEffect">
                                  <p:stCondLst>
                                    <p:cond delay="0"/>
                                  </p:stCondLst>
                                  <p:childTnLst>
                                    <p:set>
                                      <p:cBhvr>
                                        <p:cTn id="41" dur="1" fill="hold">
                                          <p:stCondLst>
                                            <p:cond delay="0"/>
                                          </p:stCondLst>
                                        </p:cTn>
                                        <p:tgtEl>
                                          <p:spTgt spid="2">
                                            <p:txEl>
                                              <p:pRg st="0" end="0"/>
                                            </p:txEl>
                                          </p:spTgt>
                                        </p:tgtEl>
                                        <p:attrNameLst>
                                          <p:attrName>style.visibility</p:attrName>
                                        </p:attrNameLst>
                                      </p:cBhvr>
                                      <p:to>
                                        <p:strVal val="visible"/>
                                      </p:to>
                                    </p:set>
                                    <p:animEffect transition="in" filter="box(in)">
                                      <p:cBhvr>
                                        <p:cTn id="42" dur="500"/>
                                        <p:tgtEl>
                                          <p:spTgt spid="2">
                                            <p:txEl>
                                              <p:pRg st="0" end="0"/>
                                            </p:txEl>
                                          </p:spTgt>
                                        </p:tgtEl>
                                      </p:cBhvr>
                                    </p:animEffect>
                                  </p:childTnLst>
                                </p:cTn>
                              </p:par>
                              <p:par>
                                <p:cTn id="43" presetID="4" presetClass="entr" presetSubtype="16" fill="hold" grpId="1" nodeType="withEffect">
                                  <p:stCondLst>
                                    <p:cond delay="0"/>
                                  </p:stCondLst>
                                  <p:childTnLst>
                                    <p:set>
                                      <p:cBhvr>
                                        <p:cTn id="44" dur="1" fill="hold">
                                          <p:stCondLst>
                                            <p:cond delay="0"/>
                                          </p:stCondLst>
                                        </p:cTn>
                                        <p:tgtEl>
                                          <p:spTgt spid="2">
                                            <p:txEl>
                                              <p:pRg st="1" end="1"/>
                                            </p:txEl>
                                          </p:spTgt>
                                        </p:tgtEl>
                                        <p:attrNameLst>
                                          <p:attrName>style.visibility</p:attrName>
                                        </p:attrNameLst>
                                      </p:cBhvr>
                                      <p:to>
                                        <p:strVal val="visible"/>
                                      </p:to>
                                    </p:set>
                                    <p:animEffect transition="in" filter="box(in)">
                                      <p:cBhvr>
                                        <p:cTn id="45" dur="500"/>
                                        <p:tgtEl>
                                          <p:spTgt spid="2">
                                            <p:txEl>
                                              <p:pRg st="1" end="1"/>
                                            </p:txEl>
                                          </p:spTgt>
                                        </p:tgtEl>
                                      </p:cBhvr>
                                    </p:animEffect>
                                  </p:childTnLst>
                                </p:cTn>
                              </p:par>
                              <p:par>
                                <p:cTn id="46" presetID="4" presetClass="entr" presetSubtype="16" fill="hold" grpId="1" nodeType="withEffect">
                                  <p:stCondLst>
                                    <p:cond delay="0"/>
                                  </p:stCondLst>
                                  <p:childTnLst>
                                    <p:set>
                                      <p:cBhvr>
                                        <p:cTn id="47" dur="1" fill="hold">
                                          <p:stCondLst>
                                            <p:cond delay="0"/>
                                          </p:stCondLst>
                                        </p:cTn>
                                        <p:tgtEl>
                                          <p:spTgt spid="2">
                                            <p:txEl>
                                              <p:pRg st="2" end="2"/>
                                            </p:txEl>
                                          </p:spTgt>
                                        </p:tgtEl>
                                        <p:attrNameLst>
                                          <p:attrName>style.visibility</p:attrName>
                                        </p:attrNameLst>
                                      </p:cBhvr>
                                      <p:to>
                                        <p:strVal val="visible"/>
                                      </p:to>
                                    </p:set>
                                    <p:animEffect transition="in" filter="box(in)">
                                      <p:cBhvr>
                                        <p:cTn id="48" dur="500"/>
                                        <p:tgtEl>
                                          <p:spTgt spid="2">
                                            <p:txEl>
                                              <p:pRg st="2" end="2"/>
                                            </p:txEl>
                                          </p:spTgt>
                                        </p:tgtEl>
                                      </p:cBhvr>
                                    </p:animEffect>
                                  </p:childTnLst>
                                </p:cTn>
                              </p:par>
                              <p:par>
                                <p:cTn id="49" presetID="4" presetClass="entr" presetSubtype="16" fill="hold" grpId="1" nodeType="withEffect">
                                  <p:stCondLst>
                                    <p:cond delay="0"/>
                                  </p:stCondLst>
                                  <p:childTnLst>
                                    <p:set>
                                      <p:cBhvr>
                                        <p:cTn id="50" dur="1" fill="hold">
                                          <p:stCondLst>
                                            <p:cond delay="0"/>
                                          </p:stCondLst>
                                        </p:cTn>
                                        <p:tgtEl>
                                          <p:spTgt spid="2">
                                            <p:txEl>
                                              <p:pRg st="3" end="3"/>
                                            </p:txEl>
                                          </p:spTgt>
                                        </p:tgtEl>
                                        <p:attrNameLst>
                                          <p:attrName>style.visibility</p:attrName>
                                        </p:attrNameLst>
                                      </p:cBhvr>
                                      <p:to>
                                        <p:strVal val="visible"/>
                                      </p:to>
                                    </p:set>
                                    <p:animEffect transition="in" filter="box(in)">
                                      <p:cBhvr>
                                        <p:cTn id="51" dur="500"/>
                                        <p:tgtEl>
                                          <p:spTgt spid="2">
                                            <p:txEl>
                                              <p:pRg st="3" end="3"/>
                                            </p:txEl>
                                          </p:spTgt>
                                        </p:tgtEl>
                                      </p:cBhvr>
                                    </p:animEffect>
                                  </p:childTnLst>
                                </p:cTn>
                              </p:par>
                              <p:par>
                                <p:cTn id="52" presetID="4" presetClass="entr" presetSubtype="16" fill="hold" grpId="1" nodeType="withEffect">
                                  <p:stCondLst>
                                    <p:cond delay="0"/>
                                  </p:stCondLst>
                                  <p:childTnLst>
                                    <p:set>
                                      <p:cBhvr>
                                        <p:cTn id="53" dur="1" fill="hold">
                                          <p:stCondLst>
                                            <p:cond delay="0"/>
                                          </p:stCondLst>
                                        </p:cTn>
                                        <p:tgtEl>
                                          <p:spTgt spid="2">
                                            <p:txEl>
                                              <p:pRg st="4" end="4"/>
                                            </p:txEl>
                                          </p:spTgt>
                                        </p:tgtEl>
                                        <p:attrNameLst>
                                          <p:attrName>style.visibility</p:attrName>
                                        </p:attrNameLst>
                                      </p:cBhvr>
                                      <p:to>
                                        <p:strVal val="visible"/>
                                      </p:to>
                                    </p:set>
                                    <p:animEffect transition="in" filter="box(in)">
                                      <p:cBhvr>
                                        <p:cTn id="54" dur="500"/>
                                        <p:tgtEl>
                                          <p:spTgt spid="2">
                                            <p:txEl>
                                              <p:pRg st="4" end="4"/>
                                            </p:txEl>
                                          </p:spTgt>
                                        </p:tgtEl>
                                      </p:cBhvr>
                                    </p:animEffect>
                                  </p:childTnLst>
                                </p:cTn>
                              </p:par>
                              <p:par>
                                <p:cTn id="55" presetID="4" presetClass="entr" presetSubtype="16" fill="hold" grpId="1" nodeType="withEffect">
                                  <p:stCondLst>
                                    <p:cond delay="0"/>
                                  </p:stCondLst>
                                  <p:childTnLst>
                                    <p:set>
                                      <p:cBhvr>
                                        <p:cTn id="56" dur="1" fill="hold">
                                          <p:stCondLst>
                                            <p:cond delay="0"/>
                                          </p:stCondLst>
                                        </p:cTn>
                                        <p:tgtEl>
                                          <p:spTgt spid="2">
                                            <p:txEl>
                                              <p:pRg st="5" end="5"/>
                                            </p:txEl>
                                          </p:spTgt>
                                        </p:tgtEl>
                                        <p:attrNameLst>
                                          <p:attrName>style.visibility</p:attrName>
                                        </p:attrNameLst>
                                      </p:cBhvr>
                                      <p:to>
                                        <p:strVal val="visible"/>
                                      </p:to>
                                    </p:set>
                                    <p:animEffect transition="in" filter="box(in)">
                                      <p:cBhvr>
                                        <p:cTn id="57" dur="500"/>
                                        <p:tgtEl>
                                          <p:spTgt spid="2">
                                            <p:txEl>
                                              <p:pRg st="5" end="5"/>
                                            </p:txEl>
                                          </p:spTgt>
                                        </p:tgtEl>
                                      </p:cBhvr>
                                    </p:animEffect>
                                  </p:childTnLst>
                                </p:cTn>
                              </p:par>
                              <p:par>
                                <p:cTn id="58" presetID="4" presetClass="entr" presetSubtype="16" fill="hold" grpId="1" nodeType="withEffect">
                                  <p:stCondLst>
                                    <p:cond delay="0"/>
                                  </p:stCondLst>
                                  <p:childTnLst>
                                    <p:set>
                                      <p:cBhvr>
                                        <p:cTn id="59" dur="1" fill="hold">
                                          <p:stCondLst>
                                            <p:cond delay="0"/>
                                          </p:stCondLst>
                                        </p:cTn>
                                        <p:tgtEl>
                                          <p:spTgt spid="2">
                                            <p:txEl>
                                              <p:pRg st="6" end="6"/>
                                            </p:txEl>
                                          </p:spTgt>
                                        </p:tgtEl>
                                        <p:attrNameLst>
                                          <p:attrName>style.visibility</p:attrName>
                                        </p:attrNameLst>
                                      </p:cBhvr>
                                      <p:to>
                                        <p:strVal val="visible"/>
                                      </p:to>
                                    </p:set>
                                    <p:animEffect transition="in" filter="box(in)">
                                      <p:cBhvr>
                                        <p:cTn id="60"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 Box 2">
            <a:extLst>
              <a:ext uri="{FF2B5EF4-FFF2-40B4-BE49-F238E27FC236}">
                <a16:creationId xmlns:a16="http://schemas.microsoft.com/office/drawing/2014/main" id="{87BF90C2-1573-8046-91D5-11017984A8FB}"/>
              </a:ext>
            </a:extLst>
          </p:cNvPr>
          <p:cNvSpPr txBox="1">
            <a:spLocks noChangeArrowheads="1"/>
          </p:cNvSpPr>
          <p:nvPr/>
        </p:nvSpPr>
        <p:spPr bwMode="auto">
          <a:xfrm>
            <a:off x="3200400" y="6019800"/>
            <a:ext cx="2990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0000FF"/>
                </a:solidFill>
              </a:rPr>
              <a:t>图 </a:t>
            </a:r>
            <a:r>
              <a:rPr lang="en-US" altLang="zh-CN" b="1" dirty="0">
                <a:solidFill>
                  <a:srgbClr val="0000FF"/>
                </a:solidFill>
              </a:rPr>
              <a:t>5-9 </a:t>
            </a:r>
            <a:r>
              <a:rPr lang="zh-CN" altLang="en-US" b="1" dirty="0">
                <a:solidFill>
                  <a:srgbClr val="0000FF"/>
                </a:solidFill>
              </a:rPr>
              <a:t>显式链接结构 </a:t>
            </a:r>
          </a:p>
        </p:txBody>
      </p:sp>
      <p:sp>
        <p:nvSpPr>
          <p:cNvPr id="8196" name="Text Box 4">
            <a:extLst>
              <a:ext uri="{FF2B5EF4-FFF2-40B4-BE49-F238E27FC236}">
                <a16:creationId xmlns:a16="http://schemas.microsoft.com/office/drawing/2014/main" id="{EAA15DAA-08EC-CD40-A5DB-5FEEED9A731A}"/>
              </a:ext>
            </a:extLst>
          </p:cNvPr>
          <p:cNvSpPr txBox="1">
            <a:spLocks noChangeArrowheads="1"/>
          </p:cNvSpPr>
          <p:nvPr/>
        </p:nvSpPr>
        <p:spPr bwMode="auto">
          <a:xfrm>
            <a:off x="685800" y="0"/>
            <a:ext cx="7924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3200" b="1" dirty="0">
                <a:solidFill>
                  <a:srgbClr val="FF0066"/>
                </a:solidFill>
              </a:rPr>
              <a:t>5.3  </a:t>
            </a:r>
            <a:r>
              <a:rPr lang="zh-CN" altLang="en-US" sz="3200" b="1" dirty="0">
                <a:solidFill>
                  <a:srgbClr val="FF0066"/>
                </a:solidFill>
              </a:rPr>
              <a:t>外存分配方式</a:t>
            </a:r>
          </a:p>
        </p:txBody>
      </p:sp>
      <p:grpSp>
        <p:nvGrpSpPr>
          <p:cNvPr id="3" name="Group 2">
            <a:extLst>
              <a:ext uri="{FF2B5EF4-FFF2-40B4-BE49-F238E27FC236}">
                <a16:creationId xmlns:a16="http://schemas.microsoft.com/office/drawing/2014/main" id="{63D4149A-6E96-A548-8931-0611F0F544A5}"/>
              </a:ext>
            </a:extLst>
          </p:cNvPr>
          <p:cNvGrpSpPr/>
          <p:nvPr/>
        </p:nvGrpSpPr>
        <p:grpSpPr>
          <a:xfrm>
            <a:off x="352425" y="1476375"/>
            <a:ext cx="8686800" cy="4543425"/>
            <a:chOff x="352425" y="1476375"/>
            <a:chExt cx="8686800" cy="4543425"/>
          </a:xfrm>
        </p:grpSpPr>
        <p:graphicFrame>
          <p:nvGraphicFramePr>
            <p:cNvPr id="8194" name="Object 2">
              <a:extLst>
                <a:ext uri="{FF2B5EF4-FFF2-40B4-BE49-F238E27FC236}">
                  <a16:creationId xmlns:a16="http://schemas.microsoft.com/office/drawing/2014/main" id="{742E73A9-A617-F048-9EC4-045A08A4281E}"/>
                </a:ext>
              </a:extLst>
            </p:cNvPr>
            <p:cNvGraphicFramePr>
              <a:graphicFrameLocks noChangeAspect="1"/>
            </p:cNvGraphicFramePr>
            <p:nvPr>
              <p:extLst>
                <p:ext uri="{D42A27DB-BD31-4B8C-83A1-F6EECF244321}">
                  <p14:modId xmlns:p14="http://schemas.microsoft.com/office/powerpoint/2010/main" val="1962291673"/>
                </p:ext>
              </p:extLst>
            </p:nvPr>
          </p:nvGraphicFramePr>
          <p:xfrm>
            <a:off x="352425" y="1476375"/>
            <a:ext cx="8686800" cy="4543425"/>
          </p:xfrm>
          <a:graphic>
            <a:graphicData uri="http://schemas.openxmlformats.org/presentationml/2006/ole">
              <mc:AlternateContent xmlns:mc="http://schemas.openxmlformats.org/markup-compatibility/2006">
                <mc:Choice xmlns:v="urn:schemas-microsoft-com:vml" Requires="v">
                  <p:oleObj spid="_x0000_s221190" name="VISIO" r:id="rId3" imgW="3009900" imgH="1574800" progId="Visio.Drawing.4">
                    <p:embed/>
                  </p:oleObj>
                </mc:Choice>
                <mc:Fallback>
                  <p:oleObj name="VISIO" r:id="rId3" imgW="3009900" imgH="1574800" progId="Visio.Drawing.4">
                    <p:embed/>
                    <p:pic>
                      <p:nvPicPr>
                        <p:cNvPr id="8194" name="Object 2">
                          <a:extLst>
                            <a:ext uri="{FF2B5EF4-FFF2-40B4-BE49-F238E27FC236}">
                              <a16:creationId xmlns:a16="http://schemas.microsoft.com/office/drawing/2014/main" id="{742E73A9-A617-F048-9EC4-045A08A428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25" y="1476375"/>
                          <a:ext cx="8686800" cy="454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Rectangle 1">
              <a:extLst>
                <a:ext uri="{FF2B5EF4-FFF2-40B4-BE49-F238E27FC236}">
                  <a16:creationId xmlns:a16="http://schemas.microsoft.com/office/drawing/2014/main" id="{310506E7-0334-AF48-9F47-3F3D26F1FF9F}"/>
                </a:ext>
              </a:extLst>
            </p:cNvPr>
            <p:cNvSpPr/>
            <p:nvPr/>
          </p:nvSpPr>
          <p:spPr>
            <a:xfrm>
              <a:off x="3200400" y="1700808"/>
              <a:ext cx="137160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物理块号</a:t>
              </a:r>
              <a:endParaRPr lang="en-US" dirty="0">
                <a:solidFill>
                  <a:schemeClr val="tx1"/>
                </a:solidFill>
              </a:endParaRPr>
            </a:p>
          </p:txBody>
        </p:sp>
      </p:grpSp>
    </p:spTree>
    <p:extLst>
      <p:ext uri="{BB962C8B-B14F-4D97-AF65-F5344CB8AC3E}">
        <p14:creationId xmlns:p14="http://schemas.microsoft.com/office/powerpoint/2010/main" val="2802028624"/>
      </p:ext>
    </p:extLst>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矩形 5">
            <a:extLst>
              <a:ext uri="{FF2B5EF4-FFF2-40B4-BE49-F238E27FC236}">
                <a16:creationId xmlns:a16="http://schemas.microsoft.com/office/drawing/2014/main" id="{579869BA-A30E-F44C-88BD-CD290956A7D2}"/>
              </a:ext>
            </a:extLst>
          </p:cNvPr>
          <p:cNvSpPr>
            <a:spLocks noChangeArrowheads="1"/>
          </p:cNvSpPr>
          <p:nvPr/>
        </p:nvSpPr>
        <p:spPr bwMode="auto">
          <a:xfrm>
            <a:off x="395288" y="0"/>
            <a:ext cx="8748712" cy="68580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218" name="Object 2">
            <a:extLst>
              <a:ext uri="{FF2B5EF4-FFF2-40B4-BE49-F238E27FC236}">
                <a16:creationId xmlns:a16="http://schemas.microsoft.com/office/drawing/2014/main" id="{8987EC6E-3C96-C645-B3FE-1CF9D085C0FB}"/>
              </a:ext>
            </a:extLst>
          </p:cNvPr>
          <p:cNvGraphicFramePr>
            <a:graphicFrameLocks noChangeAspect="1"/>
          </p:cNvGraphicFramePr>
          <p:nvPr/>
        </p:nvGraphicFramePr>
        <p:xfrm>
          <a:off x="1676400" y="68263"/>
          <a:ext cx="6477000" cy="6169025"/>
        </p:xfrm>
        <a:graphic>
          <a:graphicData uri="http://schemas.openxmlformats.org/presentationml/2006/ole">
            <mc:AlternateContent xmlns:mc="http://schemas.openxmlformats.org/markup-compatibility/2006">
              <mc:Choice xmlns:v="urn:schemas-microsoft-com:vml" Requires="v">
                <p:oleObj spid="_x0000_s222214" name="VISIO" r:id="rId3" imgW="2755900" imgH="2628900" progId="Visio.Drawing.4">
                  <p:embed/>
                </p:oleObj>
              </mc:Choice>
              <mc:Fallback>
                <p:oleObj name="VISIO" r:id="rId3" imgW="2755900" imgH="2628900" progId="Visio.Drawing.4">
                  <p:embed/>
                  <p:pic>
                    <p:nvPicPr>
                      <p:cNvPr id="9218" name="Object 2">
                        <a:extLst>
                          <a:ext uri="{FF2B5EF4-FFF2-40B4-BE49-F238E27FC236}">
                            <a16:creationId xmlns:a16="http://schemas.microsoft.com/office/drawing/2014/main" id="{8987EC6E-3C96-C645-B3FE-1CF9D085C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68263"/>
                        <a:ext cx="6477000" cy="616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0" name="Text Box 4">
            <a:extLst>
              <a:ext uri="{FF2B5EF4-FFF2-40B4-BE49-F238E27FC236}">
                <a16:creationId xmlns:a16="http://schemas.microsoft.com/office/drawing/2014/main" id="{94CE1081-8009-4542-B883-F47051AE04AA}"/>
              </a:ext>
            </a:extLst>
          </p:cNvPr>
          <p:cNvSpPr txBox="1">
            <a:spLocks noChangeArrowheads="1"/>
          </p:cNvSpPr>
          <p:nvPr/>
        </p:nvSpPr>
        <p:spPr bwMode="auto">
          <a:xfrm>
            <a:off x="1905000" y="6172200"/>
            <a:ext cx="571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dirty="0">
                <a:solidFill>
                  <a:srgbClr val="0000FF"/>
                </a:solidFill>
              </a:rPr>
              <a:t>图 </a:t>
            </a:r>
            <a:r>
              <a:rPr lang="en-US" altLang="zh-CN" b="1" dirty="0">
                <a:solidFill>
                  <a:srgbClr val="0000FF"/>
                </a:solidFill>
              </a:rPr>
              <a:t>5-10 MS-DOS</a:t>
            </a:r>
            <a:r>
              <a:rPr lang="zh-CN" altLang="en-US" b="1" dirty="0">
                <a:solidFill>
                  <a:srgbClr val="0000FF"/>
                </a:solidFill>
              </a:rPr>
              <a:t>的文件物理结构</a:t>
            </a:r>
          </a:p>
        </p:txBody>
      </p:sp>
      <p:sp>
        <p:nvSpPr>
          <p:cNvPr id="9221" name="动作按钮: 后退或前一项 6">
            <a:hlinkClick r:id="rId5" action="ppaction://hlinksldjump" highlightClick="1"/>
            <a:extLst>
              <a:ext uri="{FF2B5EF4-FFF2-40B4-BE49-F238E27FC236}">
                <a16:creationId xmlns:a16="http://schemas.microsoft.com/office/drawing/2014/main" id="{8A7BD5CC-F995-0B4A-A65F-CD39F60D5DAE}"/>
              </a:ext>
            </a:extLst>
          </p:cNvPr>
          <p:cNvSpPr>
            <a:spLocks noChangeArrowheads="1"/>
          </p:cNvSpPr>
          <p:nvPr/>
        </p:nvSpPr>
        <p:spPr bwMode="auto">
          <a:xfrm>
            <a:off x="8243888" y="6092825"/>
            <a:ext cx="576262" cy="431800"/>
          </a:xfrm>
          <a:prstGeom prst="actionButtonBackPrevious">
            <a:avLst/>
          </a:prstGeom>
          <a:solidFill>
            <a:schemeClr val="accent1"/>
          </a:solidFill>
          <a:ln w="12700" algn="ctr">
            <a:solidFill>
              <a:schemeClr val="tx1"/>
            </a:solidFill>
            <a:round/>
            <a:headEnd/>
            <a:tailEnd/>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579335657"/>
      </p:ext>
    </p:extLst>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977C22-6921-5747-A320-56584AC93175}"/>
              </a:ext>
            </a:extLst>
          </p:cNvPr>
          <p:cNvPicPr>
            <a:picLocks noChangeAspect="1"/>
          </p:cNvPicPr>
          <p:nvPr/>
        </p:nvPicPr>
        <p:blipFill>
          <a:blip r:embed="rId2"/>
          <a:stretch>
            <a:fillRect/>
          </a:stretch>
        </p:blipFill>
        <p:spPr>
          <a:xfrm>
            <a:off x="1547664" y="-130099"/>
            <a:ext cx="5472608" cy="6988099"/>
          </a:xfrm>
          <a:prstGeom prst="rect">
            <a:avLst/>
          </a:prstGeom>
        </p:spPr>
      </p:pic>
    </p:spTree>
    <p:extLst>
      <p:ext uri="{BB962C8B-B14F-4D97-AF65-F5344CB8AC3E}">
        <p14:creationId xmlns:p14="http://schemas.microsoft.com/office/powerpoint/2010/main" val="3274878427"/>
      </p:ext>
    </p:extLst>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Text Box 3">
            <a:extLst>
              <a:ext uri="{FF2B5EF4-FFF2-40B4-BE49-F238E27FC236}">
                <a16:creationId xmlns:a16="http://schemas.microsoft.com/office/drawing/2014/main" id="{C28051EB-6A97-7846-9601-C3DEA3A6D47F}"/>
              </a:ext>
            </a:extLst>
          </p:cNvPr>
          <p:cNvSpPr txBox="1">
            <a:spLocks noChangeArrowheads="1"/>
          </p:cNvSpPr>
          <p:nvPr/>
        </p:nvSpPr>
        <p:spPr bwMode="auto">
          <a:xfrm>
            <a:off x="762000" y="609600"/>
            <a:ext cx="8153400"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90000"/>
              </a:lnSpc>
            </a:pPr>
            <a:r>
              <a:rPr lang="zh-CN" altLang="en-US" sz="2800" b="1">
                <a:solidFill>
                  <a:srgbClr val="FF0000"/>
                </a:solidFill>
                <a:latin typeface="Arial Narrow" panose="020B0604020202020204" pitchFamily="34" charset="0"/>
              </a:rPr>
              <a:t>（三）索引分配</a:t>
            </a:r>
          </a:p>
          <a:p>
            <a:pPr>
              <a:spcBef>
                <a:spcPts val="1200"/>
              </a:spcBef>
            </a:pPr>
            <a:r>
              <a:rPr lang="zh-CN" altLang="en-US" sz="2800" b="1">
                <a:solidFill>
                  <a:srgbClr val="FF0000"/>
                </a:solidFill>
                <a:latin typeface="Arial Narrow" panose="020B0604020202020204" pitchFamily="34" charset="0"/>
              </a:rPr>
              <a:t>    </a:t>
            </a:r>
            <a:r>
              <a:rPr lang="en-US" altLang="zh-CN" sz="2800" b="1">
                <a:solidFill>
                  <a:srgbClr val="FF0000"/>
                </a:solidFill>
                <a:latin typeface="Arial Narrow" panose="020B0604020202020204" pitchFamily="34" charset="0"/>
              </a:rPr>
              <a:t>1</a:t>
            </a:r>
            <a:r>
              <a:rPr lang="zh-CN" altLang="en-US" sz="2800" b="1">
                <a:solidFill>
                  <a:srgbClr val="FF0000"/>
                </a:solidFill>
                <a:latin typeface="Arial Narrow" panose="020B0604020202020204" pitchFamily="34" charset="0"/>
              </a:rPr>
              <a:t>、单级索引分配</a:t>
            </a:r>
            <a:endParaRPr lang="en-US" altLang="zh-CN" sz="2800" b="1">
              <a:solidFill>
                <a:srgbClr val="FF0000"/>
              </a:solidFill>
              <a:latin typeface="Arial Narrow" panose="020B0604020202020204" pitchFamily="34" charset="0"/>
            </a:endParaRPr>
          </a:p>
          <a:p>
            <a:r>
              <a:rPr lang="en-US" altLang="zh-CN" sz="2800" b="1">
                <a:solidFill>
                  <a:srgbClr val="FFFF00"/>
                </a:solidFill>
                <a:latin typeface="Arial Narrow" panose="020B0604020202020204" pitchFamily="34" charset="0"/>
              </a:rPr>
              <a:t>         </a:t>
            </a:r>
            <a:r>
              <a:rPr lang="zh-CN" altLang="en-US" sz="2800" b="1">
                <a:latin typeface="Arial Narrow" panose="020B0604020202020204" pitchFamily="34" charset="0"/>
              </a:rPr>
              <a:t>为每个文件分配一个索引块（表），把分配给该文件的所有盘块号，都记录在该索引块中。建立文件时，便须在建立的目录项中填入指向该索引块的指针（如图 </a:t>
            </a:r>
            <a:r>
              <a:rPr lang="en-US" altLang="zh-CN" sz="2800" b="1">
                <a:latin typeface="Arial Narrow" panose="020B0604020202020204" pitchFamily="34" charset="0"/>
              </a:rPr>
              <a:t>6-11</a:t>
            </a:r>
            <a:r>
              <a:rPr lang="zh-CN" altLang="en-US" sz="2800" b="1">
                <a:latin typeface="Arial Narrow" panose="020B0604020202020204" pitchFamily="34" charset="0"/>
              </a:rPr>
              <a:t>）。</a:t>
            </a:r>
          </a:p>
          <a:p>
            <a:r>
              <a:rPr lang="zh-CN" altLang="en-US" sz="2800" b="1">
                <a:solidFill>
                  <a:srgbClr val="FFFF00"/>
                </a:solidFill>
                <a:latin typeface="Arial Narrow" panose="020B0604020202020204" pitchFamily="34" charset="0"/>
              </a:rPr>
              <a:t>   </a:t>
            </a:r>
            <a:r>
              <a:rPr lang="zh-CN" altLang="en-US" sz="2800" b="1">
                <a:solidFill>
                  <a:schemeClr val="accent2"/>
                </a:solidFill>
                <a:latin typeface="Arial Narrow" panose="020B0604020202020204" pitchFamily="34" charset="0"/>
              </a:rPr>
              <a:t>特点：</a:t>
            </a:r>
            <a:endParaRPr lang="en-US" altLang="zh-CN" sz="2800" b="1">
              <a:solidFill>
                <a:schemeClr val="accent2"/>
              </a:solidFill>
              <a:latin typeface="Arial Narrow" panose="020B0604020202020204" pitchFamily="34" charset="0"/>
            </a:endParaRPr>
          </a:p>
          <a:p>
            <a:r>
              <a:rPr lang="zh-CN" altLang="en-US" sz="2800" b="1">
                <a:solidFill>
                  <a:schemeClr val="accent2"/>
                </a:solidFill>
                <a:latin typeface="Arial Narrow" panose="020B0604020202020204" pitchFamily="34" charset="0"/>
              </a:rPr>
              <a:t>   </a:t>
            </a:r>
            <a:r>
              <a:rPr lang="zh-CN" altLang="en-US" sz="2800" b="1">
                <a:latin typeface="Arial Narrow" panose="020B0604020202020204" pitchFamily="34" charset="0"/>
              </a:rPr>
              <a:t>（</a:t>
            </a:r>
            <a:r>
              <a:rPr lang="en-US" altLang="zh-CN" sz="2800" b="1">
                <a:latin typeface="Arial Narrow" panose="020B0604020202020204" pitchFamily="34" charset="0"/>
              </a:rPr>
              <a:t>1</a:t>
            </a:r>
            <a:r>
              <a:rPr lang="zh-CN" altLang="en-US" sz="2800" b="1">
                <a:latin typeface="Arial Narrow" panose="020B0604020202020204" pitchFamily="34" charset="0"/>
              </a:rPr>
              <a:t>）文件较大时，优于链接方式；</a:t>
            </a:r>
          </a:p>
          <a:p>
            <a:r>
              <a:rPr lang="zh-CN" altLang="en-US" sz="2800" b="1">
                <a:latin typeface="Arial Narrow" panose="020B0604020202020204" pitchFamily="34" charset="0"/>
              </a:rPr>
              <a:t>   （</a:t>
            </a:r>
            <a:r>
              <a:rPr lang="en-US" altLang="zh-CN" sz="2800" b="1">
                <a:latin typeface="Arial Narrow" panose="020B0604020202020204" pitchFamily="34" charset="0"/>
              </a:rPr>
              <a:t>2</a:t>
            </a:r>
            <a:r>
              <a:rPr lang="zh-CN" altLang="en-US" sz="2800" b="1">
                <a:latin typeface="Arial Narrow" panose="020B0604020202020204" pitchFamily="34" charset="0"/>
              </a:rPr>
              <a:t>）可支持直接访问，也不会产生外部碎片。</a:t>
            </a:r>
          </a:p>
          <a:p>
            <a:r>
              <a:rPr lang="zh-CN" altLang="en-US" sz="2800" b="1">
                <a:latin typeface="Arial Narrow" panose="020B0604020202020204" pitchFamily="34" charset="0"/>
              </a:rPr>
              <a:t>   （</a:t>
            </a:r>
            <a:r>
              <a:rPr lang="en-US" altLang="zh-CN" sz="2800" b="1">
                <a:latin typeface="Arial Narrow" panose="020B0604020202020204" pitchFamily="34" charset="0"/>
              </a:rPr>
              <a:t>3</a:t>
            </a:r>
            <a:r>
              <a:rPr lang="zh-CN" altLang="en-US" sz="2800" b="1">
                <a:latin typeface="Arial Narrow" panose="020B0604020202020204" pitchFamily="34" charset="0"/>
              </a:rPr>
              <a:t>）占用较多的外存空间 </a:t>
            </a:r>
          </a:p>
        </p:txBody>
      </p:sp>
      <p:sp>
        <p:nvSpPr>
          <p:cNvPr id="36867" name="Text Box 4">
            <a:extLst>
              <a:ext uri="{FF2B5EF4-FFF2-40B4-BE49-F238E27FC236}">
                <a16:creationId xmlns:a16="http://schemas.microsoft.com/office/drawing/2014/main" id="{8B836C42-1CDB-6645-8D54-9728D919BAD4}"/>
              </a:ext>
            </a:extLst>
          </p:cNvPr>
          <p:cNvSpPr txBox="1">
            <a:spLocks noChangeArrowheads="1"/>
          </p:cNvSpPr>
          <p:nvPr/>
        </p:nvSpPr>
        <p:spPr bwMode="auto">
          <a:xfrm>
            <a:off x="685800" y="0"/>
            <a:ext cx="792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b="1" dirty="0">
                <a:solidFill>
                  <a:srgbClr val="FF0066"/>
                </a:solidFill>
              </a:rPr>
              <a:t>5.3  </a:t>
            </a:r>
            <a:r>
              <a:rPr lang="zh-CN" altLang="en-US" b="1" dirty="0">
                <a:solidFill>
                  <a:srgbClr val="FF0066"/>
                </a:solidFill>
              </a:rPr>
              <a:t>外存分配方式</a:t>
            </a:r>
          </a:p>
        </p:txBody>
      </p:sp>
      <p:sp>
        <p:nvSpPr>
          <p:cNvPr id="4" name="动作按钮: 前进或下一项 3">
            <a:hlinkClick r:id="" action="ppaction://hlinkshowjump?jump=nextslide" highlightClick="1"/>
            <a:extLst>
              <a:ext uri="{FF2B5EF4-FFF2-40B4-BE49-F238E27FC236}">
                <a16:creationId xmlns:a16="http://schemas.microsoft.com/office/drawing/2014/main" id="{6C5B520B-60B2-AC48-9A3F-7C34BD66D78A}"/>
              </a:ext>
            </a:extLst>
          </p:cNvPr>
          <p:cNvSpPr>
            <a:spLocks noChangeArrowheads="1"/>
          </p:cNvSpPr>
          <p:nvPr/>
        </p:nvSpPr>
        <p:spPr bwMode="auto">
          <a:xfrm>
            <a:off x="8243888" y="3716338"/>
            <a:ext cx="649287" cy="360362"/>
          </a:xfrm>
          <a:prstGeom prst="actionButtonForwardNext">
            <a:avLst/>
          </a:prstGeom>
          <a:solidFill>
            <a:schemeClr val="accent1"/>
          </a:solidFill>
          <a:ln w="12700" algn="ctr">
            <a:solidFill>
              <a:schemeClr val="tx1"/>
            </a:solidFill>
            <a:round/>
            <a:headEnd/>
            <a:tailEnd/>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 name="动作按钮: 前进或下一项 4">
            <a:hlinkClick r:id="rId2" action="ppaction://hlinksldjump" highlightClick="1"/>
            <a:extLst>
              <a:ext uri="{FF2B5EF4-FFF2-40B4-BE49-F238E27FC236}">
                <a16:creationId xmlns:a16="http://schemas.microsoft.com/office/drawing/2014/main" id="{32487445-047B-7642-BB83-EB2080E3BAEC}"/>
              </a:ext>
            </a:extLst>
          </p:cNvPr>
          <p:cNvSpPr>
            <a:spLocks noChangeArrowheads="1"/>
          </p:cNvSpPr>
          <p:nvPr/>
        </p:nvSpPr>
        <p:spPr bwMode="auto">
          <a:xfrm>
            <a:off x="8243888" y="5300663"/>
            <a:ext cx="649287" cy="431800"/>
          </a:xfrm>
          <a:prstGeom prst="actionButtonForwardNext">
            <a:avLst/>
          </a:prstGeom>
          <a:solidFill>
            <a:schemeClr val="accent1"/>
          </a:solidFill>
          <a:ln w="12700" algn="ctr">
            <a:solidFill>
              <a:schemeClr val="tx1"/>
            </a:solidFill>
            <a:round/>
            <a:headEnd/>
            <a:tailEnd/>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 name="矩形 5">
            <a:extLst>
              <a:ext uri="{FF2B5EF4-FFF2-40B4-BE49-F238E27FC236}">
                <a16:creationId xmlns:a16="http://schemas.microsoft.com/office/drawing/2014/main" id="{EA5AA7BA-10B9-7D47-8069-770BF48097EF}"/>
              </a:ext>
            </a:extLst>
          </p:cNvPr>
          <p:cNvSpPr>
            <a:spLocks noChangeArrowheads="1"/>
          </p:cNvSpPr>
          <p:nvPr/>
        </p:nvSpPr>
        <p:spPr bwMode="auto">
          <a:xfrm>
            <a:off x="1042988" y="5008563"/>
            <a:ext cx="6594475"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90000"/>
              </a:lnSpc>
              <a:spcBef>
                <a:spcPct val="50000"/>
              </a:spcBef>
            </a:pPr>
            <a:r>
              <a:rPr lang="en-US" altLang="zh-CN" sz="2800" b="1">
                <a:solidFill>
                  <a:srgbClr val="FF0000"/>
                </a:solidFill>
                <a:latin typeface="Arial Narrow" panose="020B0604020202020204" pitchFamily="34" charset="0"/>
              </a:rPr>
              <a:t>2</a:t>
            </a:r>
            <a:r>
              <a:rPr lang="zh-CN" altLang="en-US" sz="2800" b="1">
                <a:solidFill>
                  <a:srgbClr val="FF0000"/>
                </a:solidFill>
                <a:latin typeface="Arial Narrow" panose="020B0604020202020204" pitchFamily="34" charset="0"/>
              </a:rPr>
              <a:t>、多级索引分配 </a:t>
            </a:r>
            <a:endParaRPr lang="en-US" altLang="zh-CN" sz="2800" b="1">
              <a:solidFill>
                <a:srgbClr val="FF0000"/>
              </a:solidFill>
              <a:latin typeface="Arial Narrow" panose="020B0604020202020204" pitchFamily="34" charset="0"/>
            </a:endParaRPr>
          </a:p>
          <a:p>
            <a:pPr>
              <a:lnSpc>
                <a:spcPct val="90000"/>
              </a:lnSpc>
            </a:pPr>
            <a:r>
              <a:rPr lang="zh-CN" altLang="en-US" sz="2800" b="1">
                <a:latin typeface="Arial Narrow" panose="020B0604020202020204" pitchFamily="34" charset="0"/>
              </a:rPr>
              <a:t>   两种及两种以上的分配方式 </a:t>
            </a:r>
            <a:endParaRPr lang="en-US" altLang="zh-CN" sz="2800" b="1">
              <a:latin typeface="Arial Narrow" panose="020B0604020202020204" pitchFamily="34" charset="0"/>
            </a:endParaRPr>
          </a:p>
        </p:txBody>
      </p:sp>
      <p:sp>
        <p:nvSpPr>
          <p:cNvPr id="7" name="矩形 6">
            <a:extLst>
              <a:ext uri="{FF2B5EF4-FFF2-40B4-BE49-F238E27FC236}">
                <a16:creationId xmlns:a16="http://schemas.microsoft.com/office/drawing/2014/main" id="{590D4B7E-2EE1-0C4F-8E1D-CFD727B13FA2}"/>
              </a:ext>
            </a:extLst>
          </p:cNvPr>
          <p:cNvSpPr>
            <a:spLocks noChangeArrowheads="1"/>
          </p:cNvSpPr>
          <p:nvPr/>
        </p:nvSpPr>
        <p:spPr bwMode="auto">
          <a:xfrm>
            <a:off x="684213" y="5873750"/>
            <a:ext cx="6696075"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90000"/>
              </a:lnSpc>
              <a:spcBef>
                <a:spcPct val="50000"/>
              </a:spcBef>
            </a:pPr>
            <a:r>
              <a:rPr lang="zh-CN" altLang="en-US" sz="2800" b="1">
                <a:solidFill>
                  <a:srgbClr val="FF0000"/>
                </a:solidFill>
                <a:latin typeface="Arial Narrow" panose="020B0604020202020204" pitchFamily="34" charset="0"/>
              </a:rPr>
              <a:t>（四）混合分配方式</a:t>
            </a:r>
            <a:endParaRPr lang="en-US" altLang="zh-CN" sz="2800" b="1">
              <a:solidFill>
                <a:srgbClr val="FF0000"/>
              </a:solidFill>
              <a:latin typeface="Arial Narrow" panose="020B0604020202020204" pitchFamily="34" charset="0"/>
            </a:endParaRPr>
          </a:p>
          <a:p>
            <a:pPr>
              <a:lnSpc>
                <a:spcPct val="90000"/>
              </a:lnSpc>
            </a:pPr>
            <a:r>
              <a:rPr lang="en-US" altLang="zh-CN" sz="2800" b="1">
                <a:solidFill>
                  <a:srgbClr val="FFFF00"/>
                </a:solidFill>
                <a:latin typeface="Arial Narrow" panose="020B0604020202020204" pitchFamily="34" charset="0"/>
              </a:rPr>
              <a:t>        </a:t>
            </a:r>
            <a:r>
              <a:rPr lang="zh-CN" altLang="en-US" sz="2800" b="1">
                <a:solidFill>
                  <a:schemeClr val="tx2"/>
                </a:solidFill>
                <a:latin typeface="Arial Narrow" panose="020B0604020202020204" pitchFamily="34" charset="0"/>
              </a:rPr>
              <a:t>多种分配方式相结合的一种分配方式</a:t>
            </a:r>
          </a:p>
        </p:txBody>
      </p:sp>
      <p:sp>
        <p:nvSpPr>
          <p:cNvPr id="8" name="动作按钮: 前进或下一项 7">
            <a:hlinkClick r:id="rId3" action="ppaction://hlinksldjump" highlightClick="1"/>
            <a:extLst>
              <a:ext uri="{FF2B5EF4-FFF2-40B4-BE49-F238E27FC236}">
                <a16:creationId xmlns:a16="http://schemas.microsoft.com/office/drawing/2014/main" id="{DEB9C62C-48F1-4443-B6A0-349C3FF92EB3}"/>
              </a:ext>
            </a:extLst>
          </p:cNvPr>
          <p:cNvSpPr>
            <a:spLocks noChangeArrowheads="1"/>
          </p:cNvSpPr>
          <p:nvPr/>
        </p:nvSpPr>
        <p:spPr bwMode="auto">
          <a:xfrm>
            <a:off x="8316913" y="6308725"/>
            <a:ext cx="576262" cy="360363"/>
          </a:xfrm>
          <a:prstGeom prst="actionButtonForwardNext">
            <a:avLst/>
          </a:prstGeom>
          <a:solidFill>
            <a:schemeClr val="accent1"/>
          </a:solidFill>
          <a:ln w="12700" algn="ctr">
            <a:solidFill>
              <a:schemeClr val="tx1"/>
            </a:solidFill>
            <a:round/>
            <a:headEnd/>
            <a:tailEnd/>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305435542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animEffect transition="in" filter="barn(outVertical)">
                                      <p:cBhvr>
                                        <p:cTn id="7" dur="500"/>
                                        <p:tgtEl>
                                          <p:spTgt spid="614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61443">
                                            <p:txEl>
                                              <p:pRg st="1" end="1"/>
                                            </p:txEl>
                                          </p:spTgt>
                                        </p:tgtEl>
                                        <p:attrNameLst>
                                          <p:attrName>style.visibility</p:attrName>
                                        </p:attrNameLst>
                                      </p:cBhvr>
                                      <p:to>
                                        <p:strVal val="visible"/>
                                      </p:to>
                                    </p:set>
                                    <p:animEffect transition="in" filter="barn(outVertical)">
                                      <p:cBhvr>
                                        <p:cTn id="12" dur="500"/>
                                        <p:tgtEl>
                                          <p:spTgt spid="6144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61443">
                                            <p:txEl>
                                              <p:pRg st="2" end="2"/>
                                            </p:txEl>
                                          </p:spTgt>
                                        </p:tgtEl>
                                        <p:attrNameLst>
                                          <p:attrName>style.visibility</p:attrName>
                                        </p:attrNameLst>
                                      </p:cBhvr>
                                      <p:to>
                                        <p:strVal val="visible"/>
                                      </p:to>
                                    </p:set>
                                    <p:animEffect transition="in" filter="barn(outVertical)">
                                      <p:cBhvr>
                                        <p:cTn id="17" dur="500"/>
                                        <p:tgtEl>
                                          <p:spTgt spid="6144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61443">
                                            <p:txEl>
                                              <p:pRg st="3" end="3"/>
                                            </p:txEl>
                                          </p:spTgt>
                                        </p:tgtEl>
                                        <p:attrNameLst>
                                          <p:attrName>style.visibility</p:attrName>
                                        </p:attrNameLst>
                                      </p:cBhvr>
                                      <p:to>
                                        <p:strVal val="visible"/>
                                      </p:to>
                                    </p:set>
                                    <p:animEffect transition="in" filter="barn(outVertical)">
                                      <p:cBhvr>
                                        <p:cTn id="27" dur="500"/>
                                        <p:tgtEl>
                                          <p:spTgt spid="61443">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61443">
                                            <p:txEl>
                                              <p:pRg st="4" end="4"/>
                                            </p:txEl>
                                          </p:spTgt>
                                        </p:tgtEl>
                                        <p:attrNameLst>
                                          <p:attrName>style.visibility</p:attrName>
                                        </p:attrNameLst>
                                      </p:cBhvr>
                                      <p:to>
                                        <p:strVal val="visible"/>
                                      </p:to>
                                    </p:set>
                                    <p:animEffect transition="in" filter="barn(outVertical)">
                                      <p:cBhvr>
                                        <p:cTn id="32" dur="500"/>
                                        <p:tgtEl>
                                          <p:spTgt spid="61443">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61443">
                                            <p:txEl>
                                              <p:pRg st="5" end="5"/>
                                            </p:txEl>
                                          </p:spTgt>
                                        </p:tgtEl>
                                        <p:attrNameLst>
                                          <p:attrName>style.visibility</p:attrName>
                                        </p:attrNameLst>
                                      </p:cBhvr>
                                      <p:to>
                                        <p:strVal val="visible"/>
                                      </p:to>
                                    </p:set>
                                    <p:animEffect transition="in" filter="barn(outVertical)">
                                      <p:cBhvr>
                                        <p:cTn id="37" dur="500"/>
                                        <p:tgtEl>
                                          <p:spTgt spid="61443">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61443">
                                            <p:txEl>
                                              <p:pRg st="6" end="6"/>
                                            </p:txEl>
                                          </p:spTgt>
                                        </p:tgtEl>
                                        <p:attrNameLst>
                                          <p:attrName>style.visibility</p:attrName>
                                        </p:attrNameLst>
                                      </p:cBhvr>
                                      <p:to>
                                        <p:strVal val="visible"/>
                                      </p:to>
                                    </p:set>
                                    <p:animEffect transition="in" filter="barn(outVertical)">
                                      <p:cBhvr>
                                        <p:cTn id="42" dur="500"/>
                                        <p:tgtEl>
                                          <p:spTgt spid="61443">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linds(horizontal)">
                                      <p:cBhvr>
                                        <p:cTn id="47" dur="500"/>
                                        <p:tgtEl>
                                          <p:spTgt spid="6"/>
                                        </p:tgtEl>
                                      </p:cBhvr>
                                    </p:animEffect>
                                  </p:childTnLst>
                                </p:cTn>
                              </p:par>
                            </p:childTnLst>
                          </p:cTn>
                        </p:par>
                        <p:par>
                          <p:cTn id="48" fill="hold" nodeType="afterGroup">
                            <p:stCondLst>
                              <p:cond delay="500"/>
                            </p:stCondLst>
                            <p:childTnLst>
                              <p:par>
                                <p:cTn id="49" presetID="3" presetClass="entr" presetSubtype="10" fill="hold" grpId="0" nodeType="after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blinds(horizontal)">
                                      <p:cBhvr>
                                        <p:cTn id="51" dur="500"/>
                                        <p:tgtEl>
                                          <p:spTgt spid="5"/>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blinds(horizontal)">
                                      <p:cBhvr>
                                        <p:cTn id="56" dur="500"/>
                                        <p:tgtEl>
                                          <p:spTgt spid="7"/>
                                        </p:tgtEl>
                                      </p:cBhvr>
                                    </p:animEffect>
                                  </p:childTnLst>
                                </p:cTn>
                              </p:par>
                            </p:childTnLst>
                          </p:cTn>
                        </p:par>
                        <p:par>
                          <p:cTn id="57" fill="hold" nodeType="afterGroup">
                            <p:stCondLst>
                              <p:cond delay="500"/>
                            </p:stCondLst>
                            <p:childTnLst>
                              <p:par>
                                <p:cTn id="58" presetID="3" presetClass="entr" presetSubtype="10" fill="hold" grpId="0" nodeType="after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blinds(horizontal)">
                                      <p:cBhvr>
                                        <p:cTn id="6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autoUpdateAnimBg="0"/>
      <p:bldP spid="4" grpId="0" animBg="1"/>
      <p:bldP spid="5" grpId="0" animBg="1"/>
      <p:bldP spid="6" grpId="0"/>
      <p:bldP spid="7" grpId="0"/>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ext Box 3">
            <a:extLst>
              <a:ext uri="{FF2B5EF4-FFF2-40B4-BE49-F238E27FC236}">
                <a16:creationId xmlns:a16="http://schemas.microsoft.com/office/drawing/2014/main" id="{52E38135-6D74-5544-BB6F-070776AE9715}"/>
              </a:ext>
            </a:extLst>
          </p:cNvPr>
          <p:cNvSpPr txBox="1">
            <a:spLocks noChangeArrowheads="1"/>
          </p:cNvSpPr>
          <p:nvPr/>
        </p:nvSpPr>
        <p:spPr bwMode="auto">
          <a:xfrm>
            <a:off x="4267200" y="6248400"/>
            <a:ext cx="312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0000FF"/>
                </a:solidFill>
              </a:rPr>
              <a:t>图 </a:t>
            </a:r>
            <a:r>
              <a:rPr lang="en-US" altLang="zh-CN" b="1" dirty="0">
                <a:solidFill>
                  <a:srgbClr val="0000FF"/>
                </a:solidFill>
              </a:rPr>
              <a:t>5-11 </a:t>
            </a:r>
            <a:r>
              <a:rPr lang="zh-CN" altLang="en-US" b="1" dirty="0">
                <a:solidFill>
                  <a:srgbClr val="0000FF"/>
                </a:solidFill>
              </a:rPr>
              <a:t>索引分配方式 </a:t>
            </a:r>
          </a:p>
        </p:txBody>
      </p:sp>
      <p:sp>
        <p:nvSpPr>
          <p:cNvPr id="10245" name="动作按钮: 后退或前一项 4">
            <a:hlinkClick r:id="rId2" action="ppaction://hlinksldjump" highlightClick="1"/>
            <a:extLst>
              <a:ext uri="{FF2B5EF4-FFF2-40B4-BE49-F238E27FC236}">
                <a16:creationId xmlns:a16="http://schemas.microsoft.com/office/drawing/2014/main" id="{8E137C50-D125-4547-A723-124A6EF97BF4}"/>
              </a:ext>
            </a:extLst>
          </p:cNvPr>
          <p:cNvSpPr>
            <a:spLocks noChangeArrowheads="1"/>
          </p:cNvSpPr>
          <p:nvPr/>
        </p:nvSpPr>
        <p:spPr bwMode="auto">
          <a:xfrm>
            <a:off x="8243888" y="6021388"/>
            <a:ext cx="504825" cy="360362"/>
          </a:xfrm>
          <a:prstGeom prst="actionButtonBackPrevious">
            <a:avLst/>
          </a:prstGeom>
          <a:solidFill>
            <a:schemeClr val="accent1"/>
          </a:solidFill>
          <a:ln w="12700" algn="ctr">
            <a:solidFill>
              <a:schemeClr val="tx1"/>
            </a:solidFill>
            <a:round/>
            <a:headEnd/>
            <a:tailEnd/>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pic>
        <p:nvPicPr>
          <p:cNvPr id="2" name="Picture 1">
            <a:extLst>
              <a:ext uri="{FF2B5EF4-FFF2-40B4-BE49-F238E27FC236}">
                <a16:creationId xmlns:a16="http://schemas.microsoft.com/office/drawing/2014/main" id="{401B7B0C-0B07-5047-9231-F68B997B87E1}"/>
              </a:ext>
            </a:extLst>
          </p:cNvPr>
          <p:cNvPicPr>
            <a:picLocks noChangeAspect="1"/>
          </p:cNvPicPr>
          <p:nvPr/>
        </p:nvPicPr>
        <p:blipFill>
          <a:blip r:embed="rId3"/>
          <a:stretch>
            <a:fillRect/>
          </a:stretch>
        </p:blipFill>
        <p:spPr>
          <a:xfrm>
            <a:off x="722354" y="836712"/>
            <a:ext cx="7776864" cy="4650084"/>
          </a:xfrm>
          <a:prstGeom prst="rect">
            <a:avLst/>
          </a:prstGeom>
        </p:spPr>
      </p:pic>
    </p:spTree>
    <p:extLst>
      <p:ext uri="{BB962C8B-B14F-4D97-AF65-F5344CB8AC3E}">
        <p14:creationId xmlns:p14="http://schemas.microsoft.com/office/powerpoint/2010/main" val="990875752"/>
      </p:ext>
    </p:extLst>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2">
            <a:extLst>
              <a:ext uri="{FF2B5EF4-FFF2-40B4-BE49-F238E27FC236}">
                <a16:creationId xmlns:a16="http://schemas.microsoft.com/office/drawing/2014/main" id="{933FCF8C-ED65-2645-A376-523DCC4B252B}"/>
              </a:ext>
            </a:extLst>
          </p:cNvPr>
          <p:cNvGraphicFramePr>
            <a:graphicFrameLocks noChangeAspect="1"/>
          </p:cNvGraphicFramePr>
          <p:nvPr/>
        </p:nvGraphicFramePr>
        <p:xfrm>
          <a:off x="1042988" y="433388"/>
          <a:ext cx="6019800" cy="6019800"/>
        </p:xfrm>
        <a:graphic>
          <a:graphicData uri="http://schemas.openxmlformats.org/presentationml/2006/ole">
            <mc:AlternateContent xmlns:mc="http://schemas.openxmlformats.org/markup-compatibility/2006">
              <mc:Choice xmlns:v="urn:schemas-microsoft-com:vml" Requires="v">
                <p:oleObj spid="_x0000_s225286" name="VISIO" r:id="rId3" imgW="4051300" imgH="4051300" progId="Visio.Drawing.4">
                  <p:embed/>
                </p:oleObj>
              </mc:Choice>
              <mc:Fallback>
                <p:oleObj name="VISIO" r:id="rId3" imgW="4051300" imgH="4051300" progId="Visio.Drawing.4">
                  <p:embed/>
                  <p:pic>
                    <p:nvPicPr>
                      <p:cNvPr id="11266" name="Object 2">
                        <a:extLst>
                          <a:ext uri="{FF2B5EF4-FFF2-40B4-BE49-F238E27FC236}">
                            <a16:creationId xmlns:a16="http://schemas.microsoft.com/office/drawing/2014/main" id="{933FCF8C-ED65-2645-A376-523DCC4B2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433388"/>
                        <a:ext cx="6019800"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7" name="Text Box 4">
            <a:extLst>
              <a:ext uri="{FF2B5EF4-FFF2-40B4-BE49-F238E27FC236}">
                <a16:creationId xmlns:a16="http://schemas.microsoft.com/office/drawing/2014/main" id="{413E7D34-2300-4841-B27C-23ECCAA518A9}"/>
              </a:ext>
            </a:extLst>
          </p:cNvPr>
          <p:cNvSpPr txBox="1">
            <a:spLocks noChangeArrowheads="1"/>
          </p:cNvSpPr>
          <p:nvPr/>
        </p:nvSpPr>
        <p:spPr bwMode="auto">
          <a:xfrm>
            <a:off x="2362200" y="6172200"/>
            <a:ext cx="434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dirty="0">
                <a:solidFill>
                  <a:srgbClr val="0000FF"/>
                </a:solidFill>
              </a:rPr>
              <a:t>图 </a:t>
            </a:r>
            <a:r>
              <a:rPr lang="en-US" altLang="zh-CN" b="1" dirty="0">
                <a:solidFill>
                  <a:srgbClr val="0000FF"/>
                </a:solidFill>
              </a:rPr>
              <a:t>5-12 </a:t>
            </a:r>
            <a:r>
              <a:rPr lang="zh-CN" altLang="en-US" b="1" dirty="0">
                <a:solidFill>
                  <a:srgbClr val="0000FF"/>
                </a:solidFill>
              </a:rPr>
              <a:t>两级索引分配</a:t>
            </a:r>
          </a:p>
        </p:txBody>
      </p:sp>
      <p:sp>
        <p:nvSpPr>
          <p:cNvPr id="11268" name="动作按钮: 后退或前一项 3">
            <a:hlinkClick r:id="rId5" action="ppaction://hlinksldjump" highlightClick="1"/>
            <a:extLst>
              <a:ext uri="{FF2B5EF4-FFF2-40B4-BE49-F238E27FC236}">
                <a16:creationId xmlns:a16="http://schemas.microsoft.com/office/drawing/2014/main" id="{0C516BB5-B618-1943-A703-DFD7FFC42082}"/>
              </a:ext>
            </a:extLst>
          </p:cNvPr>
          <p:cNvSpPr>
            <a:spLocks noChangeArrowheads="1"/>
          </p:cNvSpPr>
          <p:nvPr/>
        </p:nvSpPr>
        <p:spPr bwMode="auto">
          <a:xfrm>
            <a:off x="8027988" y="5949950"/>
            <a:ext cx="647700" cy="431800"/>
          </a:xfrm>
          <a:prstGeom prst="actionButtonBackPrevious">
            <a:avLst/>
          </a:prstGeom>
          <a:solidFill>
            <a:schemeClr val="accent1"/>
          </a:solidFill>
          <a:ln w="12700" algn="ctr">
            <a:solidFill>
              <a:schemeClr val="tx1"/>
            </a:solidFill>
            <a:round/>
            <a:headEnd/>
            <a:tailEnd/>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269" name="Text Box 4">
            <a:extLst>
              <a:ext uri="{FF2B5EF4-FFF2-40B4-BE49-F238E27FC236}">
                <a16:creationId xmlns:a16="http://schemas.microsoft.com/office/drawing/2014/main" id="{1029401B-84BD-7F42-94E9-709902DCD6FC}"/>
              </a:ext>
            </a:extLst>
          </p:cNvPr>
          <p:cNvSpPr txBox="1">
            <a:spLocks noChangeArrowheads="1"/>
          </p:cNvSpPr>
          <p:nvPr/>
        </p:nvSpPr>
        <p:spPr bwMode="auto">
          <a:xfrm>
            <a:off x="685800" y="0"/>
            <a:ext cx="7924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3200" b="1">
                <a:solidFill>
                  <a:srgbClr val="FF0066"/>
                </a:solidFill>
              </a:rPr>
              <a:t>7.3  </a:t>
            </a:r>
            <a:r>
              <a:rPr lang="zh-CN" altLang="en-US" sz="3200" b="1">
                <a:solidFill>
                  <a:srgbClr val="FF0066"/>
                </a:solidFill>
              </a:rPr>
              <a:t>外存分配方式</a:t>
            </a:r>
          </a:p>
        </p:txBody>
      </p:sp>
    </p:spTree>
    <p:extLst>
      <p:ext uri="{BB962C8B-B14F-4D97-AF65-F5344CB8AC3E}">
        <p14:creationId xmlns:p14="http://schemas.microsoft.com/office/powerpoint/2010/main" val="1224506819"/>
      </p:ext>
    </p:extLst>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6">
            <a:extLst>
              <a:ext uri="{FF2B5EF4-FFF2-40B4-BE49-F238E27FC236}">
                <a16:creationId xmlns:a16="http://schemas.microsoft.com/office/drawing/2014/main" id="{94A2E73E-C850-9645-AFA2-69A452DBDC49}"/>
              </a:ext>
            </a:extLst>
          </p:cNvPr>
          <p:cNvSpPr>
            <a:spLocks noChangeArrowheads="1"/>
          </p:cNvSpPr>
          <p:nvPr/>
        </p:nvSpPr>
        <p:spPr bwMode="auto">
          <a:xfrm>
            <a:off x="0" y="0"/>
            <a:ext cx="9144000" cy="68580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2290" name="Object 2">
            <a:extLst>
              <a:ext uri="{FF2B5EF4-FFF2-40B4-BE49-F238E27FC236}">
                <a16:creationId xmlns:a16="http://schemas.microsoft.com/office/drawing/2014/main" id="{C0A3CC85-E5F8-5D4F-8FD3-6F57128C027B}"/>
              </a:ext>
            </a:extLst>
          </p:cNvPr>
          <p:cNvGraphicFramePr>
            <a:graphicFrameLocks noChangeAspect="1"/>
          </p:cNvGraphicFramePr>
          <p:nvPr/>
        </p:nvGraphicFramePr>
        <p:xfrm>
          <a:off x="0" y="76200"/>
          <a:ext cx="9144000" cy="5680075"/>
        </p:xfrm>
        <a:graphic>
          <a:graphicData uri="http://schemas.openxmlformats.org/presentationml/2006/ole">
            <mc:AlternateContent xmlns:mc="http://schemas.openxmlformats.org/markup-compatibility/2006">
              <mc:Choice xmlns:v="urn:schemas-microsoft-com:vml" Requires="v">
                <p:oleObj spid="_x0000_s226310" name="VISIO" r:id="rId3" imgW="4445000" imgH="2755900" progId="Visio.Drawing.4">
                  <p:embed/>
                </p:oleObj>
              </mc:Choice>
              <mc:Fallback>
                <p:oleObj name="VISIO" r:id="rId3" imgW="4445000" imgH="2755900" progId="Visio.Drawing.4">
                  <p:embed/>
                  <p:pic>
                    <p:nvPicPr>
                      <p:cNvPr id="12290" name="Object 2">
                        <a:extLst>
                          <a:ext uri="{FF2B5EF4-FFF2-40B4-BE49-F238E27FC236}">
                            <a16:creationId xmlns:a16="http://schemas.microsoft.com/office/drawing/2014/main" id="{C0A3CC85-E5F8-5D4F-8FD3-6F57128C02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6200"/>
                        <a:ext cx="9144000" cy="568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2" name="Text Box 3">
            <a:extLst>
              <a:ext uri="{FF2B5EF4-FFF2-40B4-BE49-F238E27FC236}">
                <a16:creationId xmlns:a16="http://schemas.microsoft.com/office/drawing/2014/main" id="{0AB02588-4D4F-8041-BD97-47762B4A3640}"/>
              </a:ext>
            </a:extLst>
          </p:cNvPr>
          <p:cNvSpPr txBox="1">
            <a:spLocks noChangeArrowheads="1"/>
          </p:cNvSpPr>
          <p:nvPr/>
        </p:nvSpPr>
        <p:spPr bwMode="auto">
          <a:xfrm>
            <a:off x="3048000" y="6096000"/>
            <a:ext cx="3144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0000FF"/>
                </a:solidFill>
              </a:rPr>
              <a:t>图 </a:t>
            </a:r>
            <a:r>
              <a:rPr lang="en-US" altLang="zh-CN" b="1" dirty="0">
                <a:solidFill>
                  <a:srgbClr val="0000FF"/>
                </a:solidFill>
              </a:rPr>
              <a:t>5-13 </a:t>
            </a:r>
            <a:r>
              <a:rPr lang="zh-CN" altLang="en-US" b="1" dirty="0">
                <a:solidFill>
                  <a:srgbClr val="0000FF"/>
                </a:solidFill>
              </a:rPr>
              <a:t>混合索引方式 </a:t>
            </a:r>
          </a:p>
        </p:txBody>
      </p:sp>
      <p:sp>
        <p:nvSpPr>
          <p:cNvPr id="2052" name="AutoShape 4">
            <a:extLst>
              <a:ext uri="{FF2B5EF4-FFF2-40B4-BE49-F238E27FC236}">
                <a16:creationId xmlns:a16="http://schemas.microsoft.com/office/drawing/2014/main" id="{F559C91B-9174-A446-A633-8596B0E3BCB4}"/>
              </a:ext>
            </a:extLst>
          </p:cNvPr>
          <p:cNvSpPr>
            <a:spLocks/>
          </p:cNvSpPr>
          <p:nvPr/>
        </p:nvSpPr>
        <p:spPr bwMode="auto">
          <a:xfrm>
            <a:off x="6232525" y="146050"/>
            <a:ext cx="2660650" cy="609600"/>
          </a:xfrm>
          <a:prstGeom prst="borderCallout2">
            <a:avLst>
              <a:gd name="adj1" fmla="val 18750"/>
              <a:gd name="adj2" fmla="val -2866"/>
              <a:gd name="adj3" fmla="val 18750"/>
              <a:gd name="adj4" fmla="val -48926"/>
              <a:gd name="adj5" fmla="val 208074"/>
              <a:gd name="adj6" fmla="val -96657"/>
            </a:avLst>
          </a:prstGeom>
          <a:solidFill>
            <a:schemeClr val="accent2"/>
          </a:solidFill>
          <a:ln w="9525">
            <a:solidFill>
              <a:srgbClr val="FF33CC"/>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solidFill>
                  <a:schemeClr val="bg1"/>
                </a:solidFill>
              </a:rPr>
              <a:t>文件≦</a:t>
            </a:r>
            <a:r>
              <a:rPr lang="en-US" altLang="zh-CN" b="1">
                <a:solidFill>
                  <a:schemeClr val="bg1"/>
                </a:solidFill>
              </a:rPr>
              <a:t>40KB</a:t>
            </a:r>
          </a:p>
        </p:txBody>
      </p:sp>
      <p:sp>
        <p:nvSpPr>
          <p:cNvPr id="2053" name="AutoShape 5">
            <a:extLst>
              <a:ext uri="{FF2B5EF4-FFF2-40B4-BE49-F238E27FC236}">
                <a16:creationId xmlns:a16="http://schemas.microsoft.com/office/drawing/2014/main" id="{5A6E6612-AFE7-254D-9E0B-25D308FBA276}"/>
              </a:ext>
            </a:extLst>
          </p:cNvPr>
          <p:cNvSpPr>
            <a:spLocks/>
          </p:cNvSpPr>
          <p:nvPr/>
        </p:nvSpPr>
        <p:spPr bwMode="auto">
          <a:xfrm>
            <a:off x="5940425" y="1298575"/>
            <a:ext cx="2952750" cy="609600"/>
          </a:xfrm>
          <a:prstGeom prst="borderCallout2">
            <a:avLst>
              <a:gd name="adj1" fmla="val 18750"/>
              <a:gd name="adj2" fmla="val -2579"/>
              <a:gd name="adj3" fmla="val 18750"/>
              <a:gd name="adj4" fmla="val -39514"/>
              <a:gd name="adj5" fmla="val 432032"/>
              <a:gd name="adj6" fmla="val -77796"/>
            </a:avLst>
          </a:prstGeom>
          <a:solidFill>
            <a:schemeClr val="accent2"/>
          </a:solidFill>
          <a:ln w="9525">
            <a:solidFill>
              <a:srgbClr val="FF33CC"/>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solidFill>
                  <a:schemeClr val="bg1"/>
                </a:solidFill>
              </a:rPr>
              <a:t>文件长度</a:t>
            </a:r>
            <a:r>
              <a:rPr lang="en-US" altLang="zh-CN" b="1">
                <a:solidFill>
                  <a:schemeClr val="bg1"/>
                </a:solidFill>
              </a:rPr>
              <a:t>=1K</a:t>
            </a:r>
            <a:r>
              <a:rPr lang="en-US" altLang="en-US" b="1">
                <a:solidFill>
                  <a:schemeClr val="bg1"/>
                </a:solidFill>
              </a:rPr>
              <a:t>×</a:t>
            </a:r>
            <a:r>
              <a:rPr lang="en-US" altLang="zh-CN" b="1">
                <a:solidFill>
                  <a:schemeClr val="bg1"/>
                </a:solidFill>
              </a:rPr>
              <a:t>4KB</a:t>
            </a:r>
          </a:p>
        </p:txBody>
      </p:sp>
      <p:sp>
        <p:nvSpPr>
          <p:cNvPr id="2054" name="AutoShape 6">
            <a:extLst>
              <a:ext uri="{FF2B5EF4-FFF2-40B4-BE49-F238E27FC236}">
                <a16:creationId xmlns:a16="http://schemas.microsoft.com/office/drawing/2014/main" id="{4622D988-7767-AF48-B72D-DDACC940FF28}"/>
              </a:ext>
            </a:extLst>
          </p:cNvPr>
          <p:cNvSpPr>
            <a:spLocks/>
          </p:cNvSpPr>
          <p:nvPr/>
        </p:nvSpPr>
        <p:spPr bwMode="auto">
          <a:xfrm>
            <a:off x="5076825" y="2276475"/>
            <a:ext cx="4067175" cy="609600"/>
          </a:xfrm>
          <a:prstGeom prst="borderCallout2">
            <a:avLst>
              <a:gd name="adj1" fmla="val 18750"/>
              <a:gd name="adj2" fmla="val 10880"/>
              <a:gd name="adj3" fmla="val 18750"/>
              <a:gd name="adj4" fmla="val 10880"/>
              <a:gd name="adj5" fmla="val 392449"/>
              <a:gd name="adj6" fmla="val 10880"/>
            </a:avLst>
          </a:prstGeom>
          <a:solidFill>
            <a:schemeClr val="accent2"/>
          </a:solidFill>
          <a:ln w="9525">
            <a:solidFill>
              <a:srgbClr val="FF33CC"/>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bg1"/>
                </a:solidFill>
              </a:rPr>
              <a:t>文件长度</a:t>
            </a:r>
            <a:r>
              <a:rPr lang="en-US" altLang="zh-CN" b="1">
                <a:solidFill>
                  <a:schemeClr val="bg1"/>
                </a:solidFill>
              </a:rPr>
              <a:t>=1K</a:t>
            </a:r>
            <a:r>
              <a:rPr lang="en-US" altLang="en-US" b="1">
                <a:solidFill>
                  <a:schemeClr val="bg1"/>
                </a:solidFill>
              </a:rPr>
              <a:t>×</a:t>
            </a:r>
            <a:r>
              <a:rPr lang="en-US" altLang="zh-CN" b="1">
                <a:solidFill>
                  <a:schemeClr val="bg1"/>
                </a:solidFill>
              </a:rPr>
              <a:t>1K</a:t>
            </a:r>
            <a:r>
              <a:rPr lang="en-US" altLang="en-US" b="1">
                <a:solidFill>
                  <a:schemeClr val="bg1"/>
                </a:solidFill>
              </a:rPr>
              <a:t>×</a:t>
            </a:r>
            <a:r>
              <a:rPr lang="en-US" altLang="zh-CN" b="1">
                <a:solidFill>
                  <a:schemeClr val="bg1"/>
                </a:solidFill>
              </a:rPr>
              <a:t>4KB</a:t>
            </a:r>
          </a:p>
        </p:txBody>
      </p:sp>
    </p:spTree>
    <p:extLst>
      <p:ext uri="{BB962C8B-B14F-4D97-AF65-F5344CB8AC3E}">
        <p14:creationId xmlns:p14="http://schemas.microsoft.com/office/powerpoint/2010/main" val="385963653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dissolve">
                                      <p:cBhvr>
                                        <p:cTn id="7" dur="500"/>
                                        <p:tgtEl>
                                          <p:spTgt spid="20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53"/>
                                        </p:tgtEl>
                                        <p:attrNameLst>
                                          <p:attrName>style.visibility</p:attrName>
                                        </p:attrNameLst>
                                      </p:cBhvr>
                                      <p:to>
                                        <p:strVal val="visible"/>
                                      </p:to>
                                    </p:set>
                                    <p:animEffect transition="in" filter="dissolve">
                                      <p:cBhvr>
                                        <p:cTn id="12" dur="500"/>
                                        <p:tgtEl>
                                          <p:spTgt spid="205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54"/>
                                        </p:tgtEl>
                                        <p:attrNameLst>
                                          <p:attrName>style.visibility</p:attrName>
                                        </p:attrNameLst>
                                      </p:cBhvr>
                                      <p:to>
                                        <p:strVal val="visible"/>
                                      </p:to>
                                    </p:set>
                                    <p:animEffect transition="in" filter="dissolve">
                                      <p:cBhvr>
                                        <p:cTn id="17"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2" grpId="0" animBg="1"/>
      <p:bldP spid="2053" grpId="0" animBg="1"/>
      <p:bldP spid="205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F897B7-B673-B142-9172-9EF40F787204}"/>
              </a:ext>
            </a:extLst>
          </p:cNvPr>
          <p:cNvPicPr>
            <a:picLocks noChangeAspect="1"/>
          </p:cNvPicPr>
          <p:nvPr/>
        </p:nvPicPr>
        <p:blipFill>
          <a:blip r:embed="rId2"/>
          <a:stretch>
            <a:fillRect/>
          </a:stretch>
        </p:blipFill>
        <p:spPr>
          <a:xfrm>
            <a:off x="0" y="0"/>
            <a:ext cx="6887051" cy="4680520"/>
          </a:xfrm>
          <a:prstGeom prst="rect">
            <a:avLst/>
          </a:prstGeom>
        </p:spPr>
      </p:pic>
      <p:pic>
        <p:nvPicPr>
          <p:cNvPr id="3" name="Picture 2">
            <a:extLst>
              <a:ext uri="{FF2B5EF4-FFF2-40B4-BE49-F238E27FC236}">
                <a16:creationId xmlns:a16="http://schemas.microsoft.com/office/drawing/2014/main" id="{CD7A563F-FA87-344C-9AC1-F8C915E29FB4}"/>
              </a:ext>
            </a:extLst>
          </p:cNvPr>
          <p:cNvPicPr>
            <a:picLocks noChangeAspect="1"/>
          </p:cNvPicPr>
          <p:nvPr/>
        </p:nvPicPr>
        <p:blipFill>
          <a:blip r:embed="rId3"/>
          <a:stretch>
            <a:fillRect/>
          </a:stretch>
        </p:blipFill>
        <p:spPr>
          <a:xfrm>
            <a:off x="495865" y="1052736"/>
            <a:ext cx="8648135" cy="4248472"/>
          </a:xfrm>
          <a:prstGeom prst="rect">
            <a:avLst/>
          </a:prstGeom>
        </p:spPr>
      </p:pic>
      <p:pic>
        <p:nvPicPr>
          <p:cNvPr id="4" name="Picture 3">
            <a:extLst>
              <a:ext uri="{FF2B5EF4-FFF2-40B4-BE49-F238E27FC236}">
                <a16:creationId xmlns:a16="http://schemas.microsoft.com/office/drawing/2014/main" id="{53DBCA87-0D87-0647-82CE-98D66B6A15F7}"/>
              </a:ext>
            </a:extLst>
          </p:cNvPr>
          <p:cNvPicPr>
            <a:picLocks noChangeAspect="1"/>
          </p:cNvPicPr>
          <p:nvPr/>
        </p:nvPicPr>
        <p:blipFill>
          <a:blip r:embed="rId4"/>
          <a:stretch>
            <a:fillRect/>
          </a:stretch>
        </p:blipFill>
        <p:spPr>
          <a:xfrm>
            <a:off x="1598852" y="2060848"/>
            <a:ext cx="7545148" cy="4520654"/>
          </a:xfrm>
          <a:prstGeom prst="rect">
            <a:avLst/>
          </a:prstGeom>
        </p:spPr>
      </p:pic>
    </p:spTree>
    <p:extLst>
      <p:ext uri="{BB962C8B-B14F-4D97-AF65-F5344CB8AC3E}">
        <p14:creationId xmlns:p14="http://schemas.microsoft.com/office/powerpoint/2010/main" val="348025806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661BF1DB-FB1F-484E-88CC-F76B8C1120D6}"/>
              </a:ext>
            </a:extLst>
          </p:cNvPr>
          <p:cNvSpPr>
            <a:spLocks noGrp="1" noChangeArrowheads="1"/>
          </p:cNvSpPr>
          <p:nvPr>
            <p:ph type="ctrTitle"/>
          </p:nvPr>
        </p:nvSpPr>
        <p:spPr bwMode="auto">
          <a:xfrm>
            <a:off x="685800" y="0"/>
            <a:ext cx="5486400" cy="4572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altLang="zh-CN" sz="2800" b="1" dirty="0">
                <a:solidFill>
                  <a:srgbClr val="FF0066"/>
                </a:solidFill>
              </a:rPr>
              <a:t>5.4  </a:t>
            </a:r>
            <a:r>
              <a:rPr lang="zh-CN" altLang="en-US" sz="2800" b="1" dirty="0">
                <a:solidFill>
                  <a:srgbClr val="FF0066"/>
                </a:solidFill>
              </a:rPr>
              <a:t>目录管理</a:t>
            </a:r>
            <a:r>
              <a:rPr lang="en-US" altLang="zh-CN" sz="2800" b="1" dirty="0">
                <a:solidFill>
                  <a:srgbClr val="FF0066"/>
                </a:solidFill>
              </a:rPr>
              <a:t>-----</a:t>
            </a:r>
            <a:r>
              <a:rPr lang="zh-CN" altLang="en-US" sz="2800" b="1" dirty="0">
                <a:solidFill>
                  <a:schemeClr val="accent2"/>
                </a:solidFill>
              </a:rPr>
              <a:t>文件控制块</a:t>
            </a:r>
            <a:endParaRPr lang="zh-CN" altLang="en-US" dirty="0">
              <a:solidFill>
                <a:schemeClr val="accent2"/>
              </a:solidFill>
            </a:endParaRPr>
          </a:p>
        </p:txBody>
      </p:sp>
      <p:sp>
        <p:nvSpPr>
          <p:cNvPr id="11271" name="Text Box 7">
            <a:extLst>
              <a:ext uri="{FF2B5EF4-FFF2-40B4-BE49-F238E27FC236}">
                <a16:creationId xmlns:a16="http://schemas.microsoft.com/office/drawing/2014/main" id="{5126129D-F587-7243-9EBD-DF63676B7985}"/>
              </a:ext>
            </a:extLst>
          </p:cNvPr>
          <p:cNvSpPr txBox="1">
            <a:spLocks noChangeArrowheads="1"/>
          </p:cNvSpPr>
          <p:nvPr/>
        </p:nvSpPr>
        <p:spPr bwMode="auto">
          <a:xfrm>
            <a:off x="533400" y="541338"/>
            <a:ext cx="81534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lang="en-US" altLang="zh-CN">
                <a:solidFill>
                  <a:schemeClr val="accent2"/>
                </a:solidFill>
                <a:sym typeface="Wingdings 2" pitchFamily="2" charset="2"/>
              </a:rPr>
              <a:t></a:t>
            </a:r>
            <a:r>
              <a:rPr lang="zh-CN" altLang="en-US" b="1">
                <a:solidFill>
                  <a:schemeClr val="accent2"/>
                </a:solidFill>
              </a:rPr>
              <a:t>对文件目录管理的具体要求</a:t>
            </a:r>
          </a:p>
          <a:p>
            <a:pPr eaLnBrk="1" hangingPunct="1">
              <a:lnSpc>
                <a:spcPct val="90000"/>
              </a:lnSpc>
            </a:pPr>
            <a:r>
              <a:rPr lang="zh-CN" altLang="en-US" b="1"/>
              <a:t>     （１）实现“按名存取“</a:t>
            </a:r>
          </a:p>
          <a:p>
            <a:pPr eaLnBrk="1" hangingPunct="1">
              <a:lnSpc>
                <a:spcPct val="90000"/>
              </a:lnSpc>
            </a:pPr>
            <a:r>
              <a:rPr lang="zh-CN" altLang="en-US" b="1"/>
              <a:t>     （２）提高对目录的检索速度</a:t>
            </a:r>
          </a:p>
          <a:p>
            <a:pPr eaLnBrk="1" hangingPunct="1">
              <a:lnSpc>
                <a:spcPct val="90000"/>
              </a:lnSpc>
            </a:pPr>
            <a:r>
              <a:rPr lang="zh-CN" altLang="en-US" b="1"/>
              <a:t>     （３）文件共享</a:t>
            </a:r>
          </a:p>
          <a:p>
            <a:pPr eaLnBrk="1" hangingPunct="1">
              <a:lnSpc>
                <a:spcPct val="90000"/>
              </a:lnSpc>
            </a:pPr>
            <a:r>
              <a:rPr lang="zh-CN" altLang="en-US" b="1"/>
              <a:t>     （４）允许文件重名</a:t>
            </a:r>
            <a:endParaRPr lang="zh-CN" altLang="en-US" b="1">
              <a:solidFill>
                <a:srgbClr val="990000"/>
              </a:solidFill>
            </a:endParaRPr>
          </a:p>
        </p:txBody>
      </p:sp>
      <p:sp>
        <p:nvSpPr>
          <p:cNvPr id="11278" name="Rectangle 14">
            <a:extLst>
              <a:ext uri="{FF2B5EF4-FFF2-40B4-BE49-F238E27FC236}">
                <a16:creationId xmlns:a16="http://schemas.microsoft.com/office/drawing/2014/main" id="{693E25CB-E80C-8E45-8049-952DE4D47021}"/>
              </a:ext>
            </a:extLst>
          </p:cNvPr>
          <p:cNvSpPr>
            <a:spLocks noChangeArrowheads="1"/>
          </p:cNvSpPr>
          <p:nvPr/>
        </p:nvSpPr>
        <p:spPr bwMode="auto">
          <a:xfrm>
            <a:off x="533400" y="2362200"/>
            <a:ext cx="8534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lang="en-US" altLang="zh-CN">
                <a:solidFill>
                  <a:schemeClr val="accent2"/>
                </a:solidFill>
                <a:sym typeface="Wingdings 2" pitchFamily="2" charset="2"/>
              </a:rPr>
              <a:t></a:t>
            </a:r>
            <a:r>
              <a:rPr lang="zh-CN" altLang="en-US" b="1">
                <a:solidFill>
                  <a:schemeClr val="accent2"/>
                </a:solidFill>
                <a:sym typeface="Wingdings 2" pitchFamily="2" charset="2"/>
              </a:rPr>
              <a:t>文件控制块（</a:t>
            </a:r>
            <a:r>
              <a:rPr lang="en-US" altLang="zh-CN" b="1">
                <a:solidFill>
                  <a:schemeClr val="accent2"/>
                </a:solidFill>
                <a:sym typeface="Wingdings 2" pitchFamily="2" charset="2"/>
              </a:rPr>
              <a:t>FCB</a:t>
            </a:r>
            <a:r>
              <a:rPr lang="zh-CN" altLang="en-US" b="1">
                <a:solidFill>
                  <a:schemeClr val="accent2"/>
                </a:solidFill>
                <a:sym typeface="Wingdings 2" pitchFamily="2" charset="2"/>
              </a:rPr>
              <a:t>）</a:t>
            </a:r>
          </a:p>
          <a:p>
            <a:pPr eaLnBrk="1" hangingPunct="1">
              <a:lnSpc>
                <a:spcPct val="90000"/>
              </a:lnSpc>
            </a:pPr>
            <a:r>
              <a:rPr lang="zh-CN" altLang="en-US" b="1">
                <a:solidFill>
                  <a:srgbClr val="FF0066"/>
                </a:solidFill>
                <a:sym typeface="Wingdings 2" pitchFamily="2" charset="2"/>
              </a:rPr>
              <a:t>        定义：</a:t>
            </a:r>
            <a:r>
              <a:rPr lang="zh-CN" altLang="en-US" b="1">
                <a:solidFill>
                  <a:schemeClr val="tx2"/>
                </a:solidFill>
                <a:sym typeface="Wingdings 2" pitchFamily="2" charset="2"/>
              </a:rPr>
              <a:t>用于描述和控制文件的数据结构称之为文件控制块；</a:t>
            </a:r>
          </a:p>
          <a:p>
            <a:pPr eaLnBrk="1" hangingPunct="1">
              <a:lnSpc>
                <a:spcPct val="90000"/>
              </a:lnSpc>
            </a:pPr>
            <a:r>
              <a:rPr lang="zh-CN" altLang="en-US" b="1">
                <a:solidFill>
                  <a:schemeClr val="tx2"/>
                </a:solidFill>
                <a:sym typeface="Wingdings 2" pitchFamily="2" charset="2"/>
              </a:rPr>
              <a:t>        </a:t>
            </a:r>
            <a:r>
              <a:rPr lang="zh-CN" altLang="en-US" b="1">
                <a:solidFill>
                  <a:srgbClr val="FF0066"/>
                </a:solidFill>
                <a:sym typeface="Wingdings 2" pitchFamily="2" charset="2"/>
              </a:rPr>
              <a:t>作用：</a:t>
            </a:r>
            <a:r>
              <a:rPr lang="zh-CN" altLang="en-US" b="1">
                <a:solidFill>
                  <a:schemeClr val="tx2"/>
                </a:solidFill>
                <a:sym typeface="Wingdings 2" pitchFamily="2" charset="2"/>
              </a:rPr>
              <a:t>文件管理程序借助于文件控制块中的信息，实现对文件的各种操作；</a:t>
            </a:r>
          </a:p>
          <a:p>
            <a:pPr eaLnBrk="1" hangingPunct="1">
              <a:lnSpc>
                <a:spcPct val="90000"/>
              </a:lnSpc>
            </a:pPr>
            <a:r>
              <a:rPr lang="zh-CN" altLang="en-US">
                <a:solidFill>
                  <a:schemeClr val="accent2"/>
                </a:solidFill>
                <a:sym typeface="Wingdings 2" pitchFamily="2" charset="2"/>
              </a:rPr>
              <a:t></a:t>
            </a:r>
            <a:r>
              <a:rPr lang="zh-CN" altLang="en-US" b="1">
                <a:solidFill>
                  <a:schemeClr val="accent2"/>
                </a:solidFill>
                <a:sym typeface="Wingdings 2" pitchFamily="2" charset="2"/>
              </a:rPr>
              <a:t>目录：</a:t>
            </a:r>
            <a:r>
              <a:rPr lang="zh-CN" altLang="en-US" b="1">
                <a:solidFill>
                  <a:schemeClr val="tx2"/>
                </a:solidFill>
                <a:sym typeface="Wingdings 2" pitchFamily="2" charset="2"/>
              </a:rPr>
              <a:t>文件与文件控制块一一对应，而把文件控制块的有序集合称之为目录；</a:t>
            </a:r>
          </a:p>
          <a:p>
            <a:pPr eaLnBrk="1" hangingPunct="1">
              <a:lnSpc>
                <a:spcPct val="90000"/>
              </a:lnSpc>
            </a:pPr>
            <a:r>
              <a:rPr lang="zh-CN" altLang="en-US">
                <a:solidFill>
                  <a:schemeClr val="accent2"/>
                </a:solidFill>
                <a:sym typeface="Wingdings 2" pitchFamily="2" charset="2"/>
              </a:rPr>
              <a:t></a:t>
            </a:r>
            <a:r>
              <a:rPr lang="zh-CN" altLang="en-US" b="1">
                <a:solidFill>
                  <a:schemeClr val="accent2"/>
                </a:solidFill>
                <a:sym typeface="Wingdings 2" pitchFamily="2" charset="2"/>
              </a:rPr>
              <a:t>目录文件：</a:t>
            </a:r>
            <a:r>
              <a:rPr lang="zh-CN" altLang="en-US" b="1">
                <a:solidFill>
                  <a:srgbClr val="FF0066"/>
                </a:solidFill>
                <a:sym typeface="Wingdings 2" pitchFamily="2" charset="2"/>
              </a:rPr>
              <a:t>一个文件控制块就是一个文件目录项</a:t>
            </a:r>
            <a:r>
              <a:rPr lang="zh-CN" altLang="en-US" b="1">
                <a:solidFill>
                  <a:schemeClr val="tx2"/>
                </a:solidFill>
                <a:sym typeface="Wingdings 2" pitchFamily="2" charset="2"/>
              </a:rPr>
              <a:t>，通常一个文件目录也被看做是一个文件，称为目录文件；</a:t>
            </a:r>
          </a:p>
        </p:txBody>
      </p:sp>
      <p:sp>
        <p:nvSpPr>
          <p:cNvPr id="11279" name="Rectangle 15">
            <a:extLst>
              <a:ext uri="{FF2B5EF4-FFF2-40B4-BE49-F238E27FC236}">
                <a16:creationId xmlns:a16="http://schemas.microsoft.com/office/drawing/2014/main" id="{83FD9E0E-F78F-294E-B8DC-5516BCF506A6}"/>
              </a:ext>
            </a:extLst>
          </p:cNvPr>
          <p:cNvSpPr>
            <a:spLocks noChangeArrowheads="1"/>
          </p:cNvSpPr>
          <p:nvPr/>
        </p:nvSpPr>
        <p:spPr bwMode="auto">
          <a:xfrm>
            <a:off x="533400" y="5229225"/>
            <a:ext cx="8534400" cy="1447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lang="en-US" altLang="zh-CN">
                <a:solidFill>
                  <a:schemeClr val="accent2"/>
                </a:solidFill>
                <a:sym typeface="Wingdings 2" pitchFamily="2" charset="2"/>
              </a:rPr>
              <a:t></a:t>
            </a:r>
            <a:r>
              <a:rPr lang="zh-CN" altLang="en-US" b="1">
                <a:solidFill>
                  <a:schemeClr val="accent2"/>
                </a:solidFill>
                <a:sym typeface="Wingdings 2" pitchFamily="2" charset="2"/>
              </a:rPr>
              <a:t>文件控制块包含的信息</a:t>
            </a:r>
            <a:r>
              <a:rPr lang="zh-CN" altLang="en-US" b="1">
                <a:solidFill>
                  <a:schemeClr val="accent2"/>
                </a:solidFill>
                <a:sym typeface="Wingdings" pitchFamily="2" charset="2"/>
              </a:rPr>
              <a:t>：（有三类）</a:t>
            </a:r>
          </a:p>
          <a:p>
            <a:pPr eaLnBrk="1" hangingPunct="1">
              <a:lnSpc>
                <a:spcPct val="90000"/>
              </a:lnSpc>
            </a:pPr>
            <a:r>
              <a:rPr lang="zh-CN" altLang="en-US" b="1">
                <a:solidFill>
                  <a:srgbClr val="FF0066"/>
                </a:solidFill>
                <a:sym typeface="Wingdings" pitchFamily="2" charset="2"/>
              </a:rPr>
              <a:t>         </a:t>
            </a:r>
            <a:r>
              <a:rPr lang="zh-CN" altLang="en-US" b="1">
                <a:solidFill>
                  <a:schemeClr val="tx2"/>
                </a:solidFill>
                <a:sym typeface="Wingdings" pitchFamily="2" charset="2"/>
              </a:rPr>
              <a:t>（１）基本信息</a:t>
            </a:r>
          </a:p>
          <a:p>
            <a:pPr eaLnBrk="1" hangingPunct="1">
              <a:lnSpc>
                <a:spcPct val="90000"/>
              </a:lnSpc>
            </a:pPr>
            <a:r>
              <a:rPr lang="zh-CN" altLang="en-US" b="1">
                <a:solidFill>
                  <a:schemeClr val="tx2"/>
                </a:solidFill>
                <a:sym typeface="Wingdings" pitchFamily="2" charset="2"/>
              </a:rPr>
              <a:t>         （２）存取控制信息</a:t>
            </a:r>
          </a:p>
          <a:p>
            <a:pPr eaLnBrk="1" hangingPunct="1">
              <a:lnSpc>
                <a:spcPct val="90000"/>
              </a:lnSpc>
            </a:pPr>
            <a:r>
              <a:rPr lang="zh-CN" altLang="en-US" b="1">
                <a:solidFill>
                  <a:schemeClr val="tx2"/>
                </a:solidFill>
                <a:sym typeface="Wingdings" pitchFamily="2" charset="2"/>
              </a:rPr>
              <a:t>         （３）使用信息</a:t>
            </a:r>
            <a:endParaRPr lang="zh-CN" altLang="en-US" b="1">
              <a:solidFill>
                <a:schemeClr val="tx2"/>
              </a:solidFill>
              <a:sym typeface="Wingdings 2" pitchFamily="2" charset="2"/>
            </a:endParaRPr>
          </a:p>
        </p:txBody>
      </p:sp>
      <p:sp>
        <p:nvSpPr>
          <p:cNvPr id="37894" name="Rectangle 16">
            <a:extLst>
              <a:ext uri="{FF2B5EF4-FFF2-40B4-BE49-F238E27FC236}">
                <a16:creationId xmlns:a16="http://schemas.microsoft.com/office/drawing/2014/main" id="{23256694-8453-284A-BE43-30A8D032DF1E}"/>
              </a:ext>
            </a:extLst>
          </p:cNvPr>
          <p:cNvSpPr>
            <a:spLocks noChangeArrowheads="1"/>
          </p:cNvSpPr>
          <p:nvPr/>
        </p:nvSpPr>
        <p:spPr bwMode="auto">
          <a:xfrm>
            <a:off x="5105400" y="533400"/>
            <a:ext cx="3962400" cy="2057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        </a:t>
            </a:r>
            <a:r>
              <a:rPr lang="zh-CN" altLang="en-US"/>
              <a:t>在现代计算机系统中，主要依赖于文件目录对文件实现快速、准确地查找。具有将文件名转换为该文件在外存的物理位置的功能。</a:t>
            </a:r>
          </a:p>
        </p:txBody>
      </p:sp>
    </p:spTree>
    <p:extLst>
      <p:ext uri="{BB962C8B-B14F-4D97-AF65-F5344CB8AC3E}">
        <p14:creationId xmlns:p14="http://schemas.microsoft.com/office/powerpoint/2010/main" val="59737632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1271">
                                            <p:txEl>
                                              <p:pRg st="0" end="0"/>
                                            </p:txEl>
                                          </p:spTgt>
                                        </p:tgtEl>
                                        <p:attrNameLst>
                                          <p:attrName>style.visibility</p:attrName>
                                        </p:attrNameLst>
                                      </p:cBhvr>
                                      <p:to>
                                        <p:strVal val="visible"/>
                                      </p:to>
                                    </p:set>
                                    <p:animEffect transition="in" filter="barn(outVertical)">
                                      <p:cBhvr>
                                        <p:cTn id="7" dur="500"/>
                                        <p:tgtEl>
                                          <p:spTgt spid="11271">
                                            <p:txEl>
                                              <p:pRg st="0" end="0"/>
                                            </p:txEl>
                                          </p:spTgt>
                                        </p:tgtEl>
                                      </p:cBhvr>
                                    </p:animEffect>
                                  </p:childTnLst>
                                </p:cTn>
                              </p:par>
                            </p:childTnLst>
                          </p:cTn>
                        </p:par>
                        <p:par>
                          <p:cTn id="8" fill="hold" nodeType="afterGroup">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1271">
                                            <p:txEl>
                                              <p:pRg st="1" end="1"/>
                                            </p:txEl>
                                          </p:spTgt>
                                        </p:tgtEl>
                                        <p:attrNameLst>
                                          <p:attrName>style.visibility</p:attrName>
                                        </p:attrNameLst>
                                      </p:cBhvr>
                                      <p:to>
                                        <p:strVal val="visible"/>
                                      </p:to>
                                    </p:set>
                                    <p:animEffect transition="in" filter="barn(outVertical)">
                                      <p:cBhvr>
                                        <p:cTn id="11" dur="500"/>
                                        <p:tgtEl>
                                          <p:spTgt spid="11271">
                                            <p:txEl>
                                              <p:pRg st="1" end="1"/>
                                            </p:txEl>
                                          </p:spTgt>
                                        </p:tgtEl>
                                      </p:cBhvr>
                                    </p:animEffect>
                                  </p:childTnLst>
                                </p:cTn>
                              </p:par>
                            </p:childTnLst>
                          </p:cTn>
                        </p:par>
                        <p:par>
                          <p:cTn id="12" fill="hold" nodeType="afterGroup">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11271">
                                            <p:txEl>
                                              <p:pRg st="2" end="2"/>
                                            </p:txEl>
                                          </p:spTgt>
                                        </p:tgtEl>
                                        <p:attrNameLst>
                                          <p:attrName>style.visibility</p:attrName>
                                        </p:attrNameLst>
                                      </p:cBhvr>
                                      <p:to>
                                        <p:strVal val="visible"/>
                                      </p:to>
                                    </p:set>
                                    <p:animEffect transition="in" filter="barn(outVertical)">
                                      <p:cBhvr>
                                        <p:cTn id="15" dur="500"/>
                                        <p:tgtEl>
                                          <p:spTgt spid="11271">
                                            <p:txEl>
                                              <p:pRg st="2" end="2"/>
                                            </p:txEl>
                                          </p:spTgt>
                                        </p:tgtEl>
                                      </p:cBhvr>
                                    </p:animEffect>
                                  </p:childTnLst>
                                </p:cTn>
                              </p:par>
                            </p:childTnLst>
                          </p:cTn>
                        </p:par>
                        <p:par>
                          <p:cTn id="16" fill="hold" nodeType="afterGroup">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11271">
                                            <p:txEl>
                                              <p:pRg st="3" end="3"/>
                                            </p:txEl>
                                          </p:spTgt>
                                        </p:tgtEl>
                                        <p:attrNameLst>
                                          <p:attrName>style.visibility</p:attrName>
                                        </p:attrNameLst>
                                      </p:cBhvr>
                                      <p:to>
                                        <p:strVal val="visible"/>
                                      </p:to>
                                    </p:set>
                                    <p:animEffect transition="in" filter="barn(outVertical)">
                                      <p:cBhvr>
                                        <p:cTn id="19" dur="500"/>
                                        <p:tgtEl>
                                          <p:spTgt spid="11271">
                                            <p:txEl>
                                              <p:pRg st="3" end="3"/>
                                            </p:txEl>
                                          </p:spTgt>
                                        </p:tgtEl>
                                      </p:cBhvr>
                                    </p:animEffect>
                                  </p:childTnLst>
                                </p:cTn>
                              </p:par>
                            </p:childTnLst>
                          </p:cTn>
                        </p:par>
                        <p:par>
                          <p:cTn id="20" fill="hold" nodeType="afterGroup">
                            <p:stCondLst>
                              <p:cond delay="2000"/>
                            </p:stCondLst>
                            <p:childTnLst>
                              <p:par>
                                <p:cTn id="21" presetID="16" presetClass="entr" presetSubtype="37" fill="hold" grpId="0" nodeType="afterEffect">
                                  <p:stCondLst>
                                    <p:cond delay="0"/>
                                  </p:stCondLst>
                                  <p:childTnLst>
                                    <p:set>
                                      <p:cBhvr>
                                        <p:cTn id="22" dur="1" fill="hold">
                                          <p:stCondLst>
                                            <p:cond delay="0"/>
                                          </p:stCondLst>
                                        </p:cTn>
                                        <p:tgtEl>
                                          <p:spTgt spid="11271">
                                            <p:txEl>
                                              <p:pRg st="4" end="4"/>
                                            </p:txEl>
                                          </p:spTgt>
                                        </p:tgtEl>
                                        <p:attrNameLst>
                                          <p:attrName>style.visibility</p:attrName>
                                        </p:attrNameLst>
                                      </p:cBhvr>
                                      <p:to>
                                        <p:strVal val="visible"/>
                                      </p:to>
                                    </p:set>
                                    <p:animEffect transition="in" filter="barn(outVertical)">
                                      <p:cBhvr>
                                        <p:cTn id="23" dur="500"/>
                                        <p:tgtEl>
                                          <p:spTgt spid="11271">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1278">
                                            <p:txEl>
                                              <p:pRg st="0" end="0"/>
                                            </p:txEl>
                                          </p:spTgt>
                                        </p:tgtEl>
                                        <p:attrNameLst>
                                          <p:attrName>style.visibility</p:attrName>
                                        </p:attrNameLst>
                                      </p:cBhvr>
                                      <p:to>
                                        <p:strVal val="visible"/>
                                      </p:to>
                                    </p:set>
                                    <p:animEffect transition="in" filter="wipe(left)">
                                      <p:cBhvr>
                                        <p:cTn id="28" dur="500"/>
                                        <p:tgtEl>
                                          <p:spTgt spid="11278">
                                            <p:txEl>
                                              <p:pRg st="0" end="0"/>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1278">
                                            <p:txEl>
                                              <p:pRg st="1" end="1"/>
                                            </p:txEl>
                                          </p:spTgt>
                                        </p:tgtEl>
                                        <p:attrNameLst>
                                          <p:attrName>style.visibility</p:attrName>
                                        </p:attrNameLst>
                                      </p:cBhvr>
                                      <p:to>
                                        <p:strVal val="visible"/>
                                      </p:to>
                                    </p:set>
                                    <p:animEffect transition="in" filter="wipe(left)">
                                      <p:cBhvr>
                                        <p:cTn id="33" dur="500"/>
                                        <p:tgtEl>
                                          <p:spTgt spid="11278">
                                            <p:txEl>
                                              <p:pRg st="1" end="1"/>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1278">
                                            <p:txEl>
                                              <p:pRg st="2" end="2"/>
                                            </p:txEl>
                                          </p:spTgt>
                                        </p:tgtEl>
                                        <p:attrNameLst>
                                          <p:attrName>style.visibility</p:attrName>
                                        </p:attrNameLst>
                                      </p:cBhvr>
                                      <p:to>
                                        <p:strVal val="visible"/>
                                      </p:to>
                                    </p:set>
                                    <p:animEffect transition="in" filter="wipe(left)">
                                      <p:cBhvr>
                                        <p:cTn id="38" dur="500"/>
                                        <p:tgtEl>
                                          <p:spTgt spid="11278">
                                            <p:txEl>
                                              <p:pRg st="2" end="2"/>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1278">
                                            <p:txEl>
                                              <p:pRg st="3" end="3"/>
                                            </p:txEl>
                                          </p:spTgt>
                                        </p:tgtEl>
                                        <p:attrNameLst>
                                          <p:attrName>style.visibility</p:attrName>
                                        </p:attrNameLst>
                                      </p:cBhvr>
                                      <p:to>
                                        <p:strVal val="visible"/>
                                      </p:to>
                                    </p:set>
                                    <p:animEffect transition="in" filter="wipe(left)">
                                      <p:cBhvr>
                                        <p:cTn id="43" dur="500"/>
                                        <p:tgtEl>
                                          <p:spTgt spid="11278">
                                            <p:txEl>
                                              <p:pRg st="3" end="3"/>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1278">
                                            <p:txEl>
                                              <p:pRg st="4" end="4"/>
                                            </p:txEl>
                                          </p:spTgt>
                                        </p:tgtEl>
                                        <p:attrNameLst>
                                          <p:attrName>style.visibility</p:attrName>
                                        </p:attrNameLst>
                                      </p:cBhvr>
                                      <p:to>
                                        <p:strVal val="visible"/>
                                      </p:to>
                                    </p:set>
                                    <p:animEffect transition="in" filter="wipe(left)">
                                      <p:cBhvr>
                                        <p:cTn id="48" dur="500"/>
                                        <p:tgtEl>
                                          <p:spTgt spid="11278">
                                            <p:txEl>
                                              <p:pRg st="4" end="4"/>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11279"/>
                                        </p:tgtEl>
                                        <p:attrNameLst>
                                          <p:attrName>style.visibility</p:attrName>
                                        </p:attrNameLst>
                                      </p:cBhvr>
                                      <p:to>
                                        <p:strVal val="visible"/>
                                      </p:to>
                                    </p:set>
                                    <p:animEffect transition="in" filter="dissolve">
                                      <p:cBhvr>
                                        <p:cTn id="53" dur="500"/>
                                        <p:tgtEl>
                                          <p:spTgt spid="11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1" grpId="0" build="p" autoUpdateAnimBg="0" advAuto="0"/>
      <p:bldP spid="11278" grpId="0" build="p"/>
      <p:bldP spid="11279"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F70EFF48-1197-2441-9D56-7876628B29A3}"/>
              </a:ext>
            </a:extLst>
          </p:cNvPr>
          <p:cNvSpPr>
            <a:spLocks noGrp="1" noChangeArrowheads="1"/>
          </p:cNvSpPr>
          <p:nvPr>
            <p:ph type="ctrTitle"/>
          </p:nvPr>
        </p:nvSpPr>
        <p:spPr bwMode="auto">
          <a:xfrm>
            <a:off x="685800" y="0"/>
            <a:ext cx="5486400" cy="4572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altLang="zh-CN" sz="2800" b="1" dirty="0">
                <a:solidFill>
                  <a:srgbClr val="FF0066"/>
                </a:solidFill>
              </a:rPr>
              <a:t>5.4  </a:t>
            </a:r>
            <a:r>
              <a:rPr lang="zh-CN" altLang="en-US" sz="2800" b="1" dirty="0">
                <a:solidFill>
                  <a:srgbClr val="FF0066"/>
                </a:solidFill>
              </a:rPr>
              <a:t>目录管理</a:t>
            </a:r>
            <a:r>
              <a:rPr lang="en-US" altLang="zh-CN" sz="2800" b="1" dirty="0">
                <a:solidFill>
                  <a:srgbClr val="FF0066"/>
                </a:solidFill>
              </a:rPr>
              <a:t>---</a:t>
            </a:r>
            <a:r>
              <a:rPr lang="zh-CN" altLang="en-US" sz="2700" b="1" dirty="0">
                <a:solidFill>
                  <a:schemeClr val="accent2"/>
                </a:solidFill>
                <a:sym typeface="Wingdings 2" pitchFamily="2" charset="2"/>
              </a:rPr>
              <a:t>索引结点</a:t>
            </a:r>
          </a:p>
        </p:txBody>
      </p:sp>
      <p:sp>
        <p:nvSpPr>
          <p:cNvPr id="36868" name="Text Box 4">
            <a:extLst>
              <a:ext uri="{FF2B5EF4-FFF2-40B4-BE49-F238E27FC236}">
                <a16:creationId xmlns:a16="http://schemas.microsoft.com/office/drawing/2014/main" id="{F0CF8104-B5EE-294B-842F-CF6D741919BA}"/>
              </a:ext>
            </a:extLst>
          </p:cNvPr>
          <p:cNvSpPr txBox="1">
            <a:spLocks noChangeArrowheads="1"/>
          </p:cNvSpPr>
          <p:nvPr/>
        </p:nvSpPr>
        <p:spPr bwMode="auto">
          <a:xfrm>
            <a:off x="685800" y="609600"/>
            <a:ext cx="82296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05000"/>
              </a:lnSpc>
            </a:pPr>
            <a:r>
              <a:rPr lang="en-US" altLang="zh-CN">
                <a:solidFill>
                  <a:schemeClr val="accent2"/>
                </a:solidFill>
                <a:latin typeface="幼圆" pitchFamily="49" charset="-122"/>
                <a:ea typeface="幼圆" pitchFamily="49" charset="-122"/>
                <a:sym typeface="Wingdings 2" pitchFamily="2" charset="2"/>
              </a:rPr>
              <a:t></a:t>
            </a:r>
            <a:r>
              <a:rPr lang="zh-CN" altLang="en-US" b="1">
                <a:solidFill>
                  <a:schemeClr val="accent2"/>
                </a:solidFill>
                <a:latin typeface="幼圆" pitchFamily="49" charset="-122"/>
                <a:ea typeface="幼圆" pitchFamily="49" charset="-122"/>
                <a:sym typeface="Wingdings 2" pitchFamily="2" charset="2"/>
              </a:rPr>
              <a:t>索引结点</a:t>
            </a:r>
          </a:p>
          <a:p>
            <a:pPr eaLnBrk="1" hangingPunct="1">
              <a:lnSpc>
                <a:spcPct val="105000"/>
              </a:lnSpc>
            </a:pPr>
            <a:r>
              <a:rPr lang="zh-CN" altLang="en-US" b="1">
                <a:solidFill>
                  <a:schemeClr val="tx2"/>
                </a:solidFill>
                <a:latin typeface="幼圆" pitchFamily="49" charset="-122"/>
                <a:ea typeface="幼圆" pitchFamily="49" charset="-122"/>
                <a:sym typeface="Wingdings 2" pitchFamily="2" charset="2"/>
              </a:rPr>
              <a:t>    </a:t>
            </a:r>
            <a:r>
              <a:rPr lang="zh-CN" altLang="en-US" b="1">
                <a:solidFill>
                  <a:schemeClr val="accent2"/>
                </a:solidFill>
                <a:latin typeface="幼圆" pitchFamily="49" charset="-122"/>
                <a:ea typeface="幼圆" pitchFamily="49" charset="-122"/>
                <a:sym typeface="Wingdings 2" pitchFamily="2" charset="2"/>
              </a:rPr>
              <a:t>把文件名和描述文件的信息分开，这时文件描述信息单独形成一个的数据结构称为索引结点。</a:t>
            </a:r>
          </a:p>
          <a:p>
            <a:pPr eaLnBrk="1" hangingPunct="1">
              <a:lnSpc>
                <a:spcPct val="105000"/>
              </a:lnSpc>
            </a:pPr>
            <a:r>
              <a:rPr lang="zh-CN" altLang="en-US" b="1">
                <a:solidFill>
                  <a:schemeClr val="tx2"/>
                </a:solidFill>
                <a:latin typeface="幼圆" pitchFamily="49" charset="-122"/>
                <a:ea typeface="幼圆" pitchFamily="49" charset="-122"/>
                <a:sym typeface="Wingdings 2" pitchFamily="2" charset="2"/>
              </a:rPr>
              <a:t>    文件目录中的每个目录项，则仅由文件名和指向该文件对应索引结点的指针组成。</a:t>
            </a:r>
          </a:p>
        </p:txBody>
      </p:sp>
      <p:sp>
        <p:nvSpPr>
          <p:cNvPr id="36874" name="Text Box 10">
            <a:extLst>
              <a:ext uri="{FF2B5EF4-FFF2-40B4-BE49-F238E27FC236}">
                <a16:creationId xmlns:a16="http://schemas.microsoft.com/office/drawing/2014/main" id="{B5B71A2B-E413-E044-8754-7B947CB8EC6A}"/>
              </a:ext>
            </a:extLst>
          </p:cNvPr>
          <p:cNvSpPr txBox="1">
            <a:spLocks noChangeArrowheads="1"/>
          </p:cNvSpPr>
          <p:nvPr/>
        </p:nvSpPr>
        <p:spPr bwMode="auto">
          <a:xfrm>
            <a:off x="611188" y="2565400"/>
            <a:ext cx="8353425"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accent2"/>
                </a:solidFill>
                <a:sym typeface="Wingdings 2" pitchFamily="2" charset="2"/>
              </a:rPr>
              <a:t></a:t>
            </a:r>
            <a:r>
              <a:rPr lang="zh-CN" altLang="en-US" b="1">
                <a:solidFill>
                  <a:schemeClr val="accent2"/>
                </a:solidFill>
                <a:sym typeface="Wingdings 2" pitchFamily="2" charset="2"/>
              </a:rPr>
              <a:t>磁盘索引结点</a:t>
            </a:r>
          </a:p>
          <a:p>
            <a:pPr eaLnBrk="1" hangingPunct="1"/>
            <a:r>
              <a:rPr lang="zh-CN" altLang="en-US" b="1">
                <a:sym typeface="Wingdings 2" pitchFamily="2" charset="2"/>
              </a:rPr>
              <a:t>        是指存放在磁盘上的索引结点。每个文件有唯一的一个磁盘索引结点。</a:t>
            </a:r>
          </a:p>
          <a:p>
            <a:pPr eaLnBrk="1" hangingPunct="1"/>
            <a:r>
              <a:rPr lang="zh-CN" altLang="en-US" b="1">
                <a:sym typeface="Wingdings 2" pitchFamily="2" charset="2"/>
              </a:rPr>
              <a:t>        </a:t>
            </a:r>
            <a:r>
              <a:rPr lang="zh-CN" altLang="en-US" b="1">
                <a:solidFill>
                  <a:srgbClr val="CC0099"/>
                </a:solidFill>
                <a:sym typeface="Wingdings 2" pitchFamily="2" charset="2"/>
              </a:rPr>
              <a:t>内容包括：</a:t>
            </a:r>
            <a:r>
              <a:rPr lang="zh-CN" altLang="en-US" b="1">
                <a:sym typeface="Wingdings 2" pitchFamily="2" charset="2"/>
              </a:rPr>
              <a:t>文件主标识；文件类型；文件存取权限；文件物理地址；文件长度；文件连接计数；文件存取时间。</a:t>
            </a:r>
            <a:endParaRPr lang="zh-CN" altLang="en-US" b="1">
              <a:solidFill>
                <a:schemeClr val="accent2"/>
              </a:solidFill>
              <a:sym typeface="Wingdings 2" pitchFamily="2" charset="2"/>
            </a:endParaRPr>
          </a:p>
          <a:p>
            <a:pPr eaLnBrk="1" hangingPunct="1"/>
            <a:r>
              <a:rPr lang="zh-CN" altLang="en-US" b="1">
                <a:solidFill>
                  <a:schemeClr val="accent2"/>
                </a:solidFill>
                <a:sym typeface="Wingdings 2" pitchFamily="2" charset="2"/>
              </a:rPr>
              <a:t>内存索引结点</a:t>
            </a:r>
          </a:p>
          <a:p>
            <a:pPr eaLnBrk="1" hangingPunct="1"/>
            <a:r>
              <a:rPr lang="zh-CN" altLang="en-US" b="1">
                <a:sym typeface="Wingdings 2" pitchFamily="2" charset="2"/>
              </a:rPr>
              <a:t>       内存索引结点是指存放在内存的索引结点。当文件被打开时，要将磁盘索引结点拷贝到内存的索引结点中，以便以后使用。</a:t>
            </a:r>
          </a:p>
          <a:p>
            <a:pPr eaLnBrk="1" hangingPunct="1"/>
            <a:r>
              <a:rPr lang="zh-CN" altLang="en-US" b="1">
                <a:sym typeface="Wingdings 2" pitchFamily="2" charset="2"/>
              </a:rPr>
              <a:t>       </a:t>
            </a:r>
            <a:r>
              <a:rPr lang="zh-CN" altLang="en-US" b="1">
                <a:solidFill>
                  <a:srgbClr val="CC0099"/>
                </a:solidFill>
                <a:sym typeface="Wingdings 2" pitchFamily="2" charset="2"/>
              </a:rPr>
              <a:t>内容包括：</a:t>
            </a:r>
            <a:r>
              <a:rPr lang="zh-CN" altLang="en-US" b="1">
                <a:sym typeface="Wingdings 2" pitchFamily="2" charset="2"/>
              </a:rPr>
              <a:t>除磁盘索引结点内容外，增加索引结点编号、状态、访问计数、文件所在设备的逻辑设备号、链接指针等。</a:t>
            </a:r>
            <a:endParaRPr lang="zh-CN" altLang="en-US"/>
          </a:p>
        </p:txBody>
      </p:sp>
    </p:spTree>
    <p:extLst>
      <p:ext uri="{BB962C8B-B14F-4D97-AF65-F5344CB8AC3E}">
        <p14:creationId xmlns:p14="http://schemas.microsoft.com/office/powerpoint/2010/main" val="123898978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6868">
                                            <p:txEl>
                                              <p:pRg st="0" end="0"/>
                                            </p:txEl>
                                          </p:spTgt>
                                        </p:tgtEl>
                                        <p:attrNameLst>
                                          <p:attrName>style.visibility</p:attrName>
                                        </p:attrNameLst>
                                      </p:cBhvr>
                                      <p:to>
                                        <p:strVal val="visible"/>
                                      </p:to>
                                    </p:set>
                                    <p:animEffect transition="in" filter="barn(outVertical)">
                                      <p:cBhvr>
                                        <p:cTn id="7" dur="500"/>
                                        <p:tgtEl>
                                          <p:spTgt spid="3686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6868">
                                            <p:txEl>
                                              <p:pRg st="1" end="1"/>
                                            </p:txEl>
                                          </p:spTgt>
                                        </p:tgtEl>
                                        <p:attrNameLst>
                                          <p:attrName>style.visibility</p:attrName>
                                        </p:attrNameLst>
                                      </p:cBhvr>
                                      <p:to>
                                        <p:strVal val="visible"/>
                                      </p:to>
                                    </p:set>
                                    <p:animEffect transition="in" filter="barn(outVertical)">
                                      <p:cBhvr>
                                        <p:cTn id="12" dur="500"/>
                                        <p:tgtEl>
                                          <p:spTgt spid="3686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6868">
                                            <p:txEl>
                                              <p:pRg st="2" end="2"/>
                                            </p:txEl>
                                          </p:spTgt>
                                        </p:tgtEl>
                                        <p:attrNameLst>
                                          <p:attrName>style.visibility</p:attrName>
                                        </p:attrNameLst>
                                      </p:cBhvr>
                                      <p:to>
                                        <p:strVal val="visible"/>
                                      </p:to>
                                    </p:set>
                                    <p:animEffect transition="in" filter="barn(outVertical)">
                                      <p:cBhvr>
                                        <p:cTn id="17" dur="500"/>
                                        <p:tgtEl>
                                          <p:spTgt spid="3686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6874">
                                            <p:txEl>
                                              <p:pRg st="0" end="0"/>
                                            </p:txEl>
                                          </p:spTgt>
                                        </p:tgtEl>
                                        <p:attrNameLst>
                                          <p:attrName>style.visibility</p:attrName>
                                        </p:attrNameLst>
                                      </p:cBhvr>
                                      <p:to>
                                        <p:strVal val="visible"/>
                                      </p:to>
                                    </p:set>
                                    <p:animEffect transition="in" filter="dissolve">
                                      <p:cBhvr>
                                        <p:cTn id="22" dur="500"/>
                                        <p:tgtEl>
                                          <p:spTgt spid="36874">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6874">
                                            <p:txEl>
                                              <p:pRg st="1" end="1"/>
                                            </p:txEl>
                                          </p:spTgt>
                                        </p:tgtEl>
                                        <p:attrNameLst>
                                          <p:attrName>style.visibility</p:attrName>
                                        </p:attrNameLst>
                                      </p:cBhvr>
                                      <p:to>
                                        <p:strVal val="visible"/>
                                      </p:to>
                                    </p:set>
                                    <p:animEffect transition="in" filter="dissolve">
                                      <p:cBhvr>
                                        <p:cTn id="27" dur="500"/>
                                        <p:tgtEl>
                                          <p:spTgt spid="36874">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6874">
                                            <p:txEl>
                                              <p:pRg st="2" end="2"/>
                                            </p:txEl>
                                          </p:spTgt>
                                        </p:tgtEl>
                                        <p:attrNameLst>
                                          <p:attrName>style.visibility</p:attrName>
                                        </p:attrNameLst>
                                      </p:cBhvr>
                                      <p:to>
                                        <p:strVal val="visible"/>
                                      </p:to>
                                    </p:set>
                                    <p:animEffect transition="in" filter="dissolve">
                                      <p:cBhvr>
                                        <p:cTn id="32" dur="500"/>
                                        <p:tgtEl>
                                          <p:spTgt spid="36874">
                                            <p:txEl>
                                              <p:pRg st="2" end="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6874">
                                            <p:txEl>
                                              <p:pRg st="3" end="3"/>
                                            </p:txEl>
                                          </p:spTgt>
                                        </p:tgtEl>
                                        <p:attrNameLst>
                                          <p:attrName>style.visibility</p:attrName>
                                        </p:attrNameLst>
                                      </p:cBhvr>
                                      <p:to>
                                        <p:strVal val="visible"/>
                                      </p:to>
                                    </p:set>
                                    <p:animEffect transition="in" filter="dissolve">
                                      <p:cBhvr>
                                        <p:cTn id="37" dur="500"/>
                                        <p:tgtEl>
                                          <p:spTgt spid="36874">
                                            <p:txEl>
                                              <p:pRg st="3" end="3"/>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6874">
                                            <p:txEl>
                                              <p:pRg st="4" end="4"/>
                                            </p:txEl>
                                          </p:spTgt>
                                        </p:tgtEl>
                                        <p:attrNameLst>
                                          <p:attrName>style.visibility</p:attrName>
                                        </p:attrNameLst>
                                      </p:cBhvr>
                                      <p:to>
                                        <p:strVal val="visible"/>
                                      </p:to>
                                    </p:set>
                                    <p:animEffect transition="in" filter="dissolve">
                                      <p:cBhvr>
                                        <p:cTn id="42" dur="500"/>
                                        <p:tgtEl>
                                          <p:spTgt spid="36874">
                                            <p:txEl>
                                              <p:pRg st="4" end="4"/>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6874">
                                            <p:txEl>
                                              <p:pRg st="5" end="5"/>
                                            </p:txEl>
                                          </p:spTgt>
                                        </p:tgtEl>
                                        <p:attrNameLst>
                                          <p:attrName>style.visibility</p:attrName>
                                        </p:attrNameLst>
                                      </p:cBhvr>
                                      <p:to>
                                        <p:strVal val="visible"/>
                                      </p:to>
                                    </p:set>
                                    <p:animEffect transition="in" filter="dissolve">
                                      <p:cBhvr>
                                        <p:cTn id="47" dur="500"/>
                                        <p:tgtEl>
                                          <p:spTgt spid="3687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build="p" autoUpdateAnimBg="0"/>
      <p:bldP spid="36874" grpId="0" build="p"/>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31" name="Text Box 43">
            <a:extLst>
              <a:ext uri="{FF2B5EF4-FFF2-40B4-BE49-F238E27FC236}">
                <a16:creationId xmlns:a16="http://schemas.microsoft.com/office/drawing/2014/main" id="{F65AC195-923C-B146-8A1F-A4BE0CA52C97}"/>
              </a:ext>
            </a:extLst>
          </p:cNvPr>
          <p:cNvSpPr txBox="1">
            <a:spLocks noChangeArrowheads="1"/>
          </p:cNvSpPr>
          <p:nvPr/>
        </p:nvSpPr>
        <p:spPr bwMode="auto">
          <a:xfrm>
            <a:off x="4038600" y="47244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chemeClr val="accent2"/>
                </a:solidFill>
              </a:rPr>
              <a:t>1</a:t>
            </a:r>
            <a:r>
              <a:rPr lang="zh-CN" altLang="en-US" b="1">
                <a:solidFill>
                  <a:schemeClr val="accent2"/>
                </a:solidFill>
              </a:rPr>
              <a:t>（</a:t>
            </a:r>
            <a:r>
              <a:rPr lang="en-US" altLang="zh-CN" b="1">
                <a:solidFill>
                  <a:schemeClr val="accent2"/>
                </a:solidFill>
              </a:rPr>
              <a:t>0</a:t>
            </a:r>
            <a:r>
              <a:rPr lang="zh-CN" altLang="en-US" b="1">
                <a:solidFill>
                  <a:schemeClr val="accent2"/>
                </a:solidFill>
              </a:rPr>
              <a:t>）</a:t>
            </a:r>
          </a:p>
        </p:txBody>
      </p:sp>
      <p:sp>
        <p:nvSpPr>
          <p:cNvPr id="12329" name="Line 41">
            <a:extLst>
              <a:ext uri="{FF2B5EF4-FFF2-40B4-BE49-F238E27FC236}">
                <a16:creationId xmlns:a16="http://schemas.microsoft.com/office/drawing/2014/main" id="{87AECF7D-6857-DF4E-971A-36AE60C8D82F}"/>
              </a:ext>
            </a:extLst>
          </p:cNvPr>
          <p:cNvSpPr>
            <a:spLocks noChangeShapeType="1"/>
          </p:cNvSpPr>
          <p:nvPr/>
        </p:nvSpPr>
        <p:spPr bwMode="auto">
          <a:xfrm>
            <a:off x="5029200" y="4267200"/>
            <a:ext cx="0" cy="259080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2330" name="Text Box 42">
            <a:extLst>
              <a:ext uri="{FF2B5EF4-FFF2-40B4-BE49-F238E27FC236}">
                <a16:creationId xmlns:a16="http://schemas.microsoft.com/office/drawing/2014/main" id="{AAA73E15-047A-AE43-811C-895529DAA10A}"/>
              </a:ext>
            </a:extLst>
          </p:cNvPr>
          <p:cNvSpPr txBox="1">
            <a:spLocks noChangeArrowheads="1"/>
          </p:cNvSpPr>
          <p:nvPr/>
        </p:nvSpPr>
        <p:spPr bwMode="auto">
          <a:xfrm>
            <a:off x="3962400" y="42672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状态位</a:t>
            </a:r>
          </a:p>
        </p:txBody>
      </p:sp>
      <p:sp>
        <p:nvSpPr>
          <p:cNvPr id="12291" name="Rectangle 3">
            <a:extLst>
              <a:ext uri="{FF2B5EF4-FFF2-40B4-BE49-F238E27FC236}">
                <a16:creationId xmlns:a16="http://schemas.microsoft.com/office/drawing/2014/main" id="{864C75EA-D85C-1F47-82E2-34FCB978F5D1}"/>
              </a:ext>
            </a:extLst>
          </p:cNvPr>
          <p:cNvSpPr>
            <a:spLocks noGrp="1" noChangeArrowheads="1"/>
          </p:cNvSpPr>
          <p:nvPr>
            <p:ph type="subTitle" idx="1"/>
          </p:nvPr>
        </p:nvSpPr>
        <p:spPr bwMode="auto">
          <a:xfrm>
            <a:off x="609600" y="681038"/>
            <a:ext cx="8153400" cy="15240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altLang="zh-CN" sz="2400" b="1">
                <a:solidFill>
                  <a:srgbClr val="0000CC"/>
                </a:solidFill>
              </a:rPr>
              <a:t>        </a:t>
            </a:r>
            <a:r>
              <a:rPr lang="zh-CN" altLang="en-US" sz="2400" b="1">
                <a:solidFill>
                  <a:srgbClr val="0000CC"/>
                </a:solidFill>
              </a:rPr>
              <a:t>为了实现“按名”存取文件，最简单的办法是系统为所有存入的文件建立一张表，每一个文件有一栏表目。表目的内容至少包括文件的符号名和其所存的物理地址。这样的表也就是所谓</a:t>
            </a:r>
            <a:r>
              <a:rPr lang="zh-CN" altLang="en-US" sz="2400" b="1" i="1">
                <a:solidFill>
                  <a:srgbClr val="FF0000"/>
                </a:solidFill>
              </a:rPr>
              <a:t>文件目录。</a:t>
            </a:r>
            <a:endParaRPr lang="zh-CN" altLang="en-US" sz="2400" b="1">
              <a:solidFill>
                <a:srgbClr val="0000CC"/>
              </a:solidFill>
            </a:endParaRPr>
          </a:p>
        </p:txBody>
      </p:sp>
      <p:sp>
        <p:nvSpPr>
          <p:cNvPr id="12295" name="Text Box 7">
            <a:extLst>
              <a:ext uri="{FF2B5EF4-FFF2-40B4-BE49-F238E27FC236}">
                <a16:creationId xmlns:a16="http://schemas.microsoft.com/office/drawing/2014/main" id="{C318A220-6B09-114A-93BE-7C2B4CB2EFB6}"/>
              </a:ext>
            </a:extLst>
          </p:cNvPr>
          <p:cNvSpPr txBox="1">
            <a:spLocks noChangeArrowheads="1"/>
          </p:cNvSpPr>
          <p:nvPr/>
        </p:nvSpPr>
        <p:spPr bwMode="auto">
          <a:xfrm>
            <a:off x="457200" y="2179638"/>
            <a:ext cx="7788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  </a:t>
            </a:r>
            <a:r>
              <a:rPr lang="en-US" altLang="zh-CN" b="1">
                <a:solidFill>
                  <a:srgbClr val="000000"/>
                </a:solidFill>
              </a:rPr>
              <a:t>  </a:t>
            </a:r>
            <a:r>
              <a:rPr lang="zh-CN" altLang="en-US" b="1">
                <a:solidFill>
                  <a:srgbClr val="000000"/>
                </a:solidFill>
              </a:rPr>
              <a:t>管理文件的最简单办法是采用一级目录结构。如图：</a:t>
            </a:r>
            <a:endParaRPr lang="zh-CN" altLang="en-US"/>
          </a:p>
        </p:txBody>
      </p:sp>
      <p:sp>
        <p:nvSpPr>
          <p:cNvPr id="12296" name="Oval 8">
            <a:extLst>
              <a:ext uri="{FF2B5EF4-FFF2-40B4-BE49-F238E27FC236}">
                <a16:creationId xmlns:a16="http://schemas.microsoft.com/office/drawing/2014/main" id="{1B88F986-F562-E441-8D9B-A17F91696337}"/>
              </a:ext>
            </a:extLst>
          </p:cNvPr>
          <p:cNvSpPr>
            <a:spLocks noChangeArrowheads="1"/>
          </p:cNvSpPr>
          <p:nvPr/>
        </p:nvSpPr>
        <p:spPr bwMode="auto">
          <a:xfrm>
            <a:off x="609600" y="2701925"/>
            <a:ext cx="8534400" cy="1447800"/>
          </a:xfrm>
          <a:prstGeom prst="ellipse">
            <a:avLst/>
          </a:prstGeom>
          <a:solidFill>
            <a:schemeClr val="accent2"/>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i="1">
                <a:solidFill>
                  <a:srgbClr val="FF0066"/>
                </a:solidFill>
              </a:rPr>
              <a:t>单级目录结构</a:t>
            </a:r>
            <a:r>
              <a:rPr lang="zh-CN" altLang="en-US" b="1" i="1">
                <a:solidFill>
                  <a:schemeClr val="bg1"/>
                </a:solidFill>
              </a:rPr>
              <a:t>是指在整个系统中只建立一</a:t>
            </a:r>
          </a:p>
          <a:p>
            <a:pPr algn="ctr" eaLnBrk="1" hangingPunct="1"/>
            <a:r>
              <a:rPr lang="zh-CN" altLang="en-US" b="1" i="1">
                <a:solidFill>
                  <a:schemeClr val="bg1"/>
                </a:solidFill>
              </a:rPr>
              <a:t>张目录表，为每个文件分配一个目录项</a:t>
            </a:r>
          </a:p>
        </p:txBody>
      </p:sp>
      <p:sp>
        <p:nvSpPr>
          <p:cNvPr id="12298" name="Rectangle 10">
            <a:extLst>
              <a:ext uri="{FF2B5EF4-FFF2-40B4-BE49-F238E27FC236}">
                <a16:creationId xmlns:a16="http://schemas.microsoft.com/office/drawing/2014/main" id="{8954A36E-218F-5F42-98D5-747D7F1D583B}"/>
              </a:ext>
            </a:extLst>
          </p:cNvPr>
          <p:cNvSpPr>
            <a:spLocks noChangeArrowheads="1"/>
          </p:cNvSpPr>
          <p:nvPr/>
        </p:nvSpPr>
        <p:spPr bwMode="auto">
          <a:xfrm>
            <a:off x="1676400" y="4264025"/>
            <a:ext cx="6553200" cy="2535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299" name="Rectangle 11">
            <a:extLst>
              <a:ext uri="{FF2B5EF4-FFF2-40B4-BE49-F238E27FC236}">
                <a16:creationId xmlns:a16="http://schemas.microsoft.com/office/drawing/2014/main" id="{B8D283B1-FCD5-BB47-AAC4-70C048399293}"/>
              </a:ext>
            </a:extLst>
          </p:cNvPr>
          <p:cNvSpPr>
            <a:spLocks noChangeArrowheads="1"/>
          </p:cNvSpPr>
          <p:nvPr/>
        </p:nvSpPr>
        <p:spPr bwMode="auto">
          <a:xfrm>
            <a:off x="1676400" y="4264025"/>
            <a:ext cx="2362200" cy="2514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300" name="Rectangle 12">
            <a:extLst>
              <a:ext uri="{FF2B5EF4-FFF2-40B4-BE49-F238E27FC236}">
                <a16:creationId xmlns:a16="http://schemas.microsoft.com/office/drawing/2014/main" id="{E8B918F8-8F71-7843-90D2-1F99D272BDFB}"/>
              </a:ext>
            </a:extLst>
          </p:cNvPr>
          <p:cNvSpPr>
            <a:spLocks noChangeArrowheads="1"/>
          </p:cNvSpPr>
          <p:nvPr/>
        </p:nvSpPr>
        <p:spPr bwMode="auto">
          <a:xfrm>
            <a:off x="4038600" y="4264025"/>
            <a:ext cx="2286000" cy="2514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301" name="Rectangle 13">
            <a:extLst>
              <a:ext uri="{FF2B5EF4-FFF2-40B4-BE49-F238E27FC236}">
                <a16:creationId xmlns:a16="http://schemas.microsoft.com/office/drawing/2014/main" id="{301B1840-7DC8-8440-A264-E128192AD56C}"/>
              </a:ext>
            </a:extLst>
          </p:cNvPr>
          <p:cNvSpPr>
            <a:spLocks noChangeArrowheads="1"/>
          </p:cNvSpPr>
          <p:nvPr/>
        </p:nvSpPr>
        <p:spPr bwMode="auto">
          <a:xfrm>
            <a:off x="1676400" y="4264025"/>
            <a:ext cx="6553200" cy="4603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302" name="Rectangle 14">
            <a:extLst>
              <a:ext uri="{FF2B5EF4-FFF2-40B4-BE49-F238E27FC236}">
                <a16:creationId xmlns:a16="http://schemas.microsoft.com/office/drawing/2014/main" id="{E18B9F26-50A3-344D-B453-6586532A4EDF}"/>
              </a:ext>
            </a:extLst>
          </p:cNvPr>
          <p:cNvSpPr>
            <a:spLocks noChangeArrowheads="1"/>
          </p:cNvSpPr>
          <p:nvPr/>
        </p:nvSpPr>
        <p:spPr bwMode="auto">
          <a:xfrm>
            <a:off x="1676400" y="4721225"/>
            <a:ext cx="6553200" cy="384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303" name="Rectangle 15">
            <a:extLst>
              <a:ext uri="{FF2B5EF4-FFF2-40B4-BE49-F238E27FC236}">
                <a16:creationId xmlns:a16="http://schemas.microsoft.com/office/drawing/2014/main" id="{995E1275-DEB6-994E-84D9-4D6791D3C4FB}"/>
              </a:ext>
            </a:extLst>
          </p:cNvPr>
          <p:cNvSpPr>
            <a:spLocks noChangeArrowheads="1"/>
          </p:cNvSpPr>
          <p:nvPr/>
        </p:nvSpPr>
        <p:spPr bwMode="auto">
          <a:xfrm>
            <a:off x="1676400" y="5105400"/>
            <a:ext cx="65532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304" name="Rectangle 16">
            <a:extLst>
              <a:ext uri="{FF2B5EF4-FFF2-40B4-BE49-F238E27FC236}">
                <a16:creationId xmlns:a16="http://schemas.microsoft.com/office/drawing/2014/main" id="{3D3339FF-7834-0449-AC92-B398AEA789A2}"/>
              </a:ext>
            </a:extLst>
          </p:cNvPr>
          <p:cNvSpPr>
            <a:spLocks noChangeArrowheads="1"/>
          </p:cNvSpPr>
          <p:nvPr/>
        </p:nvSpPr>
        <p:spPr bwMode="auto">
          <a:xfrm>
            <a:off x="1676400" y="5407025"/>
            <a:ext cx="6553200" cy="307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a:p>
        </p:txBody>
      </p:sp>
      <p:sp>
        <p:nvSpPr>
          <p:cNvPr id="12305" name="Rectangle 17">
            <a:extLst>
              <a:ext uri="{FF2B5EF4-FFF2-40B4-BE49-F238E27FC236}">
                <a16:creationId xmlns:a16="http://schemas.microsoft.com/office/drawing/2014/main" id="{17120E41-A253-0F4F-8FCD-DD603BBCD66B}"/>
              </a:ext>
            </a:extLst>
          </p:cNvPr>
          <p:cNvSpPr>
            <a:spLocks noChangeArrowheads="1"/>
          </p:cNvSpPr>
          <p:nvPr/>
        </p:nvSpPr>
        <p:spPr bwMode="auto">
          <a:xfrm>
            <a:off x="1676400" y="5711825"/>
            <a:ext cx="6553200" cy="307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a:p>
        </p:txBody>
      </p:sp>
      <p:sp>
        <p:nvSpPr>
          <p:cNvPr id="12306" name="Rectangle 18">
            <a:extLst>
              <a:ext uri="{FF2B5EF4-FFF2-40B4-BE49-F238E27FC236}">
                <a16:creationId xmlns:a16="http://schemas.microsoft.com/office/drawing/2014/main" id="{407A52B0-6FAB-8245-9949-91090D2A2712}"/>
              </a:ext>
            </a:extLst>
          </p:cNvPr>
          <p:cNvSpPr>
            <a:spLocks noChangeArrowheads="1"/>
          </p:cNvSpPr>
          <p:nvPr/>
        </p:nvSpPr>
        <p:spPr bwMode="auto">
          <a:xfrm>
            <a:off x="1676400" y="6016625"/>
            <a:ext cx="6553200" cy="384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307" name="Text Box 19">
            <a:extLst>
              <a:ext uri="{FF2B5EF4-FFF2-40B4-BE49-F238E27FC236}">
                <a16:creationId xmlns:a16="http://schemas.microsoft.com/office/drawing/2014/main" id="{4C73B197-889B-3447-A22E-9A5CE09BD508}"/>
              </a:ext>
            </a:extLst>
          </p:cNvPr>
          <p:cNvSpPr txBox="1">
            <a:spLocks noChangeArrowheads="1"/>
          </p:cNvSpPr>
          <p:nvPr/>
        </p:nvSpPr>
        <p:spPr bwMode="auto">
          <a:xfrm>
            <a:off x="2362200" y="4267200"/>
            <a:ext cx="1095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文件名</a:t>
            </a:r>
            <a:endParaRPr lang="zh-CN" altLang="en-US"/>
          </a:p>
        </p:txBody>
      </p:sp>
      <p:sp>
        <p:nvSpPr>
          <p:cNvPr id="12308" name="Text Box 20">
            <a:extLst>
              <a:ext uri="{FF2B5EF4-FFF2-40B4-BE49-F238E27FC236}">
                <a16:creationId xmlns:a16="http://schemas.microsoft.com/office/drawing/2014/main" id="{D0E6BDE5-1797-554A-9C4C-10CE8950A070}"/>
              </a:ext>
            </a:extLst>
          </p:cNvPr>
          <p:cNvSpPr txBox="1">
            <a:spLocks noChangeArrowheads="1"/>
          </p:cNvSpPr>
          <p:nvPr/>
        </p:nvSpPr>
        <p:spPr bwMode="auto">
          <a:xfrm>
            <a:off x="5010150" y="4267200"/>
            <a:ext cx="1390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物理地址</a:t>
            </a:r>
            <a:endParaRPr lang="zh-CN" altLang="en-US"/>
          </a:p>
        </p:txBody>
      </p:sp>
      <p:sp>
        <p:nvSpPr>
          <p:cNvPr id="12309" name="Text Box 21">
            <a:extLst>
              <a:ext uri="{FF2B5EF4-FFF2-40B4-BE49-F238E27FC236}">
                <a16:creationId xmlns:a16="http://schemas.microsoft.com/office/drawing/2014/main" id="{57E50BC2-6323-4246-A931-B58503DF235E}"/>
              </a:ext>
            </a:extLst>
          </p:cNvPr>
          <p:cNvSpPr txBox="1">
            <a:spLocks noChangeArrowheads="1"/>
          </p:cNvSpPr>
          <p:nvPr/>
        </p:nvSpPr>
        <p:spPr bwMode="auto">
          <a:xfrm>
            <a:off x="6781800" y="4267200"/>
            <a:ext cx="800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其它</a:t>
            </a:r>
            <a:endParaRPr lang="zh-CN" altLang="en-US"/>
          </a:p>
        </p:txBody>
      </p:sp>
      <p:sp>
        <p:nvSpPr>
          <p:cNvPr id="12310" name="Text Box 22">
            <a:extLst>
              <a:ext uri="{FF2B5EF4-FFF2-40B4-BE49-F238E27FC236}">
                <a16:creationId xmlns:a16="http://schemas.microsoft.com/office/drawing/2014/main" id="{9D9CDEA3-4D74-D64F-9F9E-837B251B6543}"/>
              </a:ext>
            </a:extLst>
          </p:cNvPr>
          <p:cNvSpPr txBox="1">
            <a:spLocks noChangeArrowheads="1"/>
          </p:cNvSpPr>
          <p:nvPr/>
        </p:nvSpPr>
        <p:spPr bwMode="auto">
          <a:xfrm>
            <a:off x="1752600" y="4672013"/>
            <a:ext cx="963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SQRT</a:t>
            </a:r>
            <a:endParaRPr lang="en-US" altLang="zh-CN" b="1"/>
          </a:p>
        </p:txBody>
      </p:sp>
      <p:sp>
        <p:nvSpPr>
          <p:cNvPr id="12311" name="Text Box 23">
            <a:extLst>
              <a:ext uri="{FF2B5EF4-FFF2-40B4-BE49-F238E27FC236}">
                <a16:creationId xmlns:a16="http://schemas.microsoft.com/office/drawing/2014/main" id="{DE3EDE65-1234-C54C-B174-1C61BCF8E630}"/>
              </a:ext>
            </a:extLst>
          </p:cNvPr>
          <p:cNvSpPr txBox="1">
            <a:spLocks noChangeArrowheads="1"/>
          </p:cNvSpPr>
          <p:nvPr/>
        </p:nvSpPr>
        <p:spPr bwMode="auto">
          <a:xfrm>
            <a:off x="1828800" y="5053013"/>
            <a:ext cx="911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TEST</a:t>
            </a:r>
          </a:p>
        </p:txBody>
      </p:sp>
      <p:sp>
        <p:nvSpPr>
          <p:cNvPr id="12313" name="Text Box 25">
            <a:extLst>
              <a:ext uri="{FF2B5EF4-FFF2-40B4-BE49-F238E27FC236}">
                <a16:creationId xmlns:a16="http://schemas.microsoft.com/office/drawing/2014/main" id="{738EE006-A1B4-1A49-9C96-573D3F36DD5B}"/>
              </a:ext>
            </a:extLst>
          </p:cNvPr>
          <p:cNvSpPr txBox="1">
            <a:spLocks noChangeArrowheads="1"/>
          </p:cNvSpPr>
          <p:nvPr/>
        </p:nvSpPr>
        <p:spPr bwMode="auto">
          <a:xfrm>
            <a:off x="1779588" y="5310188"/>
            <a:ext cx="1725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COMPILER</a:t>
            </a:r>
          </a:p>
        </p:txBody>
      </p:sp>
      <p:sp>
        <p:nvSpPr>
          <p:cNvPr id="12315" name="Text Box 27">
            <a:extLst>
              <a:ext uri="{FF2B5EF4-FFF2-40B4-BE49-F238E27FC236}">
                <a16:creationId xmlns:a16="http://schemas.microsoft.com/office/drawing/2014/main" id="{172EC8AB-5E6E-7A4F-9827-A695685DEEB3}"/>
              </a:ext>
            </a:extLst>
          </p:cNvPr>
          <p:cNvSpPr txBox="1">
            <a:spLocks noChangeArrowheads="1"/>
          </p:cNvSpPr>
          <p:nvPr/>
        </p:nvSpPr>
        <p:spPr bwMode="auto">
          <a:xfrm>
            <a:off x="1828800" y="5614988"/>
            <a:ext cx="1979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ASSEMBLER</a:t>
            </a:r>
          </a:p>
        </p:txBody>
      </p:sp>
      <p:sp>
        <p:nvSpPr>
          <p:cNvPr id="12316" name="Text Box 28">
            <a:extLst>
              <a:ext uri="{FF2B5EF4-FFF2-40B4-BE49-F238E27FC236}">
                <a16:creationId xmlns:a16="http://schemas.microsoft.com/office/drawing/2014/main" id="{EFCC4A63-60A0-7644-994C-6D4CE1FB91CD}"/>
              </a:ext>
            </a:extLst>
          </p:cNvPr>
          <p:cNvSpPr txBox="1">
            <a:spLocks noChangeArrowheads="1"/>
          </p:cNvSpPr>
          <p:nvPr/>
        </p:nvSpPr>
        <p:spPr bwMode="auto">
          <a:xfrm>
            <a:off x="1855788" y="5981700"/>
            <a:ext cx="811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ABC</a:t>
            </a:r>
          </a:p>
        </p:txBody>
      </p:sp>
      <p:sp>
        <p:nvSpPr>
          <p:cNvPr id="12317" name="Text Box 29">
            <a:extLst>
              <a:ext uri="{FF2B5EF4-FFF2-40B4-BE49-F238E27FC236}">
                <a16:creationId xmlns:a16="http://schemas.microsoft.com/office/drawing/2014/main" id="{97BA0AFD-9D5D-C243-A743-0788EFCBE2D7}"/>
              </a:ext>
            </a:extLst>
          </p:cNvPr>
          <p:cNvSpPr txBox="1">
            <a:spLocks noChangeArrowheads="1"/>
          </p:cNvSpPr>
          <p:nvPr/>
        </p:nvSpPr>
        <p:spPr bwMode="auto">
          <a:xfrm>
            <a:off x="1871663" y="6400800"/>
            <a:ext cx="1252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ZHANG</a:t>
            </a:r>
          </a:p>
        </p:txBody>
      </p:sp>
      <p:sp>
        <p:nvSpPr>
          <p:cNvPr id="39962" name="Rectangle 30">
            <a:extLst>
              <a:ext uri="{FF2B5EF4-FFF2-40B4-BE49-F238E27FC236}">
                <a16:creationId xmlns:a16="http://schemas.microsoft.com/office/drawing/2014/main" id="{E0900EAF-1DD8-7848-80B2-00593E75B291}"/>
              </a:ext>
            </a:extLst>
          </p:cNvPr>
          <p:cNvSpPr>
            <a:spLocks noChangeArrowheads="1"/>
          </p:cNvSpPr>
          <p:nvPr/>
        </p:nvSpPr>
        <p:spPr bwMode="auto">
          <a:xfrm>
            <a:off x="685800" y="0"/>
            <a:ext cx="548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0066"/>
                </a:solidFill>
              </a:rPr>
              <a:t>5.4  </a:t>
            </a:r>
            <a:r>
              <a:rPr lang="zh-CN" altLang="en-US" sz="2800" b="1" dirty="0">
                <a:solidFill>
                  <a:srgbClr val="FF0066"/>
                </a:solidFill>
              </a:rPr>
              <a:t>目录管理</a:t>
            </a:r>
            <a:r>
              <a:rPr lang="en-US" altLang="zh-CN" sz="2800" b="1" dirty="0">
                <a:solidFill>
                  <a:srgbClr val="FF0066"/>
                </a:solidFill>
              </a:rPr>
              <a:t>-----</a:t>
            </a:r>
            <a:r>
              <a:rPr lang="zh-CN" altLang="en-US" b="1" dirty="0">
                <a:solidFill>
                  <a:schemeClr val="accent2"/>
                </a:solidFill>
              </a:rPr>
              <a:t>单级目录结构</a:t>
            </a:r>
          </a:p>
        </p:txBody>
      </p:sp>
    </p:spTree>
    <p:extLst>
      <p:ext uri="{BB962C8B-B14F-4D97-AF65-F5344CB8AC3E}">
        <p14:creationId xmlns:p14="http://schemas.microsoft.com/office/powerpoint/2010/main" val="81573974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36" fill="hold" grpId="0" nodeType="after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 calcmode="lin" valueType="num">
                                      <p:cBhvr>
                                        <p:cTn id="7" dur="500" fill="hold"/>
                                        <p:tgtEl>
                                          <p:spTgt spid="12291">
                                            <p:txEl>
                                              <p:pRg st="0" end="0"/>
                                            </p:txEl>
                                          </p:spTgt>
                                        </p:tgtEl>
                                        <p:attrNameLst>
                                          <p:attrName>ppt_w</p:attrName>
                                        </p:attrNameLst>
                                      </p:cBhvr>
                                      <p:tavLst>
                                        <p:tav tm="0">
                                          <p:val>
                                            <p:strVal val="(6*min(max(#ppt_w*#ppt_h,.3),1)-7.4)/-.7*#ppt_w"/>
                                          </p:val>
                                        </p:tav>
                                        <p:tav tm="100000">
                                          <p:val>
                                            <p:strVal val="#ppt_w"/>
                                          </p:val>
                                        </p:tav>
                                      </p:tavLst>
                                    </p:anim>
                                    <p:anim calcmode="lin" valueType="num">
                                      <p:cBhvr>
                                        <p:cTn id="8" dur="500" fill="hold"/>
                                        <p:tgtEl>
                                          <p:spTgt spid="12291">
                                            <p:txEl>
                                              <p:pRg st="0" end="0"/>
                                            </p:txEl>
                                          </p:spTgt>
                                        </p:tgtEl>
                                        <p:attrNameLst>
                                          <p:attrName>ppt_h</p:attrName>
                                        </p:attrNameLst>
                                      </p:cBhvr>
                                      <p:tavLst>
                                        <p:tav tm="0">
                                          <p:val>
                                            <p:strVal val="(6*min(max(#ppt_w*#ppt_h,.3),1)-7.4)/-.7*#ppt_h"/>
                                          </p:val>
                                        </p:tav>
                                        <p:tav tm="100000">
                                          <p:val>
                                            <p:strVal val="#ppt_h"/>
                                          </p:val>
                                        </p:tav>
                                      </p:tavLst>
                                    </p:anim>
                                    <p:anim calcmode="lin" valueType="num">
                                      <p:cBhvr>
                                        <p:cTn id="9" dur="500" fill="hold"/>
                                        <p:tgtEl>
                                          <p:spTgt spid="12291">
                                            <p:txEl>
                                              <p:pRg st="0" end="0"/>
                                            </p:txEl>
                                          </p:spTgt>
                                        </p:tgtEl>
                                        <p:attrNameLst>
                                          <p:attrName>ppt_x</p:attrName>
                                        </p:attrNameLst>
                                      </p:cBhvr>
                                      <p:tavLst>
                                        <p:tav tm="0">
                                          <p:val>
                                            <p:fltVal val="0.5"/>
                                          </p:val>
                                        </p:tav>
                                        <p:tav tm="100000">
                                          <p:val>
                                            <p:strVal val="#ppt_x"/>
                                          </p:val>
                                        </p:tav>
                                      </p:tavLst>
                                    </p:anim>
                                    <p:anim calcmode="lin" valueType="num">
                                      <p:cBhvr>
                                        <p:cTn id="10" dur="500" fill="hold"/>
                                        <p:tgtEl>
                                          <p:spTgt spid="12291">
                                            <p:txEl>
                                              <p:pRg st="0" end="0"/>
                                            </p:txEl>
                                          </p:spTgt>
                                        </p:tgtEl>
                                        <p:attrNameLst>
                                          <p:attrName>ppt_y</p:attrName>
                                        </p:attrNameLst>
                                      </p:cBhvr>
                                      <p:tavLst>
                                        <p:tav tm="0">
                                          <p:val>
                                            <p:strVal val="1+(6*min(max(#ppt_w*#ppt_h,.3),1)-7.4)/-.7*#ppt_h/2"/>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2295"/>
                                        </p:tgtEl>
                                        <p:attrNameLst>
                                          <p:attrName>style.visibility</p:attrName>
                                        </p:attrNameLst>
                                      </p:cBhvr>
                                      <p:to>
                                        <p:strVal val="visible"/>
                                      </p:to>
                                    </p:set>
                                    <p:animEffect transition="in" filter="wipe(down)">
                                      <p:cBhvr>
                                        <p:cTn id="15" dur="500"/>
                                        <p:tgtEl>
                                          <p:spTgt spid="12295"/>
                                        </p:tgtEl>
                                      </p:cBhvr>
                                    </p:animEffect>
                                  </p:childTnLst>
                                </p:cTn>
                              </p:par>
                            </p:childTnLst>
                          </p:cTn>
                        </p:par>
                        <p:par>
                          <p:cTn id="16" fill="hold" nodeType="afterGroup">
                            <p:stCondLst>
                              <p:cond delay="500"/>
                            </p:stCondLst>
                            <p:childTnLst>
                              <p:par>
                                <p:cTn id="17" presetID="5" presetClass="entr" presetSubtype="5" fill="hold" grpId="0" nodeType="afterEffect">
                                  <p:stCondLst>
                                    <p:cond delay="0"/>
                                  </p:stCondLst>
                                  <p:childTnLst>
                                    <p:set>
                                      <p:cBhvr>
                                        <p:cTn id="18" dur="1" fill="hold">
                                          <p:stCondLst>
                                            <p:cond delay="0"/>
                                          </p:stCondLst>
                                        </p:cTn>
                                        <p:tgtEl>
                                          <p:spTgt spid="12296"/>
                                        </p:tgtEl>
                                        <p:attrNameLst>
                                          <p:attrName>style.visibility</p:attrName>
                                        </p:attrNameLst>
                                      </p:cBhvr>
                                      <p:to>
                                        <p:strVal val="visible"/>
                                      </p:to>
                                    </p:set>
                                    <p:animEffect transition="in" filter="checkerboard(down)">
                                      <p:cBhvr>
                                        <p:cTn id="19" dur="500"/>
                                        <p:tgtEl>
                                          <p:spTgt spid="12296"/>
                                        </p:tgtEl>
                                      </p:cBhvr>
                                    </p:animEffect>
                                  </p:childTnLst>
                                </p:cTn>
                              </p:par>
                            </p:childTnLst>
                          </p:cTn>
                        </p:par>
                        <p:par>
                          <p:cTn id="20" fill="hold" nodeType="afterGroup">
                            <p:stCondLst>
                              <p:cond delay="1000"/>
                            </p:stCondLst>
                            <p:childTnLst>
                              <p:par>
                                <p:cTn id="21" presetID="1" presetClass="entr" presetSubtype="0" fill="hold" grpId="0" nodeType="afterEffect">
                                  <p:stCondLst>
                                    <p:cond delay="0"/>
                                  </p:stCondLst>
                                  <p:childTnLst>
                                    <p:set>
                                      <p:cBhvr>
                                        <p:cTn id="22" dur="1" fill="hold">
                                          <p:stCondLst>
                                            <p:cond delay="499"/>
                                          </p:stCondLst>
                                        </p:cTn>
                                        <p:tgtEl>
                                          <p:spTgt spid="12298"/>
                                        </p:tgtEl>
                                        <p:attrNameLst>
                                          <p:attrName>style.visibility</p:attrName>
                                        </p:attrNameLst>
                                      </p:cBhvr>
                                      <p:to>
                                        <p:strVal val="visible"/>
                                      </p:to>
                                    </p:set>
                                  </p:childTnLst>
                                </p:cTn>
                              </p:par>
                            </p:childTnLst>
                          </p:cTn>
                        </p:par>
                        <p:par>
                          <p:cTn id="23" fill="hold" nodeType="afterGroup">
                            <p:stCondLst>
                              <p:cond delay="1500"/>
                            </p:stCondLst>
                            <p:childTnLst>
                              <p:par>
                                <p:cTn id="24" presetID="1" presetClass="entr" presetSubtype="0" fill="hold" grpId="0" nodeType="afterEffect">
                                  <p:stCondLst>
                                    <p:cond delay="0"/>
                                  </p:stCondLst>
                                  <p:childTnLst>
                                    <p:set>
                                      <p:cBhvr>
                                        <p:cTn id="25" dur="1" fill="hold">
                                          <p:stCondLst>
                                            <p:cond delay="499"/>
                                          </p:stCondLst>
                                        </p:cTn>
                                        <p:tgtEl>
                                          <p:spTgt spid="12299"/>
                                        </p:tgtEl>
                                        <p:attrNameLst>
                                          <p:attrName>style.visibility</p:attrName>
                                        </p:attrNameLst>
                                      </p:cBhvr>
                                      <p:to>
                                        <p:strVal val="visible"/>
                                      </p:to>
                                    </p:set>
                                  </p:childTnLst>
                                </p:cTn>
                              </p:par>
                            </p:childTnLst>
                          </p:cTn>
                        </p:par>
                        <p:par>
                          <p:cTn id="26" fill="hold" nodeType="afterGroup">
                            <p:stCondLst>
                              <p:cond delay="2000"/>
                            </p:stCondLst>
                            <p:childTnLst>
                              <p:par>
                                <p:cTn id="27" presetID="1" presetClass="entr" presetSubtype="0" fill="hold" grpId="0" nodeType="afterEffect">
                                  <p:stCondLst>
                                    <p:cond delay="0"/>
                                  </p:stCondLst>
                                  <p:childTnLst>
                                    <p:set>
                                      <p:cBhvr>
                                        <p:cTn id="28" dur="1" fill="hold">
                                          <p:stCondLst>
                                            <p:cond delay="499"/>
                                          </p:stCondLst>
                                        </p:cTn>
                                        <p:tgtEl>
                                          <p:spTgt spid="12300"/>
                                        </p:tgtEl>
                                        <p:attrNameLst>
                                          <p:attrName>style.visibility</p:attrName>
                                        </p:attrNameLst>
                                      </p:cBhvr>
                                      <p:to>
                                        <p:strVal val="visible"/>
                                      </p:to>
                                    </p:set>
                                  </p:childTnLst>
                                </p:cTn>
                              </p:par>
                            </p:childTnLst>
                          </p:cTn>
                        </p:par>
                        <p:par>
                          <p:cTn id="29" fill="hold" nodeType="afterGroup">
                            <p:stCondLst>
                              <p:cond delay="2500"/>
                            </p:stCondLst>
                            <p:childTnLst>
                              <p:par>
                                <p:cTn id="30" presetID="1" presetClass="entr" presetSubtype="0" fill="hold" grpId="0" nodeType="afterEffect">
                                  <p:stCondLst>
                                    <p:cond delay="0"/>
                                  </p:stCondLst>
                                  <p:childTnLst>
                                    <p:set>
                                      <p:cBhvr>
                                        <p:cTn id="31" dur="1" fill="hold">
                                          <p:stCondLst>
                                            <p:cond delay="499"/>
                                          </p:stCondLst>
                                        </p:cTn>
                                        <p:tgtEl>
                                          <p:spTgt spid="12301"/>
                                        </p:tgtEl>
                                        <p:attrNameLst>
                                          <p:attrName>style.visibility</p:attrName>
                                        </p:attrNameLst>
                                      </p:cBhvr>
                                      <p:to>
                                        <p:strVal val="visible"/>
                                      </p:to>
                                    </p:set>
                                  </p:childTnLst>
                                </p:cTn>
                              </p:par>
                            </p:childTnLst>
                          </p:cTn>
                        </p:par>
                        <p:par>
                          <p:cTn id="32" fill="hold" nodeType="afterGroup">
                            <p:stCondLst>
                              <p:cond delay="3000"/>
                            </p:stCondLst>
                            <p:childTnLst>
                              <p:par>
                                <p:cTn id="33" presetID="1" presetClass="entr" presetSubtype="0" fill="hold" grpId="0" nodeType="afterEffect">
                                  <p:stCondLst>
                                    <p:cond delay="0"/>
                                  </p:stCondLst>
                                  <p:childTnLst>
                                    <p:set>
                                      <p:cBhvr>
                                        <p:cTn id="34" dur="1" fill="hold">
                                          <p:stCondLst>
                                            <p:cond delay="499"/>
                                          </p:stCondLst>
                                        </p:cTn>
                                        <p:tgtEl>
                                          <p:spTgt spid="12302"/>
                                        </p:tgtEl>
                                        <p:attrNameLst>
                                          <p:attrName>style.visibility</p:attrName>
                                        </p:attrNameLst>
                                      </p:cBhvr>
                                      <p:to>
                                        <p:strVal val="visible"/>
                                      </p:to>
                                    </p:set>
                                  </p:childTnLst>
                                </p:cTn>
                              </p:par>
                            </p:childTnLst>
                          </p:cTn>
                        </p:par>
                        <p:par>
                          <p:cTn id="35" fill="hold" nodeType="afterGroup">
                            <p:stCondLst>
                              <p:cond delay="3500"/>
                            </p:stCondLst>
                            <p:childTnLst>
                              <p:par>
                                <p:cTn id="36" presetID="1" presetClass="entr" presetSubtype="0" fill="hold" grpId="0" nodeType="afterEffect">
                                  <p:stCondLst>
                                    <p:cond delay="0"/>
                                  </p:stCondLst>
                                  <p:childTnLst>
                                    <p:set>
                                      <p:cBhvr>
                                        <p:cTn id="37" dur="1" fill="hold">
                                          <p:stCondLst>
                                            <p:cond delay="499"/>
                                          </p:stCondLst>
                                        </p:cTn>
                                        <p:tgtEl>
                                          <p:spTgt spid="12303"/>
                                        </p:tgtEl>
                                        <p:attrNameLst>
                                          <p:attrName>style.visibility</p:attrName>
                                        </p:attrNameLst>
                                      </p:cBhvr>
                                      <p:to>
                                        <p:strVal val="visible"/>
                                      </p:to>
                                    </p:set>
                                  </p:childTnLst>
                                </p:cTn>
                              </p:par>
                            </p:childTnLst>
                          </p:cTn>
                        </p:par>
                        <p:par>
                          <p:cTn id="38" fill="hold" nodeType="afterGroup">
                            <p:stCondLst>
                              <p:cond delay="4000"/>
                            </p:stCondLst>
                            <p:childTnLst>
                              <p:par>
                                <p:cTn id="39" presetID="1" presetClass="entr" presetSubtype="0" fill="hold" grpId="0" nodeType="afterEffect">
                                  <p:stCondLst>
                                    <p:cond delay="0"/>
                                  </p:stCondLst>
                                  <p:childTnLst>
                                    <p:set>
                                      <p:cBhvr>
                                        <p:cTn id="40" dur="1" fill="hold">
                                          <p:stCondLst>
                                            <p:cond delay="499"/>
                                          </p:stCondLst>
                                        </p:cTn>
                                        <p:tgtEl>
                                          <p:spTgt spid="12304"/>
                                        </p:tgtEl>
                                        <p:attrNameLst>
                                          <p:attrName>style.visibility</p:attrName>
                                        </p:attrNameLst>
                                      </p:cBhvr>
                                      <p:to>
                                        <p:strVal val="visible"/>
                                      </p:to>
                                    </p:set>
                                  </p:childTnLst>
                                </p:cTn>
                              </p:par>
                            </p:childTnLst>
                          </p:cTn>
                        </p:par>
                        <p:par>
                          <p:cTn id="41" fill="hold" nodeType="afterGroup">
                            <p:stCondLst>
                              <p:cond delay="4500"/>
                            </p:stCondLst>
                            <p:childTnLst>
                              <p:par>
                                <p:cTn id="42" presetID="1" presetClass="entr" presetSubtype="0" fill="hold" grpId="0" nodeType="afterEffect">
                                  <p:stCondLst>
                                    <p:cond delay="0"/>
                                  </p:stCondLst>
                                  <p:childTnLst>
                                    <p:set>
                                      <p:cBhvr>
                                        <p:cTn id="43" dur="1" fill="hold">
                                          <p:stCondLst>
                                            <p:cond delay="499"/>
                                          </p:stCondLst>
                                        </p:cTn>
                                        <p:tgtEl>
                                          <p:spTgt spid="12305"/>
                                        </p:tgtEl>
                                        <p:attrNameLst>
                                          <p:attrName>style.visibility</p:attrName>
                                        </p:attrNameLst>
                                      </p:cBhvr>
                                      <p:to>
                                        <p:strVal val="visible"/>
                                      </p:to>
                                    </p:set>
                                  </p:childTnLst>
                                </p:cTn>
                              </p:par>
                            </p:childTnLst>
                          </p:cTn>
                        </p:par>
                        <p:par>
                          <p:cTn id="44" fill="hold" nodeType="afterGroup">
                            <p:stCondLst>
                              <p:cond delay="5000"/>
                            </p:stCondLst>
                            <p:childTnLst>
                              <p:par>
                                <p:cTn id="45" presetID="1" presetClass="entr" presetSubtype="0" fill="hold" grpId="0" nodeType="afterEffect">
                                  <p:stCondLst>
                                    <p:cond delay="0"/>
                                  </p:stCondLst>
                                  <p:childTnLst>
                                    <p:set>
                                      <p:cBhvr>
                                        <p:cTn id="46" dur="1" fill="hold">
                                          <p:stCondLst>
                                            <p:cond delay="499"/>
                                          </p:stCondLst>
                                        </p:cTn>
                                        <p:tgtEl>
                                          <p:spTgt spid="1230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12329"/>
                                        </p:tgtEl>
                                        <p:attrNameLst>
                                          <p:attrName>style.visibility</p:attrName>
                                        </p:attrNameLst>
                                      </p:cBhvr>
                                      <p:to>
                                        <p:strVal val="visible"/>
                                      </p:to>
                                    </p:set>
                                  </p:childTnLst>
                                </p:cTn>
                              </p:par>
                            </p:childTnLst>
                          </p:cTn>
                        </p:par>
                        <p:par>
                          <p:cTn id="51" fill="hold" nodeType="afterGroup">
                            <p:stCondLst>
                              <p:cond delay="500"/>
                            </p:stCondLst>
                            <p:childTnLst>
                              <p:par>
                                <p:cTn id="52" presetID="1" presetClass="entr" presetSubtype="0" fill="hold" grpId="0" nodeType="afterEffect">
                                  <p:stCondLst>
                                    <p:cond delay="0"/>
                                  </p:stCondLst>
                                  <p:childTnLst>
                                    <p:set>
                                      <p:cBhvr>
                                        <p:cTn id="53" dur="1" fill="hold">
                                          <p:stCondLst>
                                            <p:cond delay="499"/>
                                          </p:stCondLst>
                                        </p:cTn>
                                        <p:tgtEl>
                                          <p:spTgt spid="12307"/>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grpId="0" nodeType="clickEffect">
                                  <p:stCondLst>
                                    <p:cond delay="0"/>
                                  </p:stCondLst>
                                  <p:childTnLst>
                                    <p:set>
                                      <p:cBhvr>
                                        <p:cTn id="57" dur="1" fill="hold">
                                          <p:stCondLst>
                                            <p:cond delay="499"/>
                                          </p:stCondLst>
                                        </p:cTn>
                                        <p:tgtEl>
                                          <p:spTgt spid="12330">
                                            <p:txEl>
                                              <p:pRg st="0" end="0"/>
                                            </p:txEl>
                                          </p:spTgt>
                                        </p:tgtEl>
                                        <p:attrNameLst>
                                          <p:attrName>style.visibility</p:attrName>
                                        </p:attrNameLst>
                                      </p:cBhvr>
                                      <p:to>
                                        <p:strVal val="visible"/>
                                      </p:to>
                                    </p:set>
                                  </p:childTnLst>
                                </p:cTn>
                              </p:par>
                            </p:childTnLst>
                          </p:cTn>
                        </p:par>
                        <p:par>
                          <p:cTn id="58" fill="hold" nodeType="afterGroup">
                            <p:stCondLst>
                              <p:cond delay="500"/>
                            </p:stCondLst>
                            <p:childTnLst>
                              <p:par>
                                <p:cTn id="59" presetID="1" presetClass="entr" presetSubtype="0" fill="hold" grpId="0" nodeType="afterEffect">
                                  <p:stCondLst>
                                    <p:cond delay="0"/>
                                  </p:stCondLst>
                                  <p:childTnLst>
                                    <p:set>
                                      <p:cBhvr>
                                        <p:cTn id="60" dur="1" fill="hold">
                                          <p:stCondLst>
                                            <p:cond delay="499"/>
                                          </p:stCondLst>
                                        </p:cTn>
                                        <p:tgtEl>
                                          <p:spTgt spid="12308"/>
                                        </p:tgtEl>
                                        <p:attrNameLst>
                                          <p:attrName>style.visibility</p:attrName>
                                        </p:attrNameLst>
                                      </p:cBhvr>
                                      <p:to>
                                        <p:strVal val="visible"/>
                                      </p:to>
                                    </p:set>
                                  </p:childTnLst>
                                </p:cTn>
                              </p:par>
                            </p:childTnLst>
                          </p:cTn>
                        </p:par>
                        <p:par>
                          <p:cTn id="61" fill="hold" nodeType="afterGroup">
                            <p:stCondLst>
                              <p:cond delay="1000"/>
                            </p:stCondLst>
                            <p:childTnLst>
                              <p:par>
                                <p:cTn id="62" presetID="1" presetClass="entr" presetSubtype="0" fill="hold" grpId="0" nodeType="afterEffect">
                                  <p:stCondLst>
                                    <p:cond delay="0"/>
                                  </p:stCondLst>
                                  <p:childTnLst>
                                    <p:set>
                                      <p:cBhvr>
                                        <p:cTn id="63" dur="1" fill="hold">
                                          <p:stCondLst>
                                            <p:cond delay="499"/>
                                          </p:stCondLst>
                                        </p:cTn>
                                        <p:tgtEl>
                                          <p:spTgt spid="12309"/>
                                        </p:tgtEl>
                                        <p:attrNameLst>
                                          <p:attrName>style.visibility</p:attrName>
                                        </p:attrNameLst>
                                      </p:cBhvr>
                                      <p:to>
                                        <p:strVal val="visible"/>
                                      </p:to>
                                    </p:set>
                                  </p:childTnLst>
                                </p:cTn>
                              </p:par>
                            </p:childTnLst>
                          </p:cTn>
                        </p:par>
                        <p:par>
                          <p:cTn id="64" fill="hold" nodeType="afterGroup">
                            <p:stCondLst>
                              <p:cond delay="1500"/>
                            </p:stCondLst>
                            <p:childTnLst>
                              <p:par>
                                <p:cTn id="65" presetID="1" presetClass="entr" presetSubtype="0" fill="hold" grpId="0" nodeType="afterEffect">
                                  <p:stCondLst>
                                    <p:cond delay="0"/>
                                  </p:stCondLst>
                                  <p:childTnLst>
                                    <p:set>
                                      <p:cBhvr>
                                        <p:cTn id="66" dur="1" fill="hold">
                                          <p:stCondLst>
                                            <p:cond delay="499"/>
                                          </p:stCondLst>
                                        </p:cTn>
                                        <p:tgtEl>
                                          <p:spTgt spid="12310"/>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12331">
                                            <p:txEl>
                                              <p:pRg st="0" end="0"/>
                                            </p:txEl>
                                          </p:spTgt>
                                        </p:tgtEl>
                                        <p:attrNameLst>
                                          <p:attrName>style.visibility</p:attrName>
                                        </p:attrNameLst>
                                      </p:cBhvr>
                                      <p:to>
                                        <p:strVal val="visible"/>
                                      </p:to>
                                    </p:set>
                                  </p:childTnLst>
                                </p:cTn>
                              </p:par>
                            </p:childTnLst>
                          </p:cTn>
                        </p:par>
                        <p:par>
                          <p:cTn id="71" fill="hold" nodeType="afterGroup">
                            <p:stCondLst>
                              <p:cond delay="500"/>
                            </p:stCondLst>
                            <p:childTnLst>
                              <p:par>
                                <p:cTn id="72" presetID="1" presetClass="entr" presetSubtype="0" fill="hold" grpId="0" nodeType="afterEffect">
                                  <p:stCondLst>
                                    <p:cond delay="0"/>
                                  </p:stCondLst>
                                  <p:childTnLst>
                                    <p:set>
                                      <p:cBhvr>
                                        <p:cTn id="73" dur="1" fill="hold">
                                          <p:stCondLst>
                                            <p:cond delay="499"/>
                                          </p:stCondLst>
                                        </p:cTn>
                                        <p:tgtEl>
                                          <p:spTgt spid="12311"/>
                                        </p:tgtEl>
                                        <p:attrNameLst>
                                          <p:attrName>style.visibility</p:attrName>
                                        </p:attrNameLst>
                                      </p:cBhvr>
                                      <p:to>
                                        <p:strVal val="visible"/>
                                      </p:to>
                                    </p:set>
                                  </p:childTnLst>
                                </p:cTn>
                              </p:par>
                            </p:childTnLst>
                          </p:cTn>
                        </p:par>
                        <p:par>
                          <p:cTn id="74" fill="hold" nodeType="afterGroup">
                            <p:stCondLst>
                              <p:cond delay="1000"/>
                            </p:stCondLst>
                            <p:childTnLst>
                              <p:par>
                                <p:cTn id="75" presetID="1" presetClass="entr" presetSubtype="0" fill="hold" grpId="0" nodeType="afterEffect">
                                  <p:stCondLst>
                                    <p:cond delay="0"/>
                                  </p:stCondLst>
                                  <p:childTnLst>
                                    <p:set>
                                      <p:cBhvr>
                                        <p:cTn id="76" dur="1" fill="hold">
                                          <p:stCondLst>
                                            <p:cond delay="499"/>
                                          </p:stCondLst>
                                        </p:cTn>
                                        <p:tgtEl>
                                          <p:spTgt spid="12313"/>
                                        </p:tgtEl>
                                        <p:attrNameLst>
                                          <p:attrName>style.visibility</p:attrName>
                                        </p:attrNameLst>
                                      </p:cBhvr>
                                      <p:to>
                                        <p:strVal val="visible"/>
                                      </p:to>
                                    </p:set>
                                  </p:childTnLst>
                                </p:cTn>
                              </p:par>
                            </p:childTnLst>
                          </p:cTn>
                        </p:par>
                        <p:par>
                          <p:cTn id="77" fill="hold" nodeType="afterGroup">
                            <p:stCondLst>
                              <p:cond delay="1500"/>
                            </p:stCondLst>
                            <p:childTnLst>
                              <p:par>
                                <p:cTn id="78" presetID="1" presetClass="entr" presetSubtype="0" fill="hold" grpId="0" nodeType="afterEffect">
                                  <p:stCondLst>
                                    <p:cond delay="0"/>
                                  </p:stCondLst>
                                  <p:childTnLst>
                                    <p:set>
                                      <p:cBhvr>
                                        <p:cTn id="79" dur="1" fill="hold">
                                          <p:stCondLst>
                                            <p:cond delay="499"/>
                                          </p:stCondLst>
                                        </p:cTn>
                                        <p:tgtEl>
                                          <p:spTgt spid="12315"/>
                                        </p:tgtEl>
                                        <p:attrNameLst>
                                          <p:attrName>style.visibility</p:attrName>
                                        </p:attrNameLst>
                                      </p:cBhvr>
                                      <p:to>
                                        <p:strVal val="visible"/>
                                      </p:to>
                                    </p:set>
                                  </p:childTnLst>
                                </p:cTn>
                              </p:par>
                            </p:childTnLst>
                          </p:cTn>
                        </p:par>
                        <p:par>
                          <p:cTn id="80" fill="hold" nodeType="afterGroup">
                            <p:stCondLst>
                              <p:cond delay="2000"/>
                            </p:stCondLst>
                            <p:childTnLst>
                              <p:par>
                                <p:cTn id="81" presetID="1" presetClass="entr" presetSubtype="0" fill="hold" grpId="0" nodeType="afterEffect">
                                  <p:stCondLst>
                                    <p:cond delay="0"/>
                                  </p:stCondLst>
                                  <p:childTnLst>
                                    <p:set>
                                      <p:cBhvr>
                                        <p:cTn id="82" dur="1" fill="hold">
                                          <p:stCondLst>
                                            <p:cond delay="499"/>
                                          </p:stCondLst>
                                        </p:cTn>
                                        <p:tgtEl>
                                          <p:spTgt spid="12316"/>
                                        </p:tgtEl>
                                        <p:attrNameLst>
                                          <p:attrName>style.visibility</p:attrName>
                                        </p:attrNameLst>
                                      </p:cBhvr>
                                      <p:to>
                                        <p:strVal val="visible"/>
                                      </p:to>
                                    </p:set>
                                  </p:childTnLst>
                                </p:cTn>
                              </p:par>
                            </p:childTnLst>
                          </p:cTn>
                        </p:par>
                        <p:par>
                          <p:cTn id="83" fill="hold" nodeType="afterGroup">
                            <p:stCondLst>
                              <p:cond delay="2500"/>
                            </p:stCondLst>
                            <p:childTnLst>
                              <p:par>
                                <p:cTn id="84" presetID="1" presetClass="entr" presetSubtype="0" fill="hold" grpId="0" nodeType="afterEffect">
                                  <p:stCondLst>
                                    <p:cond delay="0"/>
                                  </p:stCondLst>
                                  <p:childTnLst>
                                    <p:set>
                                      <p:cBhvr>
                                        <p:cTn id="85" dur="1" fill="hold">
                                          <p:stCondLst>
                                            <p:cond delay="499"/>
                                          </p:stCondLst>
                                        </p:cTn>
                                        <p:tgtEl>
                                          <p:spTgt spid="12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1" grpId="0" build="p" autoUpdateAnimBg="0"/>
      <p:bldP spid="12330" grpId="0" build="p" autoUpdateAnimBg="0"/>
      <p:bldP spid="12291" grpId="0" build="p" autoUpdateAnimBg="0" advAuto="0"/>
      <p:bldP spid="12295" grpId="0" autoUpdateAnimBg="0"/>
      <p:bldP spid="12296" grpId="0" animBg="1" autoUpdateAnimBg="0"/>
      <p:bldP spid="12298" grpId="0" animBg="1"/>
      <p:bldP spid="12299" grpId="0" animBg="1"/>
      <p:bldP spid="12300" grpId="0" animBg="1"/>
      <p:bldP spid="12301" grpId="0" animBg="1"/>
      <p:bldP spid="12302" grpId="0" animBg="1"/>
      <p:bldP spid="12303" grpId="0" animBg="1"/>
      <p:bldP spid="12304" grpId="0" animBg="1" autoUpdateAnimBg="0"/>
      <p:bldP spid="12305" grpId="0" animBg="1" autoUpdateAnimBg="0"/>
      <p:bldP spid="12306" grpId="0" animBg="1"/>
      <p:bldP spid="12307" grpId="0" autoUpdateAnimBg="0"/>
      <p:bldP spid="12308" grpId="0" autoUpdateAnimBg="0"/>
      <p:bldP spid="12309" grpId="0" autoUpdateAnimBg="0"/>
      <p:bldP spid="12310" grpId="0" autoUpdateAnimBg="0"/>
      <p:bldP spid="12311" grpId="0" autoUpdateAnimBg="0"/>
      <p:bldP spid="12313" grpId="0" autoUpdateAnimBg="0"/>
      <p:bldP spid="12315" grpId="0" autoUpdateAnimBg="0"/>
      <p:bldP spid="12316" grpId="0" autoUpdateAnimBg="0"/>
      <p:bldP spid="12317"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9" name="Rectangle 13">
            <a:extLst>
              <a:ext uri="{FF2B5EF4-FFF2-40B4-BE49-F238E27FC236}">
                <a16:creationId xmlns:a16="http://schemas.microsoft.com/office/drawing/2014/main" id="{75CE67B5-8C91-1B40-8B19-F843E6C21783}"/>
              </a:ext>
            </a:extLst>
          </p:cNvPr>
          <p:cNvSpPr>
            <a:spLocks noChangeArrowheads="1"/>
          </p:cNvSpPr>
          <p:nvPr/>
        </p:nvSpPr>
        <p:spPr bwMode="auto">
          <a:xfrm>
            <a:off x="1530350" y="1908175"/>
            <a:ext cx="6553200" cy="307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a:p>
        </p:txBody>
      </p:sp>
      <p:grpSp>
        <p:nvGrpSpPr>
          <p:cNvPr id="40963" name="Group 36">
            <a:extLst>
              <a:ext uri="{FF2B5EF4-FFF2-40B4-BE49-F238E27FC236}">
                <a16:creationId xmlns:a16="http://schemas.microsoft.com/office/drawing/2014/main" id="{6E53694B-C67C-5C4C-937B-9DBC8E4B1CF8}"/>
              </a:ext>
            </a:extLst>
          </p:cNvPr>
          <p:cNvGrpSpPr>
            <a:grpSpLocks/>
          </p:cNvGrpSpPr>
          <p:nvPr/>
        </p:nvGrpSpPr>
        <p:grpSpPr bwMode="auto">
          <a:xfrm>
            <a:off x="1530350" y="765175"/>
            <a:ext cx="6553200" cy="2593975"/>
            <a:chOff x="964" y="482"/>
            <a:chExt cx="4128" cy="1634"/>
          </a:xfrm>
        </p:grpSpPr>
        <p:sp>
          <p:nvSpPr>
            <p:cNvPr id="40973" name="Text Box 4">
              <a:extLst>
                <a:ext uri="{FF2B5EF4-FFF2-40B4-BE49-F238E27FC236}">
                  <a16:creationId xmlns:a16="http://schemas.microsoft.com/office/drawing/2014/main" id="{6AABCA77-6E16-004F-B437-BBF730FC9249}"/>
                </a:ext>
              </a:extLst>
            </p:cNvPr>
            <p:cNvSpPr txBox="1">
              <a:spLocks noChangeArrowheads="1"/>
            </p:cNvSpPr>
            <p:nvPr/>
          </p:nvSpPr>
          <p:spPr bwMode="auto">
            <a:xfrm>
              <a:off x="2452" y="772"/>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chemeClr val="accent2"/>
                  </a:solidFill>
                </a:rPr>
                <a:t>1</a:t>
              </a:r>
              <a:r>
                <a:rPr lang="zh-CN" altLang="en-US" b="1">
                  <a:solidFill>
                    <a:schemeClr val="accent2"/>
                  </a:solidFill>
                </a:rPr>
                <a:t>（</a:t>
              </a:r>
              <a:r>
                <a:rPr lang="en-US" altLang="zh-CN" b="1">
                  <a:solidFill>
                    <a:schemeClr val="accent2"/>
                  </a:solidFill>
                </a:rPr>
                <a:t>0</a:t>
              </a:r>
              <a:r>
                <a:rPr lang="zh-CN" altLang="en-US" b="1">
                  <a:solidFill>
                    <a:schemeClr val="accent2"/>
                  </a:solidFill>
                </a:rPr>
                <a:t>）</a:t>
              </a:r>
            </a:p>
          </p:txBody>
        </p:sp>
        <p:sp>
          <p:nvSpPr>
            <p:cNvPr id="40974" name="Line 5">
              <a:extLst>
                <a:ext uri="{FF2B5EF4-FFF2-40B4-BE49-F238E27FC236}">
                  <a16:creationId xmlns:a16="http://schemas.microsoft.com/office/drawing/2014/main" id="{D3C31C99-A688-C146-A8F3-067B2925EF4C}"/>
                </a:ext>
              </a:extLst>
            </p:cNvPr>
            <p:cNvSpPr>
              <a:spLocks noChangeShapeType="1"/>
            </p:cNvSpPr>
            <p:nvPr/>
          </p:nvSpPr>
          <p:spPr bwMode="auto">
            <a:xfrm>
              <a:off x="3076" y="484"/>
              <a:ext cx="0" cy="1632"/>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0975" name="Text Box 6">
              <a:extLst>
                <a:ext uri="{FF2B5EF4-FFF2-40B4-BE49-F238E27FC236}">
                  <a16:creationId xmlns:a16="http://schemas.microsoft.com/office/drawing/2014/main" id="{B26EF67A-A781-7F49-8FF6-E7B3FF8A438F}"/>
                </a:ext>
              </a:extLst>
            </p:cNvPr>
            <p:cNvSpPr txBox="1">
              <a:spLocks noChangeArrowheads="1"/>
            </p:cNvSpPr>
            <p:nvPr/>
          </p:nvSpPr>
          <p:spPr bwMode="auto">
            <a:xfrm>
              <a:off x="2404" y="484"/>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状态位</a:t>
              </a:r>
            </a:p>
          </p:txBody>
        </p:sp>
        <p:sp>
          <p:nvSpPr>
            <p:cNvPr id="40976" name="Rectangle 7">
              <a:extLst>
                <a:ext uri="{FF2B5EF4-FFF2-40B4-BE49-F238E27FC236}">
                  <a16:creationId xmlns:a16="http://schemas.microsoft.com/office/drawing/2014/main" id="{3D737251-C1FF-6D40-8A56-C7D8707683DF}"/>
                </a:ext>
              </a:extLst>
            </p:cNvPr>
            <p:cNvSpPr>
              <a:spLocks noChangeArrowheads="1"/>
            </p:cNvSpPr>
            <p:nvPr/>
          </p:nvSpPr>
          <p:spPr bwMode="auto">
            <a:xfrm>
              <a:off x="964" y="482"/>
              <a:ext cx="4128" cy="159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977" name="Rectangle 8">
              <a:extLst>
                <a:ext uri="{FF2B5EF4-FFF2-40B4-BE49-F238E27FC236}">
                  <a16:creationId xmlns:a16="http://schemas.microsoft.com/office/drawing/2014/main" id="{A762D3A3-B401-0348-8667-5C93EC11DCB5}"/>
                </a:ext>
              </a:extLst>
            </p:cNvPr>
            <p:cNvSpPr>
              <a:spLocks noChangeArrowheads="1"/>
            </p:cNvSpPr>
            <p:nvPr/>
          </p:nvSpPr>
          <p:spPr bwMode="auto">
            <a:xfrm>
              <a:off x="964" y="482"/>
              <a:ext cx="1488" cy="15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978" name="Rectangle 9">
              <a:extLst>
                <a:ext uri="{FF2B5EF4-FFF2-40B4-BE49-F238E27FC236}">
                  <a16:creationId xmlns:a16="http://schemas.microsoft.com/office/drawing/2014/main" id="{605A3728-2899-B546-BC19-29F0534DB4E0}"/>
                </a:ext>
              </a:extLst>
            </p:cNvPr>
            <p:cNvSpPr>
              <a:spLocks noChangeArrowheads="1"/>
            </p:cNvSpPr>
            <p:nvPr/>
          </p:nvSpPr>
          <p:spPr bwMode="auto">
            <a:xfrm>
              <a:off x="2452" y="482"/>
              <a:ext cx="1440" cy="15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979" name="Rectangle 10">
              <a:extLst>
                <a:ext uri="{FF2B5EF4-FFF2-40B4-BE49-F238E27FC236}">
                  <a16:creationId xmlns:a16="http://schemas.microsoft.com/office/drawing/2014/main" id="{6873B653-8F5B-614A-9C4F-E76B86749282}"/>
                </a:ext>
              </a:extLst>
            </p:cNvPr>
            <p:cNvSpPr>
              <a:spLocks noChangeArrowheads="1"/>
            </p:cNvSpPr>
            <p:nvPr/>
          </p:nvSpPr>
          <p:spPr bwMode="auto">
            <a:xfrm>
              <a:off x="964" y="482"/>
              <a:ext cx="4128" cy="29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980" name="Rectangle 11">
              <a:extLst>
                <a:ext uri="{FF2B5EF4-FFF2-40B4-BE49-F238E27FC236}">
                  <a16:creationId xmlns:a16="http://schemas.microsoft.com/office/drawing/2014/main" id="{4EA3A72E-0439-5C4F-A6A0-97AB1C83CE84}"/>
                </a:ext>
              </a:extLst>
            </p:cNvPr>
            <p:cNvSpPr>
              <a:spLocks noChangeArrowheads="1"/>
            </p:cNvSpPr>
            <p:nvPr/>
          </p:nvSpPr>
          <p:spPr bwMode="auto">
            <a:xfrm>
              <a:off x="964" y="770"/>
              <a:ext cx="4128" cy="24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981" name="Rectangle 12">
              <a:extLst>
                <a:ext uri="{FF2B5EF4-FFF2-40B4-BE49-F238E27FC236}">
                  <a16:creationId xmlns:a16="http://schemas.microsoft.com/office/drawing/2014/main" id="{D9B95EC6-1480-AB48-B7E8-52E1B3E79FA4}"/>
                </a:ext>
              </a:extLst>
            </p:cNvPr>
            <p:cNvSpPr>
              <a:spLocks noChangeArrowheads="1"/>
            </p:cNvSpPr>
            <p:nvPr/>
          </p:nvSpPr>
          <p:spPr bwMode="auto">
            <a:xfrm>
              <a:off x="964" y="1012"/>
              <a:ext cx="412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982" name="Rectangle 14">
              <a:extLst>
                <a:ext uri="{FF2B5EF4-FFF2-40B4-BE49-F238E27FC236}">
                  <a16:creationId xmlns:a16="http://schemas.microsoft.com/office/drawing/2014/main" id="{75619DF0-82B6-F849-80F9-275E0C154D40}"/>
                </a:ext>
              </a:extLst>
            </p:cNvPr>
            <p:cNvSpPr>
              <a:spLocks noChangeArrowheads="1"/>
            </p:cNvSpPr>
            <p:nvPr/>
          </p:nvSpPr>
          <p:spPr bwMode="auto">
            <a:xfrm>
              <a:off x="964" y="1394"/>
              <a:ext cx="4128" cy="1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a:p>
          </p:txBody>
        </p:sp>
        <p:sp>
          <p:nvSpPr>
            <p:cNvPr id="40983" name="Rectangle 15">
              <a:extLst>
                <a:ext uri="{FF2B5EF4-FFF2-40B4-BE49-F238E27FC236}">
                  <a16:creationId xmlns:a16="http://schemas.microsoft.com/office/drawing/2014/main" id="{06B46926-9928-8D42-BB3B-D03CB3E755EC}"/>
                </a:ext>
              </a:extLst>
            </p:cNvPr>
            <p:cNvSpPr>
              <a:spLocks noChangeArrowheads="1"/>
            </p:cNvSpPr>
            <p:nvPr/>
          </p:nvSpPr>
          <p:spPr bwMode="auto">
            <a:xfrm>
              <a:off x="964" y="1586"/>
              <a:ext cx="4128" cy="24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984" name="Text Box 16">
              <a:extLst>
                <a:ext uri="{FF2B5EF4-FFF2-40B4-BE49-F238E27FC236}">
                  <a16:creationId xmlns:a16="http://schemas.microsoft.com/office/drawing/2014/main" id="{0D9F5C0E-AFEA-FD48-84E1-6C373C8A0304}"/>
                </a:ext>
              </a:extLst>
            </p:cNvPr>
            <p:cNvSpPr txBox="1">
              <a:spLocks noChangeArrowheads="1"/>
            </p:cNvSpPr>
            <p:nvPr/>
          </p:nvSpPr>
          <p:spPr bwMode="auto">
            <a:xfrm>
              <a:off x="1396" y="484"/>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文件名</a:t>
              </a:r>
              <a:endParaRPr lang="zh-CN" altLang="en-US"/>
            </a:p>
          </p:txBody>
        </p:sp>
        <p:sp>
          <p:nvSpPr>
            <p:cNvPr id="40985" name="Text Box 17">
              <a:extLst>
                <a:ext uri="{FF2B5EF4-FFF2-40B4-BE49-F238E27FC236}">
                  <a16:creationId xmlns:a16="http://schemas.microsoft.com/office/drawing/2014/main" id="{267ACFA9-EBF2-464E-BD52-3C73714AD509}"/>
                </a:ext>
              </a:extLst>
            </p:cNvPr>
            <p:cNvSpPr txBox="1">
              <a:spLocks noChangeArrowheads="1"/>
            </p:cNvSpPr>
            <p:nvPr/>
          </p:nvSpPr>
          <p:spPr bwMode="auto">
            <a:xfrm>
              <a:off x="3064" y="484"/>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物理地址</a:t>
              </a:r>
              <a:endParaRPr lang="zh-CN" altLang="en-US"/>
            </a:p>
          </p:txBody>
        </p:sp>
        <p:sp>
          <p:nvSpPr>
            <p:cNvPr id="40986" name="Text Box 18">
              <a:extLst>
                <a:ext uri="{FF2B5EF4-FFF2-40B4-BE49-F238E27FC236}">
                  <a16:creationId xmlns:a16="http://schemas.microsoft.com/office/drawing/2014/main" id="{6EA1E6F7-F790-C64B-97C1-5CD79E9CE3FF}"/>
                </a:ext>
              </a:extLst>
            </p:cNvPr>
            <p:cNvSpPr txBox="1">
              <a:spLocks noChangeArrowheads="1"/>
            </p:cNvSpPr>
            <p:nvPr/>
          </p:nvSpPr>
          <p:spPr bwMode="auto">
            <a:xfrm>
              <a:off x="4180" y="484"/>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其它</a:t>
              </a:r>
              <a:endParaRPr lang="zh-CN" altLang="en-US"/>
            </a:p>
          </p:txBody>
        </p:sp>
        <p:sp>
          <p:nvSpPr>
            <p:cNvPr id="40987" name="Text Box 19">
              <a:extLst>
                <a:ext uri="{FF2B5EF4-FFF2-40B4-BE49-F238E27FC236}">
                  <a16:creationId xmlns:a16="http://schemas.microsoft.com/office/drawing/2014/main" id="{2EB398CF-68B9-7F4A-AE32-BD2EDC23EB37}"/>
                </a:ext>
              </a:extLst>
            </p:cNvPr>
            <p:cNvSpPr txBox="1">
              <a:spLocks noChangeArrowheads="1"/>
            </p:cNvSpPr>
            <p:nvPr/>
          </p:nvSpPr>
          <p:spPr bwMode="auto">
            <a:xfrm>
              <a:off x="1012" y="739"/>
              <a:ext cx="60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SQRT</a:t>
              </a:r>
              <a:endParaRPr lang="en-US" altLang="zh-CN" b="1"/>
            </a:p>
          </p:txBody>
        </p:sp>
        <p:sp>
          <p:nvSpPr>
            <p:cNvPr id="40988" name="Text Box 20">
              <a:extLst>
                <a:ext uri="{FF2B5EF4-FFF2-40B4-BE49-F238E27FC236}">
                  <a16:creationId xmlns:a16="http://schemas.microsoft.com/office/drawing/2014/main" id="{E3EFDBF5-C146-6F42-9195-A757CBDA1F50}"/>
                </a:ext>
              </a:extLst>
            </p:cNvPr>
            <p:cNvSpPr txBox="1">
              <a:spLocks noChangeArrowheads="1"/>
            </p:cNvSpPr>
            <p:nvPr/>
          </p:nvSpPr>
          <p:spPr bwMode="auto">
            <a:xfrm>
              <a:off x="1060" y="979"/>
              <a:ext cx="5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TEST</a:t>
              </a:r>
            </a:p>
          </p:txBody>
        </p:sp>
        <p:sp>
          <p:nvSpPr>
            <p:cNvPr id="40989" name="Text Box 21">
              <a:extLst>
                <a:ext uri="{FF2B5EF4-FFF2-40B4-BE49-F238E27FC236}">
                  <a16:creationId xmlns:a16="http://schemas.microsoft.com/office/drawing/2014/main" id="{52E72A05-F1DA-D446-B814-1976E4692797}"/>
                </a:ext>
              </a:extLst>
            </p:cNvPr>
            <p:cNvSpPr txBox="1">
              <a:spLocks noChangeArrowheads="1"/>
            </p:cNvSpPr>
            <p:nvPr/>
          </p:nvSpPr>
          <p:spPr bwMode="auto">
            <a:xfrm>
              <a:off x="1029" y="1141"/>
              <a:ext cx="10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COMPILER</a:t>
              </a:r>
            </a:p>
          </p:txBody>
        </p:sp>
        <p:sp>
          <p:nvSpPr>
            <p:cNvPr id="40990" name="Text Box 22">
              <a:extLst>
                <a:ext uri="{FF2B5EF4-FFF2-40B4-BE49-F238E27FC236}">
                  <a16:creationId xmlns:a16="http://schemas.microsoft.com/office/drawing/2014/main" id="{D6525696-C39B-B54C-A90A-A76422A170AD}"/>
                </a:ext>
              </a:extLst>
            </p:cNvPr>
            <p:cNvSpPr txBox="1">
              <a:spLocks noChangeArrowheads="1"/>
            </p:cNvSpPr>
            <p:nvPr/>
          </p:nvSpPr>
          <p:spPr bwMode="auto">
            <a:xfrm>
              <a:off x="1060" y="1333"/>
              <a:ext cx="124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ASSEMBLER</a:t>
              </a:r>
            </a:p>
          </p:txBody>
        </p:sp>
        <p:sp>
          <p:nvSpPr>
            <p:cNvPr id="40991" name="Text Box 23">
              <a:extLst>
                <a:ext uri="{FF2B5EF4-FFF2-40B4-BE49-F238E27FC236}">
                  <a16:creationId xmlns:a16="http://schemas.microsoft.com/office/drawing/2014/main" id="{8958156E-E196-8443-A44C-9EF8FC036F7A}"/>
                </a:ext>
              </a:extLst>
            </p:cNvPr>
            <p:cNvSpPr txBox="1">
              <a:spLocks noChangeArrowheads="1"/>
            </p:cNvSpPr>
            <p:nvPr/>
          </p:nvSpPr>
          <p:spPr bwMode="auto">
            <a:xfrm>
              <a:off x="1077" y="1564"/>
              <a:ext cx="5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ABC</a:t>
              </a:r>
            </a:p>
          </p:txBody>
        </p:sp>
        <p:sp>
          <p:nvSpPr>
            <p:cNvPr id="40992" name="Text Box 24">
              <a:extLst>
                <a:ext uri="{FF2B5EF4-FFF2-40B4-BE49-F238E27FC236}">
                  <a16:creationId xmlns:a16="http://schemas.microsoft.com/office/drawing/2014/main" id="{65802FE6-CBA1-A44A-9812-1D59C1E0542D}"/>
                </a:ext>
              </a:extLst>
            </p:cNvPr>
            <p:cNvSpPr txBox="1">
              <a:spLocks noChangeArrowheads="1"/>
            </p:cNvSpPr>
            <p:nvPr/>
          </p:nvSpPr>
          <p:spPr bwMode="auto">
            <a:xfrm>
              <a:off x="1087" y="1828"/>
              <a:ext cx="7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ZHANG</a:t>
              </a:r>
            </a:p>
          </p:txBody>
        </p:sp>
      </p:grpSp>
      <p:sp>
        <p:nvSpPr>
          <p:cNvPr id="80921" name="Rectangle 25">
            <a:extLst>
              <a:ext uri="{FF2B5EF4-FFF2-40B4-BE49-F238E27FC236}">
                <a16:creationId xmlns:a16="http://schemas.microsoft.com/office/drawing/2014/main" id="{867DF241-B87C-4246-B4D2-622B54A72D59}"/>
              </a:ext>
            </a:extLst>
          </p:cNvPr>
          <p:cNvSpPr>
            <a:spLocks noChangeArrowheads="1"/>
          </p:cNvSpPr>
          <p:nvPr/>
        </p:nvSpPr>
        <p:spPr bwMode="auto">
          <a:xfrm>
            <a:off x="539750" y="3644900"/>
            <a:ext cx="914400" cy="762000"/>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FF0000"/>
                </a:solidFill>
              </a:rPr>
              <a:t>访问</a:t>
            </a:r>
            <a:endParaRPr lang="zh-CN" altLang="en-US" b="1"/>
          </a:p>
        </p:txBody>
      </p:sp>
      <p:sp>
        <p:nvSpPr>
          <p:cNvPr id="80922" name="Rectangle 26">
            <a:extLst>
              <a:ext uri="{FF2B5EF4-FFF2-40B4-BE49-F238E27FC236}">
                <a16:creationId xmlns:a16="http://schemas.microsoft.com/office/drawing/2014/main" id="{948CEAB5-421B-FF4E-8214-F897752B15B0}"/>
              </a:ext>
            </a:extLst>
          </p:cNvPr>
          <p:cNvSpPr>
            <a:spLocks noChangeArrowheads="1"/>
          </p:cNvSpPr>
          <p:nvPr/>
        </p:nvSpPr>
        <p:spPr bwMode="auto">
          <a:xfrm>
            <a:off x="1454150" y="3654425"/>
            <a:ext cx="7543800" cy="1143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0000FF"/>
                </a:solidFill>
              </a:rPr>
              <a:t>（</a:t>
            </a:r>
            <a:r>
              <a:rPr lang="en-US" altLang="zh-CN" b="1">
                <a:solidFill>
                  <a:srgbClr val="0000FF"/>
                </a:solidFill>
              </a:rPr>
              <a:t>1</a:t>
            </a:r>
            <a:r>
              <a:rPr lang="zh-CN" altLang="en-US" b="1">
                <a:solidFill>
                  <a:srgbClr val="0000FF"/>
                </a:solidFill>
              </a:rPr>
              <a:t>）依据文件名扫描文件目录，查找匹配的文件</a:t>
            </a:r>
          </a:p>
          <a:p>
            <a:pPr eaLnBrk="1" hangingPunct="1"/>
            <a:r>
              <a:rPr lang="zh-CN" altLang="en-US" b="1">
                <a:solidFill>
                  <a:srgbClr val="0000FF"/>
                </a:solidFill>
              </a:rPr>
              <a:t>（</a:t>
            </a:r>
            <a:r>
              <a:rPr lang="en-US" altLang="zh-CN" b="1">
                <a:solidFill>
                  <a:srgbClr val="0000FF"/>
                </a:solidFill>
              </a:rPr>
              <a:t>2</a:t>
            </a:r>
            <a:r>
              <a:rPr lang="zh-CN" altLang="en-US" b="1">
                <a:solidFill>
                  <a:srgbClr val="0000FF"/>
                </a:solidFill>
              </a:rPr>
              <a:t>）进行合法性检查</a:t>
            </a:r>
          </a:p>
          <a:p>
            <a:pPr eaLnBrk="1" hangingPunct="1"/>
            <a:r>
              <a:rPr lang="zh-CN" altLang="en-US" b="1">
                <a:solidFill>
                  <a:srgbClr val="0000FF"/>
                </a:solidFill>
              </a:rPr>
              <a:t>（</a:t>
            </a:r>
            <a:r>
              <a:rPr lang="en-US" altLang="zh-CN" b="1">
                <a:solidFill>
                  <a:srgbClr val="0000FF"/>
                </a:solidFill>
              </a:rPr>
              <a:t>3</a:t>
            </a:r>
            <a:r>
              <a:rPr lang="zh-CN" altLang="en-US" b="1">
                <a:solidFill>
                  <a:srgbClr val="0000FF"/>
                </a:solidFill>
              </a:rPr>
              <a:t>）进行存取</a:t>
            </a:r>
            <a:endParaRPr lang="zh-CN" altLang="en-US" b="1"/>
          </a:p>
        </p:txBody>
      </p:sp>
      <p:sp>
        <p:nvSpPr>
          <p:cNvPr id="80923" name="Rectangle 27">
            <a:extLst>
              <a:ext uri="{FF2B5EF4-FFF2-40B4-BE49-F238E27FC236}">
                <a16:creationId xmlns:a16="http://schemas.microsoft.com/office/drawing/2014/main" id="{0A805276-A727-EF4D-8A89-E8DCCDA02503}"/>
              </a:ext>
            </a:extLst>
          </p:cNvPr>
          <p:cNvSpPr>
            <a:spLocks noChangeArrowheads="1"/>
          </p:cNvSpPr>
          <p:nvPr/>
        </p:nvSpPr>
        <p:spPr bwMode="auto">
          <a:xfrm>
            <a:off x="539750" y="4467225"/>
            <a:ext cx="914400" cy="762000"/>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FF0000"/>
                </a:solidFill>
              </a:rPr>
              <a:t>建立</a:t>
            </a:r>
          </a:p>
          <a:p>
            <a:pPr eaLnBrk="1" hangingPunct="1"/>
            <a:r>
              <a:rPr lang="zh-CN" altLang="en-US" b="1">
                <a:solidFill>
                  <a:srgbClr val="FF0000"/>
                </a:solidFill>
              </a:rPr>
              <a:t>文件</a:t>
            </a:r>
            <a:endParaRPr lang="zh-CN" altLang="en-US" b="1"/>
          </a:p>
        </p:txBody>
      </p:sp>
      <p:sp>
        <p:nvSpPr>
          <p:cNvPr id="80924" name="Rectangle 28">
            <a:extLst>
              <a:ext uri="{FF2B5EF4-FFF2-40B4-BE49-F238E27FC236}">
                <a16:creationId xmlns:a16="http://schemas.microsoft.com/office/drawing/2014/main" id="{0387276B-99AD-E544-B3C1-41FDB4DE7097}"/>
              </a:ext>
            </a:extLst>
          </p:cNvPr>
          <p:cNvSpPr>
            <a:spLocks noChangeArrowheads="1"/>
          </p:cNvSpPr>
          <p:nvPr/>
        </p:nvSpPr>
        <p:spPr bwMode="auto">
          <a:xfrm>
            <a:off x="1454150" y="4768850"/>
            <a:ext cx="75438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0000FF"/>
                </a:solidFill>
              </a:rPr>
              <a:t>查找目录表，查一个空的表目，填上相应的信息</a:t>
            </a:r>
            <a:endParaRPr lang="zh-CN" altLang="en-US" b="1"/>
          </a:p>
        </p:txBody>
      </p:sp>
      <p:sp>
        <p:nvSpPr>
          <p:cNvPr id="80925" name="Rectangle 29">
            <a:extLst>
              <a:ext uri="{FF2B5EF4-FFF2-40B4-BE49-F238E27FC236}">
                <a16:creationId xmlns:a16="http://schemas.microsoft.com/office/drawing/2014/main" id="{1AA9B62E-4426-A645-9BB2-8F96F164A12C}"/>
              </a:ext>
            </a:extLst>
          </p:cNvPr>
          <p:cNvSpPr>
            <a:spLocks noChangeArrowheads="1"/>
          </p:cNvSpPr>
          <p:nvPr/>
        </p:nvSpPr>
        <p:spPr bwMode="auto">
          <a:xfrm>
            <a:off x="539750" y="5276850"/>
            <a:ext cx="914400" cy="457200"/>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FF0000"/>
                </a:solidFill>
              </a:rPr>
              <a:t>删除</a:t>
            </a:r>
            <a:endParaRPr lang="zh-CN" altLang="en-US" b="1"/>
          </a:p>
        </p:txBody>
      </p:sp>
      <p:sp>
        <p:nvSpPr>
          <p:cNvPr id="80926" name="Rectangle 30">
            <a:extLst>
              <a:ext uri="{FF2B5EF4-FFF2-40B4-BE49-F238E27FC236}">
                <a16:creationId xmlns:a16="http://schemas.microsoft.com/office/drawing/2014/main" id="{3615CD57-DB0D-5E42-B804-BEE7F5E5701F}"/>
              </a:ext>
            </a:extLst>
          </p:cNvPr>
          <p:cNvSpPr>
            <a:spLocks noChangeArrowheads="1"/>
          </p:cNvSpPr>
          <p:nvPr/>
        </p:nvSpPr>
        <p:spPr bwMode="auto">
          <a:xfrm>
            <a:off x="1454150" y="5226050"/>
            <a:ext cx="75438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0000FF"/>
                </a:solidFill>
              </a:rPr>
              <a:t>查找目录表，把对应表目置空</a:t>
            </a:r>
            <a:endParaRPr lang="zh-CN" altLang="en-US" b="1"/>
          </a:p>
        </p:txBody>
      </p:sp>
      <p:sp>
        <p:nvSpPr>
          <p:cNvPr id="80927" name="Rectangle 31">
            <a:extLst>
              <a:ext uri="{FF2B5EF4-FFF2-40B4-BE49-F238E27FC236}">
                <a16:creationId xmlns:a16="http://schemas.microsoft.com/office/drawing/2014/main" id="{8019BDFA-8EF3-1948-95C0-EEA08D2E23D0}"/>
              </a:ext>
            </a:extLst>
          </p:cNvPr>
          <p:cNvSpPr>
            <a:spLocks noChangeArrowheads="1"/>
          </p:cNvSpPr>
          <p:nvPr/>
        </p:nvSpPr>
        <p:spPr bwMode="auto">
          <a:xfrm>
            <a:off x="539750" y="5683250"/>
            <a:ext cx="914400" cy="914400"/>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FF0000"/>
                </a:solidFill>
              </a:rPr>
              <a:t>问题</a:t>
            </a:r>
            <a:endParaRPr lang="zh-CN" altLang="en-US" b="1"/>
          </a:p>
        </p:txBody>
      </p:sp>
      <p:sp>
        <p:nvSpPr>
          <p:cNvPr id="80928" name="Rectangle 32">
            <a:extLst>
              <a:ext uri="{FF2B5EF4-FFF2-40B4-BE49-F238E27FC236}">
                <a16:creationId xmlns:a16="http://schemas.microsoft.com/office/drawing/2014/main" id="{3DF2C283-406E-8440-95A7-B9ACF9954FEC}"/>
              </a:ext>
            </a:extLst>
          </p:cNvPr>
          <p:cNvSpPr>
            <a:spLocks noChangeArrowheads="1"/>
          </p:cNvSpPr>
          <p:nvPr/>
        </p:nvSpPr>
        <p:spPr bwMode="auto">
          <a:xfrm>
            <a:off x="1454150" y="5683250"/>
            <a:ext cx="7543800" cy="914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lang="zh-CN" altLang="en-US" b="1">
                <a:solidFill>
                  <a:srgbClr val="0000FF"/>
                </a:solidFill>
              </a:rPr>
              <a:t>只实现了按名存取。但检索查找速度慢，不能解决文件命名冲突，不便实现共享文件。只能适用于单用户环境。</a:t>
            </a:r>
            <a:endParaRPr lang="zh-CN" altLang="en-US" b="1"/>
          </a:p>
        </p:txBody>
      </p:sp>
      <p:sp>
        <p:nvSpPr>
          <p:cNvPr id="40972" name="Rectangle 33">
            <a:extLst>
              <a:ext uri="{FF2B5EF4-FFF2-40B4-BE49-F238E27FC236}">
                <a16:creationId xmlns:a16="http://schemas.microsoft.com/office/drawing/2014/main" id="{4CEB952B-7DED-9249-B291-5E7694F0E1FC}"/>
              </a:ext>
            </a:extLst>
          </p:cNvPr>
          <p:cNvSpPr>
            <a:spLocks noChangeArrowheads="1"/>
          </p:cNvSpPr>
          <p:nvPr/>
        </p:nvSpPr>
        <p:spPr bwMode="auto">
          <a:xfrm>
            <a:off x="685800" y="0"/>
            <a:ext cx="548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0066"/>
                </a:solidFill>
              </a:rPr>
              <a:t>5.4  </a:t>
            </a:r>
            <a:r>
              <a:rPr lang="zh-CN" altLang="en-US" sz="2800" b="1" dirty="0">
                <a:solidFill>
                  <a:srgbClr val="FF0066"/>
                </a:solidFill>
              </a:rPr>
              <a:t>目录管理</a:t>
            </a:r>
            <a:r>
              <a:rPr lang="en-US" altLang="zh-CN" sz="2800" b="1" dirty="0">
                <a:solidFill>
                  <a:srgbClr val="FF0066"/>
                </a:solidFill>
              </a:rPr>
              <a:t>-----</a:t>
            </a:r>
            <a:r>
              <a:rPr lang="zh-CN" altLang="en-US" b="1" dirty="0">
                <a:solidFill>
                  <a:schemeClr val="accent2"/>
                </a:solidFill>
              </a:rPr>
              <a:t>单级目录结构</a:t>
            </a:r>
          </a:p>
        </p:txBody>
      </p:sp>
    </p:spTree>
    <p:extLst>
      <p:ext uri="{BB962C8B-B14F-4D97-AF65-F5344CB8AC3E}">
        <p14:creationId xmlns:p14="http://schemas.microsoft.com/office/powerpoint/2010/main" val="423418852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09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80921"/>
                                        </p:tgtEl>
                                        <p:attrNameLst>
                                          <p:attrName>style.visibility</p:attrName>
                                        </p:attrNameLst>
                                      </p:cBhvr>
                                      <p:to>
                                        <p:strVal val="visible"/>
                                      </p:to>
                                    </p:set>
                                    <p:animEffect transition="in" filter="dissolve">
                                      <p:cBhvr>
                                        <p:cTn id="11" dur="500"/>
                                        <p:tgtEl>
                                          <p:spTgt spid="8092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80922"/>
                                        </p:tgtEl>
                                        <p:attrNameLst>
                                          <p:attrName>style.visibility</p:attrName>
                                        </p:attrNameLst>
                                      </p:cBhvr>
                                      <p:to>
                                        <p:strVal val="visible"/>
                                      </p:to>
                                    </p:set>
                                    <p:animEffect transition="in" filter="dissolve">
                                      <p:cBhvr>
                                        <p:cTn id="16" dur="500"/>
                                        <p:tgtEl>
                                          <p:spTgt spid="8092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80923"/>
                                        </p:tgtEl>
                                        <p:attrNameLst>
                                          <p:attrName>style.visibility</p:attrName>
                                        </p:attrNameLst>
                                      </p:cBhvr>
                                      <p:to>
                                        <p:strVal val="visible"/>
                                      </p:to>
                                    </p:set>
                                    <p:animEffect transition="in" filter="dissolve">
                                      <p:cBhvr>
                                        <p:cTn id="21" dur="500"/>
                                        <p:tgtEl>
                                          <p:spTgt spid="8092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80924"/>
                                        </p:tgtEl>
                                        <p:attrNameLst>
                                          <p:attrName>style.visibility</p:attrName>
                                        </p:attrNameLst>
                                      </p:cBhvr>
                                      <p:to>
                                        <p:strVal val="visible"/>
                                      </p:to>
                                    </p:set>
                                    <p:animEffect transition="in" filter="dissolve">
                                      <p:cBhvr>
                                        <p:cTn id="26" dur="500"/>
                                        <p:tgtEl>
                                          <p:spTgt spid="8092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80925"/>
                                        </p:tgtEl>
                                        <p:attrNameLst>
                                          <p:attrName>style.visibility</p:attrName>
                                        </p:attrNameLst>
                                      </p:cBhvr>
                                      <p:to>
                                        <p:strVal val="visible"/>
                                      </p:to>
                                    </p:set>
                                    <p:animEffect transition="in" filter="dissolve">
                                      <p:cBhvr>
                                        <p:cTn id="31" dur="500"/>
                                        <p:tgtEl>
                                          <p:spTgt spid="8092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80926"/>
                                        </p:tgtEl>
                                        <p:attrNameLst>
                                          <p:attrName>style.visibility</p:attrName>
                                        </p:attrNameLst>
                                      </p:cBhvr>
                                      <p:to>
                                        <p:strVal val="visible"/>
                                      </p:to>
                                    </p:set>
                                    <p:animEffect transition="in" filter="dissolve">
                                      <p:cBhvr>
                                        <p:cTn id="36" dur="500"/>
                                        <p:tgtEl>
                                          <p:spTgt spid="8092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80927"/>
                                        </p:tgtEl>
                                        <p:attrNameLst>
                                          <p:attrName>style.visibility</p:attrName>
                                        </p:attrNameLst>
                                      </p:cBhvr>
                                      <p:to>
                                        <p:strVal val="visible"/>
                                      </p:to>
                                    </p:set>
                                    <p:animEffect transition="in" filter="dissolve">
                                      <p:cBhvr>
                                        <p:cTn id="41" dur="500"/>
                                        <p:tgtEl>
                                          <p:spTgt spid="8092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80928"/>
                                        </p:tgtEl>
                                        <p:attrNameLst>
                                          <p:attrName>style.visibility</p:attrName>
                                        </p:attrNameLst>
                                      </p:cBhvr>
                                      <p:to>
                                        <p:strVal val="visible"/>
                                      </p:to>
                                    </p:set>
                                    <p:animEffect transition="in" filter="dissolve">
                                      <p:cBhvr>
                                        <p:cTn id="46" dur="500"/>
                                        <p:tgtEl>
                                          <p:spTgt spid="809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9" grpId="0" animBg="1" autoUpdateAnimBg="0"/>
      <p:bldP spid="80921" grpId="0" animBg="1"/>
      <p:bldP spid="80922" grpId="0" animBg="1"/>
      <p:bldP spid="80923" grpId="0" animBg="1"/>
      <p:bldP spid="80924" grpId="0" animBg="1"/>
      <p:bldP spid="80925" grpId="0" animBg="1"/>
      <p:bldP spid="80926" grpId="0" animBg="1"/>
      <p:bldP spid="80927" grpId="0" animBg="1"/>
      <p:bldP spid="8092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94">
            <a:extLst>
              <a:ext uri="{FF2B5EF4-FFF2-40B4-BE49-F238E27FC236}">
                <a16:creationId xmlns:a16="http://schemas.microsoft.com/office/drawing/2014/main" id="{059D0F43-8BAC-0843-8BEC-2DDF28859FB5}"/>
              </a:ext>
            </a:extLst>
          </p:cNvPr>
          <p:cNvSpPr txBox="1">
            <a:spLocks noChangeArrowheads="1"/>
          </p:cNvSpPr>
          <p:nvPr/>
        </p:nvSpPr>
        <p:spPr bwMode="auto">
          <a:xfrm>
            <a:off x="1752600" y="2514600"/>
            <a:ext cx="518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MFD                                   UFD</a:t>
            </a:r>
          </a:p>
        </p:txBody>
      </p:sp>
      <p:pic>
        <p:nvPicPr>
          <p:cNvPr id="41987" name="Picture 91" descr="8-9">
            <a:extLst>
              <a:ext uri="{FF2B5EF4-FFF2-40B4-BE49-F238E27FC236}">
                <a16:creationId xmlns:a16="http://schemas.microsoft.com/office/drawing/2014/main" id="{24CFB187-48A7-9549-8FF9-0D08FAA569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590800"/>
            <a:ext cx="8077200"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Rectangle 85">
            <a:extLst>
              <a:ext uri="{FF2B5EF4-FFF2-40B4-BE49-F238E27FC236}">
                <a16:creationId xmlns:a16="http://schemas.microsoft.com/office/drawing/2014/main" id="{24C3AA51-5D1C-5D41-AD14-B09F9CA8691F}"/>
              </a:ext>
            </a:extLst>
          </p:cNvPr>
          <p:cNvSpPr>
            <a:spLocks noChangeArrowheads="1"/>
          </p:cNvSpPr>
          <p:nvPr/>
        </p:nvSpPr>
        <p:spPr bwMode="auto">
          <a:xfrm>
            <a:off x="685800" y="0"/>
            <a:ext cx="548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0066"/>
                </a:solidFill>
              </a:rPr>
              <a:t>5.4  </a:t>
            </a:r>
            <a:r>
              <a:rPr lang="zh-CN" altLang="en-US" sz="2800" b="1" dirty="0">
                <a:solidFill>
                  <a:srgbClr val="FF0066"/>
                </a:solidFill>
              </a:rPr>
              <a:t>目录管理</a:t>
            </a:r>
            <a:r>
              <a:rPr lang="en-US" altLang="zh-CN" sz="2800" b="1" dirty="0">
                <a:solidFill>
                  <a:srgbClr val="FF0066"/>
                </a:solidFill>
              </a:rPr>
              <a:t>-----</a:t>
            </a:r>
            <a:r>
              <a:rPr lang="zh-CN" altLang="en-US" b="1" dirty="0">
                <a:solidFill>
                  <a:schemeClr val="accent2"/>
                </a:solidFill>
              </a:rPr>
              <a:t>二级目录结构</a:t>
            </a:r>
          </a:p>
        </p:txBody>
      </p:sp>
      <p:sp>
        <p:nvSpPr>
          <p:cNvPr id="41989" name="Text Box 90">
            <a:extLst>
              <a:ext uri="{FF2B5EF4-FFF2-40B4-BE49-F238E27FC236}">
                <a16:creationId xmlns:a16="http://schemas.microsoft.com/office/drawing/2014/main" id="{F285F74E-0C20-6D4F-8498-39645C7112C3}"/>
              </a:ext>
            </a:extLst>
          </p:cNvPr>
          <p:cNvSpPr txBox="1">
            <a:spLocks noChangeArrowheads="1"/>
          </p:cNvSpPr>
          <p:nvPr/>
        </p:nvSpPr>
        <p:spPr bwMode="auto">
          <a:xfrm>
            <a:off x="685800" y="657225"/>
            <a:ext cx="82296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chemeClr val="accent2"/>
                </a:solidFill>
              </a:rPr>
              <a:t>        </a:t>
            </a:r>
            <a:r>
              <a:rPr lang="zh-CN" altLang="en-US" b="1">
                <a:solidFill>
                  <a:schemeClr val="accent2"/>
                </a:solidFill>
              </a:rPr>
              <a:t>为每一个用户建立一个单独的用户文件目录</a:t>
            </a:r>
            <a:r>
              <a:rPr lang="en-US" altLang="zh-CN" b="1">
                <a:solidFill>
                  <a:schemeClr val="accent2"/>
                </a:solidFill>
              </a:rPr>
              <a:t>UFD</a:t>
            </a:r>
            <a:r>
              <a:rPr lang="zh-CN" altLang="en-US" b="1">
                <a:solidFill>
                  <a:schemeClr val="accent2"/>
                </a:solidFill>
              </a:rPr>
              <a:t>，目录项由该用户所有的文件控制块组成；在系统中再建立一个主文件目录</a:t>
            </a:r>
            <a:r>
              <a:rPr lang="en-US" altLang="zh-CN" b="1">
                <a:solidFill>
                  <a:schemeClr val="accent2"/>
                </a:solidFill>
              </a:rPr>
              <a:t>MFD</a:t>
            </a:r>
            <a:r>
              <a:rPr lang="zh-CN" altLang="en-US" b="1">
                <a:solidFill>
                  <a:schemeClr val="accent2"/>
                </a:solidFill>
              </a:rPr>
              <a:t>，每个用户文件目录占一个目录项，每个目录项由用户名和指向该用户目录文件的指针组成。如图。</a:t>
            </a:r>
          </a:p>
        </p:txBody>
      </p:sp>
      <p:sp>
        <p:nvSpPr>
          <p:cNvPr id="41990" name="Text Box 92">
            <a:extLst>
              <a:ext uri="{FF2B5EF4-FFF2-40B4-BE49-F238E27FC236}">
                <a16:creationId xmlns:a16="http://schemas.microsoft.com/office/drawing/2014/main" id="{6F0BEF9B-7C0A-E647-9DA2-85416E0F3BA7}"/>
              </a:ext>
            </a:extLst>
          </p:cNvPr>
          <p:cNvSpPr txBox="1">
            <a:spLocks noChangeArrowheads="1"/>
          </p:cNvSpPr>
          <p:nvPr/>
        </p:nvSpPr>
        <p:spPr bwMode="auto">
          <a:xfrm>
            <a:off x="2971800" y="6400800"/>
            <a:ext cx="403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dirty="0"/>
              <a:t>图</a:t>
            </a:r>
            <a:r>
              <a:rPr lang="en-US" altLang="zh-CN" b="1" dirty="0"/>
              <a:t>5-17 </a:t>
            </a:r>
            <a:r>
              <a:rPr lang="zh-CN" altLang="en-US" b="1" dirty="0"/>
              <a:t>两级目录结构</a:t>
            </a:r>
          </a:p>
        </p:txBody>
      </p:sp>
      <p:sp>
        <p:nvSpPr>
          <p:cNvPr id="41991" name="Text Box 95">
            <a:extLst>
              <a:ext uri="{FF2B5EF4-FFF2-40B4-BE49-F238E27FC236}">
                <a16:creationId xmlns:a16="http://schemas.microsoft.com/office/drawing/2014/main" id="{0E2B93B6-8A6C-AA4F-903F-0EA25D60F786}"/>
              </a:ext>
            </a:extLst>
          </p:cNvPr>
          <p:cNvSpPr txBox="1">
            <a:spLocks noChangeArrowheads="1"/>
          </p:cNvSpPr>
          <p:nvPr/>
        </p:nvSpPr>
        <p:spPr bwMode="auto">
          <a:xfrm>
            <a:off x="1600200" y="2438400"/>
            <a:ext cx="533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MFD                                         UFD</a:t>
            </a:r>
          </a:p>
        </p:txBody>
      </p:sp>
    </p:spTree>
    <p:extLst>
      <p:ext uri="{BB962C8B-B14F-4D97-AF65-F5344CB8AC3E}">
        <p14:creationId xmlns:p14="http://schemas.microsoft.com/office/powerpoint/2010/main" val="91344457"/>
      </p:ext>
    </p:extLst>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21E499C-2A8F-7348-A02A-93260D5D2630}"/>
              </a:ext>
            </a:extLst>
          </p:cNvPr>
          <p:cNvSpPr>
            <a:spLocks noGrp="1" noChangeArrowheads="1"/>
          </p:cNvSpPr>
          <p:nvPr>
            <p:ph type="ctrTitle"/>
          </p:nvPr>
        </p:nvSpPr>
        <p:spPr bwMode="auto">
          <a:xfrm>
            <a:off x="611188" y="0"/>
            <a:ext cx="7848600" cy="47625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altLang="zh-CN" sz="2800" b="1" dirty="0">
                <a:solidFill>
                  <a:srgbClr val="FF0066"/>
                </a:solidFill>
              </a:rPr>
              <a:t>5.1   </a:t>
            </a:r>
            <a:r>
              <a:rPr lang="zh-CN" altLang="en-US" sz="2800" b="1" dirty="0">
                <a:solidFill>
                  <a:srgbClr val="FF0066"/>
                </a:solidFill>
              </a:rPr>
              <a:t>文件和文件系统</a:t>
            </a:r>
          </a:p>
        </p:txBody>
      </p:sp>
      <p:sp>
        <p:nvSpPr>
          <p:cNvPr id="3075" name="Rectangle 3">
            <a:extLst>
              <a:ext uri="{FF2B5EF4-FFF2-40B4-BE49-F238E27FC236}">
                <a16:creationId xmlns:a16="http://schemas.microsoft.com/office/drawing/2014/main" id="{9D119B8A-53A2-6A47-9BFD-2C7D44FD992D}"/>
              </a:ext>
            </a:extLst>
          </p:cNvPr>
          <p:cNvSpPr>
            <a:spLocks noGrp="1" noChangeArrowheads="1"/>
          </p:cNvSpPr>
          <p:nvPr>
            <p:ph type="subTitle" idx="1"/>
          </p:nvPr>
        </p:nvSpPr>
        <p:spPr bwMode="auto">
          <a:xfrm>
            <a:off x="762000" y="692150"/>
            <a:ext cx="6400800" cy="576263"/>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altLang="zh-CN" b="1">
                <a:solidFill>
                  <a:srgbClr val="0000FF"/>
                </a:solidFill>
              </a:rPr>
              <a:t>7.1.1</a:t>
            </a:r>
            <a:r>
              <a:rPr lang="zh-CN" altLang="en-US" b="1">
                <a:solidFill>
                  <a:srgbClr val="0000FF"/>
                </a:solidFill>
              </a:rPr>
              <a:t>数据项、记录和文件</a:t>
            </a:r>
          </a:p>
        </p:txBody>
      </p:sp>
      <p:sp>
        <p:nvSpPr>
          <p:cNvPr id="3079" name="Text Box 7">
            <a:extLst>
              <a:ext uri="{FF2B5EF4-FFF2-40B4-BE49-F238E27FC236}">
                <a16:creationId xmlns:a16="http://schemas.microsoft.com/office/drawing/2014/main" id="{B50A28AC-9E0A-E841-A378-9ECF7FA0EBA5}"/>
              </a:ext>
            </a:extLst>
          </p:cNvPr>
          <p:cNvSpPr txBox="1">
            <a:spLocks noChangeArrowheads="1"/>
          </p:cNvSpPr>
          <p:nvPr/>
        </p:nvSpPr>
        <p:spPr bwMode="auto">
          <a:xfrm>
            <a:off x="746125" y="1393825"/>
            <a:ext cx="906463" cy="522288"/>
          </a:xfrm>
          <a:prstGeom prst="rect">
            <a:avLst/>
          </a:prstGeom>
          <a:solidFill>
            <a:srgbClr val="FFCC66"/>
          </a:solidFill>
          <a:ln w="9525">
            <a:noFill/>
            <a:miter lim="800000"/>
            <a:headEnd/>
            <a:tailEnd/>
          </a:ln>
          <a:effectLst/>
        </p:spPr>
        <p:txBody>
          <a:bodyPr wrap="none">
            <a:spAutoFit/>
          </a:bodyPr>
          <a:lstStyle/>
          <a:p>
            <a:pPr>
              <a:defRPr/>
            </a:pPr>
            <a:r>
              <a:rPr lang="zh-CN" altLang="en-US" sz="2800" b="1" dirty="0">
                <a:solidFill>
                  <a:srgbClr val="FF0066"/>
                </a:solidFill>
                <a:effectLst>
                  <a:outerShdw blurRad="38100" dist="38100" dir="2700000" algn="tl">
                    <a:srgbClr val="000000"/>
                  </a:outerShdw>
                </a:effectLst>
              </a:rPr>
              <a:t>文件</a:t>
            </a:r>
          </a:p>
        </p:txBody>
      </p:sp>
      <p:sp>
        <p:nvSpPr>
          <p:cNvPr id="3080" name="Text Box 8">
            <a:extLst>
              <a:ext uri="{FF2B5EF4-FFF2-40B4-BE49-F238E27FC236}">
                <a16:creationId xmlns:a16="http://schemas.microsoft.com/office/drawing/2014/main" id="{3B23B00A-69FB-354E-9974-0940C1111951}"/>
              </a:ext>
            </a:extLst>
          </p:cNvPr>
          <p:cNvSpPr txBox="1">
            <a:spLocks noChangeArrowheads="1"/>
          </p:cNvSpPr>
          <p:nvPr/>
        </p:nvSpPr>
        <p:spPr bwMode="auto">
          <a:xfrm>
            <a:off x="1676400" y="1322388"/>
            <a:ext cx="66770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chemeClr val="tx2"/>
                </a:solidFill>
              </a:rPr>
              <a:t>是一个具有文件名的一组相关信息的结合</a:t>
            </a:r>
          </a:p>
        </p:txBody>
      </p:sp>
      <p:sp>
        <p:nvSpPr>
          <p:cNvPr id="3089" name="Text Box 17">
            <a:extLst>
              <a:ext uri="{FF2B5EF4-FFF2-40B4-BE49-F238E27FC236}">
                <a16:creationId xmlns:a16="http://schemas.microsoft.com/office/drawing/2014/main" id="{C081A48D-A3AB-ED42-BEFB-074F42A6EDBF}"/>
              </a:ext>
            </a:extLst>
          </p:cNvPr>
          <p:cNvSpPr txBox="1">
            <a:spLocks noChangeArrowheads="1"/>
          </p:cNvSpPr>
          <p:nvPr/>
        </p:nvSpPr>
        <p:spPr bwMode="auto">
          <a:xfrm>
            <a:off x="762000" y="3049588"/>
            <a:ext cx="1266825" cy="523875"/>
          </a:xfrm>
          <a:prstGeom prst="rect">
            <a:avLst/>
          </a:prstGeom>
          <a:solidFill>
            <a:srgbClr val="FFCC66"/>
          </a:solidFill>
          <a:ln w="9525">
            <a:noFill/>
            <a:miter lim="800000"/>
            <a:headEnd/>
            <a:tailEnd/>
          </a:ln>
          <a:effec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FF0066"/>
                </a:solidFill>
                <a:effectLst>
                  <a:outerShdw blurRad="38100" dist="38100" dir="2700000" algn="tl">
                    <a:srgbClr val="000000"/>
                  </a:outerShdw>
                </a:effectLst>
              </a:rPr>
              <a:t>数据项</a:t>
            </a:r>
          </a:p>
        </p:txBody>
      </p:sp>
      <p:sp>
        <p:nvSpPr>
          <p:cNvPr id="3090" name="Text Box 18">
            <a:extLst>
              <a:ext uri="{FF2B5EF4-FFF2-40B4-BE49-F238E27FC236}">
                <a16:creationId xmlns:a16="http://schemas.microsoft.com/office/drawing/2014/main" id="{4FFA2F96-E09E-B948-80E6-7C1B483653D8}"/>
              </a:ext>
            </a:extLst>
          </p:cNvPr>
          <p:cNvSpPr txBox="1">
            <a:spLocks noChangeArrowheads="1"/>
          </p:cNvSpPr>
          <p:nvPr/>
        </p:nvSpPr>
        <p:spPr bwMode="auto">
          <a:xfrm>
            <a:off x="746125" y="2112963"/>
            <a:ext cx="906463" cy="523875"/>
          </a:xfrm>
          <a:prstGeom prst="rect">
            <a:avLst/>
          </a:prstGeom>
          <a:solidFill>
            <a:srgbClr val="FFCC66"/>
          </a:solidFill>
          <a:ln w="9525">
            <a:noFill/>
            <a:miter lim="800000"/>
            <a:headEnd/>
            <a:tailEnd/>
          </a:ln>
          <a:effectLst/>
        </p:spPr>
        <p:txBody>
          <a:bodyPr wrap="none">
            <a:spAutoFit/>
          </a:bodyPr>
          <a:lstStyle/>
          <a:p>
            <a:pPr>
              <a:defRPr/>
            </a:pPr>
            <a:r>
              <a:rPr lang="zh-CN" altLang="en-US" sz="2800" b="1">
                <a:solidFill>
                  <a:srgbClr val="FF0066"/>
                </a:solidFill>
                <a:effectLst>
                  <a:outerShdw blurRad="38100" dist="38100" dir="2700000" algn="tl">
                    <a:srgbClr val="000000"/>
                  </a:outerShdw>
                </a:effectLst>
              </a:rPr>
              <a:t>记录</a:t>
            </a:r>
          </a:p>
        </p:txBody>
      </p:sp>
      <p:sp>
        <p:nvSpPr>
          <p:cNvPr id="3091" name="Text Box 19">
            <a:extLst>
              <a:ext uri="{FF2B5EF4-FFF2-40B4-BE49-F238E27FC236}">
                <a16:creationId xmlns:a16="http://schemas.microsoft.com/office/drawing/2014/main" id="{3EFFF21C-57B4-174B-81E7-8310BEE21196}"/>
              </a:ext>
            </a:extLst>
          </p:cNvPr>
          <p:cNvSpPr txBox="1">
            <a:spLocks noChangeArrowheads="1"/>
          </p:cNvSpPr>
          <p:nvPr/>
        </p:nvSpPr>
        <p:spPr bwMode="auto">
          <a:xfrm>
            <a:off x="1600200" y="2043113"/>
            <a:ext cx="73977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chemeClr val="tx2"/>
                </a:solidFill>
              </a:rPr>
              <a:t>是一组相关数据项的集合，描述一个对象某方</a:t>
            </a:r>
            <a:endParaRPr lang="en-US" altLang="zh-CN" sz="2800" b="1">
              <a:solidFill>
                <a:schemeClr val="tx2"/>
              </a:solidFill>
            </a:endParaRPr>
          </a:p>
          <a:p>
            <a:pPr eaLnBrk="1" hangingPunct="1"/>
            <a:r>
              <a:rPr lang="zh-CN" altLang="en-US" sz="2800" b="1">
                <a:solidFill>
                  <a:schemeClr val="tx2"/>
                </a:solidFill>
              </a:rPr>
              <a:t>面的属性</a:t>
            </a:r>
          </a:p>
        </p:txBody>
      </p:sp>
      <p:sp>
        <p:nvSpPr>
          <p:cNvPr id="3092" name="Text Box 20">
            <a:extLst>
              <a:ext uri="{FF2B5EF4-FFF2-40B4-BE49-F238E27FC236}">
                <a16:creationId xmlns:a16="http://schemas.microsoft.com/office/drawing/2014/main" id="{F4B0B40D-EE83-1D45-BBEC-4E2967560371}"/>
              </a:ext>
            </a:extLst>
          </p:cNvPr>
          <p:cNvSpPr txBox="1">
            <a:spLocks noChangeArrowheads="1"/>
          </p:cNvSpPr>
          <p:nvPr/>
        </p:nvSpPr>
        <p:spPr bwMode="auto">
          <a:xfrm>
            <a:off x="838200" y="3627438"/>
            <a:ext cx="8191500"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rgbClr val="CC0000"/>
                </a:solidFill>
              </a:rPr>
              <a:t> </a:t>
            </a:r>
            <a:r>
              <a:rPr lang="zh-CN" altLang="en-US" sz="2800" b="1">
                <a:solidFill>
                  <a:srgbClr val="0000FF"/>
                </a:solidFill>
              </a:rPr>
              <a:t>基本数据项</a:t>
            </a:r>
            <a:r>
              <a:rPr lang="zh-CN" altLang="en-US" sz="2800" b="1">
                <a:solidFill>
                  <a:schemeClr val="tx2"/>
                </a:solidFill>
              </a:rPr>
              <a:t>：</a:t>
            </a:r>
            <a:r>
              <a:rPr lang="zh-CN" altLang="en-US" sz="2800" b="1"/>
              <a:t>是用于描述一个对象的某种属性的字</a:t>
            </a:r>
            <a:endParaRPr lang="en-US" altLang="zh-CN" sz="2800" b="1"/>
          </a:p>
          <a:p>
            <a:pPr eaLnBrk="1" hangingPunct="1"/>
            <a:r>
              <a:rPr lang="en-US" altLang="zh-CN" sz="2800" b="1"/>
              <a:t>                          </a:t>
            </a:r>
            <a:r>
              <a:rPr lang="zh-CN" altLang="en-US" sz="2800" b="1"/>
              <a:t>符集</a:t>
            </a:r>
          </a:p>
          <a:p>
            <a:pPr eaLnBrk="1" hangingPunct="1"/>
            <a:r>
              <a:rPr lang="zh-CN" altLang="en-US" sz="2800" b="1">
                <a:solidFill>
                  <a:srgbClr val="0000FF"/>
                </a:solidFill>
              </a:rPr>
              <a:t> 组合数据项</a:t>
            </a:r>
            <a:r>
              <a:rPr lang="zh-CN" altLang="en-US" sz="2800" b="1">
                <a:solidFill>
                  <a:schemeClr val="tx2"/>
                </a:solidFill>
              </a:rPr>
              <a:t>：由若干个基本数据项组成            </a:t>
            </a:r>
          </a:p>
        </p:txBody>
      </p:sp>
      <p:sp>
        <p:nvSpPr>
          <p:cNvPr id="19466" name="Text Box 23">
            <a:extLst>
              <a:ext uri="{FF2B5EF4-FFF2-40B4-BE49-F238E27FC236}">
                <a16:creationId xmlns:a16="http://schemas.microsoft.com/office/drawing/2014/main" id="{F57771A9-4520-AD40-B38C-D86CD91C463A}"/>
              </a:ext>
            </a:extLst>
          </p:cNvPr>
          <p:cNvSpPr txBox="1">
            <a:spLocks noChangeArrowheads="1"/>
          </p:cNvSpPr>
          <p:nvPr/>
        </p:nvSpPr>
        <p:spPr bwMode="auto">
          <a:xfrm>
            <a:off x="838200" y="914400"/>
            <a:ext cx="99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sz="2800"/>
          </a:p>
        </p:txBody>
      </p:sp>
      <p:sp>
        <p:nvSpPr>
          <p:cNvPr id="3097" name="Text Box 25">
            <a:extLst>
              <a:ext uri="{FF2B5EF4-FFF2-40B4-BE49-F238E27FC236}">
                <a16:creationId xmlns:a16="http://schemas.microsoft.com/office/drawing/2014/main" id="{A243F276-A2DB-C24E-895B-804382E91305}"/>
              </a:ext>
            </a:extLst>
          </p:cNvPr>
          <p:cNvSpPr txBox="1">
            <a:spLocks noChangeArrowheads="1"/>
          </p:cNvSpPr>
          <p:nvPr/>
        </p:nvSpPr>
        <p:spPr bwMode="auto">
          <a:xfrm>
            <a:off x="838200" y="5283200"/>
            <a:ext cx="77724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rgbClr val="0000FF"/>
                </a:solidFill>
              </a:rPr>
              <a:t>关键字</a:t>
            </a:r>
            <a:r>
              <a:rPr lang="zh-CN" altLang="en-US" sz="2800" b="1">
                <a:solidFill>
                  <a:schemeClr val="bg1"/>
                </a:solidFill>
              </a:rPr>
              <a:t>：</a:t>
            </a:r>
            <a:r>
              <a:rPr lang="zh-CN" altLang="en-US" sz="2800" b="1"/>
              <a:t>记录的各个数据项中，能唯一地标识一</a:t>
            </a:r>
            <a:endParaRPr lang="en-US" altLang="zh-CN" sz="2800" b="1"/>
          </a:p>
          <a:p>
            <a:pPr eaLnBrk="1" hangingPunct="1">
              <a:spcBef>
                <a:spcPct val="50000"/>
              </a:spcBef>
            </a:pPr>
            <a:r>
              <a:rPr lang="en-US" altLang="zh-CN" sz="2800" b="1"/>
              <a:t>                 </a:t>
            </a:r>
            <a:r>
              <a:rPr lang="zh-CN" altLang="en-US" sz="2800" b="1"/>
              <a:t>个记录的数据项的集合</a:t>
            </a:r>
          </a:p>
        </p:txBody>
      </p:sp>
      <p:pic>
        <p:nvPicPr>
          <p:cNvPr id="19469" name="Picture 13">
            <a:extLst>
              <a:ext uri="{FF2B5EF4-FFF2-40B4-BE49-F238E27FC236}">
                <a16:creationId xmlns:a16="http://schemas.microsoft.com/office/drawing/2014/main" id="{EC4ED837-CEDA-704C-8304-1E0D718A3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1412875"/>
            <a:ext cx="699135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9470" name="Picture 14">
            <a:extLst>
              <a:ext uri="{FF2B5EF4-FFF2-40B4-BE49-F238E27FC236}">
                <a16:creationId xmlns:a16="http://schemas.microsoft.com/office/drawing/2014/main" id="{6DBDC5D0-B76A-374B-8160-347AA5840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225" y="2349500"/>
            <a:ext cx="7164388"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429020321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074">
                                            <p:txEl>
                                              <p:charRg st="4294967295" end="4294967295"/>
                                            </p:txEl>
                                          </p:spTgt>
                                        </p:tgtEl>
                                        <p:attrNameLst>
                                          <p:attrName>style.visibility</p:attrName>
                                        </p:attrNameLst>
                                      </p:cBhvr>
                                      <p:to>
                                        <p:strVal val="visible"/>
                                      </p:to>
                                    </p:set>
                                    <p:anim calcmode="lin" valueType="num">
                                      <p:cBhvr additive="base">
                                        <p:cTn id="7" dur="500" fill="hold"/>
                                        <p:tgtEl>
                                          <p:spTgt spid="3074">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74">
                                            <p:txEl>
                                              <p:charRg st="4294967295" end="4294967295"/>
                                            </p:txEl>
                                          </p:spTgt>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075">
                                            <p:txEl>
                                              <p:pRg st="0" end="0"/>
                                            </p:txEl>
                                          </p:spTgt>
                                        </p:tgtEl>
                                        <p:attrNameLst>
                                          <p:attrName>style.visibility</p:attrName>
                                        </p:attrNameLst>
                                      </p:cBhvr>
                                      <p:to>
                                        <p:strVal val="visible"/>
                                      </p:to>
                                    </p:set>
                                    <p:anim calcmode="lin" valueType="num">
                                      <p:cBhvr additive="base">
                                        <p:cTn id="12" dur="500" fill="hold"/>
                                        <p:tgtEl>
                                          <p:spTgt spid="307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075">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3" presetClass="entr" presetSubtype="16" fill="hold" nodeType="clickEffect">
                                  <p:stCondLst>
                                    <p:cond delay="0"/>
                                  </p:stCondLst>
                                  <p:childTnLst>
                                    <p:set>
                                      <p:cBhvr>
                                        <p:cTn id="17" dur="1" fill="hold">
                                          <p:stCondLst>
                                            <p:cond delay="0"/>
                                          </p:stCondLst>
                                        </p:cTn>
                                        <p:tgtEl>
                                          <p:spTgt spid="19469"/>
                                        </p:tgtEl>
                                        <p:attrNameLst>
                                          <p:attrName>style.visibility</p:attrName>
                                        </p:attrNameLst>
                                      </p:cBhvr>
                                      <p:to>
                                        <p:strVal val="visible"/>
                                      </p:to>
                                    </p:set>
                                    <p:animEffect transition="in" filter="plus(in)">
                                      <p:cBhvr>
                                        <p:cTn id="18" dur="2000"/>
                                        <p:tgtEl>
                                          <p:spTgt spid="19469"/>
                                        </p:tgtEl>
                                      </p:cBhvr>
                                    </p:animEffect>
                                  </p:childTnLst>
                                  <p:subTnLst>
                                    <p:set>
                                      <p:cBhvr override="childStyle">
                                        <p:cTn dur="1" fill="hold" display="0" masterRel="nextClick" afterEffect="1"/>
                                        <p:tgtEl>
                                          <p:spTgt spid="19469"/>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19470"/>
                                        </p:tgtEl>
                                        <p:attrNameLst>
                                          <p:attrName>style.visibility</p:attrName>
                                        </p:attrNameLst>
                                      </p:cBhvr>
                                      <p:to>
                                        <p:strVal val="visible"/>
                                      </p:to>
                                    </p:set>
                                    <p:animEffect transition="in" filter="dissolve">
                                      <p:cBhvr>
                                        <p:cTn id="23" dur="500"/>
                                        <p:tgtEl>
                                          <p:spTgt spid="19470"/>
                                        </p:tgtEl>
                                      </p:cBhvr>
                                    </p:animEffect>
                                  </p:childTnLst>
                                  <p:subTnLst>
                                    <p:set>
                                      <p:cBhvr override="childStyle">
                                        <p:cTn dur="1" fill="hold" display="0" masterRel="nextClick" afterEffect="1"/>
                                        <p:tgtEl>
                                          <p:spTgt spid="19470"/>
                                        </p:tgtEl>
                                        <p:attrNameLst>
                                          <p:attrName>style.visibility</p:attrName>
                                        </p:attrNameLst>
                                      </p:cBhvr>
                                      <p:to>
                                        <p:strVal val="hidden"/>
                                      </p:to>
                                    </p:set>
                                  </p:sub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32" fill="hold" grpId="0" nodeType="clickEffect">
                                  <p:stCondLst>
                                    <p:cond delay="0"/>
                                  </p:stCondLst>
                                  <p:childTnLst>
                                    <p:set>
                                      <p:cBhvr>
                                        <p:cTn id="27" dur="1" fill="hold">
                                          <p:stCondLst>
                                            <p:cond delay="0"/>
                                          </p:stCondLst>
                                        </p:cTn>
                                        <p:tgtEl>
                                          <p:spTgt spid="3079"/>
                                        </p:tgtEl>
                                        <p:attrNameLst>
                                          <p:attrName>style.visibility</p:attrName>
                                        </p:attrNameLst>
                                      </p:cBhvr>
                                      <p:to>
                                        <p:strVal val="visible"/>
                                      </p:to>
                                    </p:set>
                                    <p:animEffect transition="in" filter="box(out)">
                                      <p:cBhvr>
                                        <p:cTn id="28" dur="500"/>
                                        <p:tgtEl>
                                          <p:spTgt spid="3079"/>
                                        </p:tgtEl>
                                      </p:cBhvr>
                                    </p:animEffect>
                                  </p:childTnLst>
                                </p:cTn>
                              </p:par>
                            </p:childTnLst>
                          </p:cTn>
                        </p:par>
                        <p:par>
                          <p:cTn id="29" fill="hold" nodeType="afterGroup">
                            <p:stCondLst>
                              <p:cond delay="500"/>
                            </p:stCondLst>
                            <p:childTnLst>
                              <p:par>
                                <p:cTn id="30" presetID="17" presetClass="entr" presetSubtype="10" fill="hold" grpId="0" nodeType="afterEffect">
                                  <p:stCondLst>
                                    <p:cond delay="0"/>
                                  </p:stCondLst>
                                  <p:childTnLst>
                                    <p:set>
                                      <p:cBhvr>
                                        <p:cTn id="31" dur="1" fill="hold">
                                          <p:stCondLst>
                                            <p:cond delay="0"/>
                                          </p:stCondLst>
                                        </p:cTn>
                                        <p:tgtEl>
                                          <p:spTgt spid="3080"/>
                                        </p:tgtEl>
                                        <p:attrNameLst>
                                          <p:attrName>style.visibility</p:attrName>
                                        </p:attrNameLst>
                                      </p:cBhvr>
                                      <p:to>
                                        <p:strVal val="visible"/>
                                      </p:to>
                                    </p:set>
                                    <p:anim calcmode="lin" valueType="num">
                                      <p:cBhvr>
                                        <p:cTn id="32" dur="500" fill="hold"/>
                                        <p:tgtEl>
                                          <p:spTgt spid="3080"/>
                                        </p:tgtEl>
                                        <p:attrNameLst>
                                          <p:attrName>ppt_w</p:attrName>
                                        </p:attrNameLst>
                                      </p:cBhvr>
                                      <p:tavLst>
                                        <p:tav tm="0">
                                          <p:val>
                                            <p:fltVal val="0"/>
                                          </p:val>
                                        </p:tav>
                                        <p:tav tm="100000">
                                          <p:val>
                                            <p:strVal val="#ppt_w"/>
                                          </p:val>
                                        </p:tav>
                                      </p:tavLst>
                                    </p:anim>
                                    <p:anim calcmode="lin" valueType="num">
                                      <p:cBhvr>
                                        <p:cTn id="33" dur="500" fill="hold"/>
                                        <p:tgtEl>
                                          <p:spTgt spid="3080"/>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32" fill="hold" grpId="0" nodeType="clickEffect">
                                  <p:stCondLst>
                                    <p:cond delay="0"/>
                                  </p:stCondLst>
                                  <p:childTnLst>
                                    <p:set>
                                      <p:cBhvr>
                                        <p:cTn id="37" dur="1" fill="hold">
                                          <p:stCondLst>
                                            <p:cond delay="0"/>
                                          </p:stCondLst>
                                        </p:cTn>
                                        <p:tgtEl>
                                          <p:spTgt spid="3090"/>
                                        </p:tgtEl>
                                        <p:attrNameLst>
                                          <p:attrName>style.visibility</p:attrName>
                                        </p:attrNameLst>
                                      </p:cBhvr>
                                      <p:to>
                                        <p:strVal val="visible"/>
                                      </p:to>
                                    </p:set>
                                    <p:animEffect transition="in" filter="box(out)">
                                      <p:cBhvr>
                                        <p:cTn id="38" dur="500"/>
                                        <p:tgtEl>
                                          <p:spTgt spid="3090"/>
                                        </p:tgtEl>
                                      </p:cBhvr>
                                    </p:animEffect>
                                  </p:childTnLst>
                                </p:cTn>
                              </p:par>
                            </p:childTnLst>
                          </p:cTn>
                        </p:par>
                        <p:par>
                          <p:cTn id="39" fill="hold" nodeType="afterGroup">
                            <p:stCondLst>
                              <p:cond delay="500"/>
                            </p:stCondLst>
                            <p:childTnLst>
                              <p:par>
                                <p:cTn id="40" presetID="24" presetClass="entr" presetSubtype="0" fill="hold" grpId="0" nodeType="afterEffect">
                                  <p:stCondLst>
                                    <p:cond delay="0"/>
                                  </p:stCondLst>
                                  <p:childTnLst>
                                    <p:set>
                                      <p:cBhvr>
                                        <p:cTn id="41" dur="1" fill="hold">
                                          <p:stCondLst>
                                            <p:cond delay="499"/>
                                          </p:stCondLst>
                                        </p:cTn>
                                        <p:tgtEl>
                                          <p:spTgt spid="3091"/>
                                        </p:tgtEl>
                                        <p:attrNameLst>
                                          <p:attrName>style.visibility</p:attrName>
                                        </p:attrNameLst>
                                      </p:cBhvr>
                                      <p:to>
                                        <p:strVal val="visible"/>
                                      </p:to>
                                    </p:set>
                                    <p:anim to="" calcmode="lin" valueType="num">
                                      <p:cBhvr>
                                        <p:cTn id="42" dur="1" fill="hold"/>
                                        <p:tgtEl>
                                          <p:spTgt spid="3091"/>
                                        </p:tgtEl>
                                        <p:attrNameLst>
                                          <p:attrName/>
                                        </p:attrNameLst>
                                      </p:cBhvr>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3089"/>
                                        </p:tgtEl>
                                        <p:attrNameLst>
                                          <p:attrName>style.visibility</p:attrName>
                                        </p:attrNameLst>
                                      </p:cBhvr>
                                      <p:to>
                                        <p:strVal val="visible"/>
                                      </p:to>
                                    </p:set>
                                    <p:animEffect transition="in" filter="box(out)">
                                      <p:cBhvr>
                                        <p:cTn id="47" dur="500"/>
                                        <p:tgtEl>
                                          <p:spTgt spid="3089"/>
                                        </p:tgtEl>
                                      </p:cBhvr>
                                    </p:animEffect>
                                  </p:childTnLst>
                                </p:cTn>
                              </p:par>
                            </p:childTnLst>
                          </p:cTn>
                        </p:par>
                        <p:par>
                          <p:cTn id="48" fill="hold" nodeType="afterGroup">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3092"/>
                                        </p:tgtEl>
                                        <p:attrNameLst>
                                          <p:attrName>style.visibility</p:attrName>
                                        </p:attrNameLst>
                                      </p:cBhvr>
                                      <p:to>
                                        <p:strVal val="visible"/>
                                      </p:to>
                                    </p:set>
                                    <p:animEffect transition="in" filter="wipe(left)">
                                      <p:cBhvr>
                                        <p:cTn id="51" dur="500"/>
                                        <p:tgtEl>
                                          <p:spTgt spid="3092"/>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097"/>
                                        </p:tgtEl>
                                        <p:attrNameLst>
                                          <p:attrName>style.visibility</p:attrName>
                                        </p:attrNameLst>
                                      </p:cBhvr>
                                      <p:to>
                                        <p:strVal val="visible"/>
                                      </p:to>
                                    </p:set>
                                    <p:animEffect transition="in" filter="wipe(left)">
                                      <p:cBhvr>
                                        <p:cTn id="56" dur="500"/>
                                        <p:tgtEl>
                                          <p:spTgt spid="3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utoUpdateAnimBg="0"/>
      <p:bldP spid="3075" grpId="0" build="p" autoUpdateAnimBg="0" advAuto="0"/>
      <p:bldP spid="3079" grpId="0" animBg="1" autoUpdateAnimBg="0"/>
      <p:bldP spid="3080" grpId="0"/>
      <p:bldP spid="3089" grpId="0" animBg="1" autoUpdateAnimBg="0"/>
      <p:bldP spid="3090" grpId="0" animBg="1" autoUpdateAnimBg="0"/>
      <p:bldP spid="3091" grpId="0"/>
      <p:bldP spid="3092" grpId="0"/>
      <p:bldP spid="309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Text Box 4">
            <a:extLst>
              <a:ext uri="{FF2B5EF4-FFF2-40B4-BE49-F238E27FC236}">
                <a16:creationId xmlns:a16="http://schemas.microsoft.com/office/drawing/2014/main" id="{4A447944-479B-534E-9620-E47F4F5AF712}"/>
              </a:ext>
            </a:extLst>
          </p:cNvPr>
          <p:cNvSpPr txBox="1">
            <a:spLocks noChangeArrowheads="1"/>
          </p:cNvSpPr>
          <p:nvPr/>
        </p:nvSpPr>
        <p:spPr bwMode="auto">
          <a:xfrm>
            <a:off x="684213" y="682625"/>
            <a:ext cx="8207375" cy="5051425"/>
          </a:xfrm>
          <a:prstGeom prst="rect">
            <a:avLst/>
          </a:prstGeom>
          <a:solidFill>
            <a:schemeClr val="bg1"/>
          </a:solidFill>
          <a:ln w="12700">
            <a:noFill/>
            <a:miter lim="800000"/>
            <a:headEnd/>
            <a:tailEnd/>
          </a:ln>
          <a:effec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zh-CN" altLang="en-US" sz="2800" b="1">
                <a:solidFill>
                  <a:schemeClr val="accent2"/>
                </a:solidFill>
                <a:effectLst>
                  <a:outerShdw blurRad="38100" dist="38100" dir="2700000" algn="tl">
                    <a:srgbClr val="C0C0C0"/>
                  </a:outerShdw>
                </a:effectLst>
                <a:latin typeface="宋体" panose="02010600030101010101" pitchFamily="2" charset="-122"/>
              </a:rPr>
              <a:t>优点</a:t>
            </a:r>
            <a:r>
              <a:rPr lang="zh-CN" altLang="en-US" sz="2800" b="1">
                <a:solidFill>
                  <a:schemeClr val="accent2"/>
                </a:solidFill>
                <a:effectLst>
                  <a:outerShdw blurRad="38100" dist="38100" dir="2700000" algn="tl">
                    <a:srgbClr val="C0C0C0"/>
                  </a:outerShdw>
                </a:effectLst>
                <a:latin typeface="宋体" panose="02010600030101010101" pitchFamily="2" charset="-122"/>
                <a:sym typeface="Wingdings" pitchFamily="2" charset="2"/>
              </a:rPr>
              <a:t> ：</a:t>
            </a:r>
            <a:r>
              <a:rPr lang="zh-CN" altLang="en-US" sz="2800" b="1">
                <a:solidFill>
                  <a:schemeClr val="tx2"/>
                </a:solidFill>
                <a:effectLst>
                  <a:outerShdw blurRad="38100" dist="38100" dir="2700000" algn="tl">
                    <a:srgbClr val="C0C0C0"/>
                  </a:outerShdw>
                </a:effectLst>
                <a:latin typeface="宋体" panose="02010600030101010101" pitchFamily="2" charset="-122"/>
                <a:sym typeface="Wingdings" pitchFamily="2" charset="2"/>
              </a:rPr>
              <a:t> </a:t>
            </a:r>
          </a:p>
          <a:p>
            <a:pPr eaLnBrk="1" hangingPunct="1">
              <a:lnSpc>
                <a:spcPct val="120000"/>
              </a:lnSpc>
              <a:spcBef>
                <a:spcPct val="50000"/>
              </a:spcBef>
            </a:pPr>
            <a:r>
              <a:rPr lang="zh-CN" altLang="en-US" sz="2800" b="1">
                <a:solidFill>
                  <a:schemeClr val="tx2"/>
                </a:solidFill>
                <a:effectLst>
                  <a:outerShdw blurRad="38100" dist="38100" dir="2700000" algn="tl">
                    <a:srgbClr val="C0C0C0"/>
                  </a:outerShdw>
                </a:effectLst>
                <a:latin typeface="宋体" panose="02010600030101010101" pitchFamily="2" charset="-122"/>
                <a:sym typeface="Wingdings" pitchFamily="2" charset="2"/>
              </a:rPr>
              <a:t>   （</a:t>
            </a:r>
            <a:r>
              <a:rPr lang="en-US" altLang="zh-CN" sz="2800" b="1">
                <a:solidFill>
                  <a:schemeClr val="tx2"/>
                </a:solidFill>
                <a:effectLst>
                  <a:outerShdw blurRad="38100" dist="38100" dir="2700000" algn="tl">
                    <a:srgbClr val="C0C0C0"/>
                  </a:outerShdw>
                </a:effectLst>
                <a:latin typeface="宋体" panose="02010600030101010101" pitchFamily="2" charset="-122"/>
                <a:sym typeface="Wingdings" pitchFamily="2" charset="2"/>
              </a:rPr>
              <a:t>1</a:t>
            </a:r>
            <a:r>
              <a:rPr lang="zh-CN" altLang="en-US" sz="2800" b="1">
                <a:solidFill>
                  <a:schemeClr val="tx2"/>
                </a:solidFill>
                <a:effectLst>
                  <a:outerShdw blurRad="38100" dist="38100" dir="2700000" algn="tl">
                    <a:srgbClr val="C0C0C0"/>
                  </a:outerShdw>
                </a:effectLst>
                <a:latin typeface="宋体" panose="02010600030101010101" pitchFamily="2" charset="-122"/>
                <a:sym typeface="Wingdings" pitchFamily="2" charset="2"/>
              </a:rPr>
              <a:t>）提高检索目录的速度。</a:t>
            </a:r>
          </a:p>
          <a:p>
            <a:pPr eaLnBrk="1" hangingPunct="1">
              <a:lnSpc>
                <a:spcPct val="120000"/>
              </a:lnSpc>
              <a:spcBef>
                <a:spcPct val="50000"/>
              </a:spcBef>
            </a:pPr>
            <a:r>
              <a:rPr lang="zh-CN" altLang="en-US" sz="2800" b="1">
                <a:solidFill>
                  <a:schemeClr val="tx2"/>
                </a:solidFill>
                <a:effectLst>
                  <a:outerShdw blurRad="38100" dist="38100" dir="2700000" algn="tl">
                    <a:srgbClr val="C0C0C0"/>
                  </a:outerShdw>
                </a:effectLst>
                <a:latin typeface="宋体" panose="02010600030101010101" pitchFamily="2" charset="-122"/>
                <a:sym typeface="Wingdings" pitchFamily="2" charset="2"/>
              </a:rPr>
              <a:t>   （</a:t>
            </a:r>
            <a:r>
              <a:rPr lang="en-US" altLang="zh-CN" sz="2800" b="1">
                <a:solidFill>
                  <a:schemeClr val="tx2"/>
                </a:solidFill>
                <a:effectLst>
                  <a:outerShdw blurRad="38100" dist="38100" dir="2700000" algn="tl">
                    <a:srgbClr val="C0C0C0"/>
                  </a:outerShdw>
                </a:effectLst>
                <a:latin typeface="宋体" panose="02010600030101010101" pitchFamily="2" charset="-122"/>
                <a:sym typeface="Wingdings" pitchFamily="2" charset="2"/>
              </a:rPr>
              <a:t>2</a:t>
            </a:r>
            <a:r>
              <a:rPr lang="zh-CN" altLang="en-US" sz="2800" b="1">
                <a:solidFill>
                  <a:schemeClr val="tx2"/>
                </a:solidFill>
                <a:effectLst>
                  <a:outerShdw blurRad="38100" dist="38100" dir="2700000" algn="tl">
                    <a:srgbClr val="C0C0C0"/>
                  </a:outerShdw>
                </a:effectLst>
                <a:latin typeface="宋体" panose="02010600030101010101" pitchFamily="2" charset="-122"/>
                <a:sym typeface="Wingdings" pitchFamily="2" charset="2"/>
              </a:rPr>
              <a:t>）在不同的用户目录中，可以使用相同的文件名。</a:t>
            </a:r>
          </a:p>
          <a:p>
            <a:pPr eaLnBrk="1" hangingPunct="1">
              <a:lnSpc>
                <a:spcPct val="120000"/>
              </a:lnSpc>
              <a:spcBef>
                <a:spcPct val="50000"/>
              </a:spcBef>
            </a:pPr>
            <a:r>
              <a:rPr lang="zh-CN" altLang="en-US" sz="2800" b="1">
                <a:solidFill>
                  <a:schemeClr val="tx2"/>
                </a:solidFill>
                <a:effectLst>
                  <a:outerShdw blurRad="38100" dist="38100" dir="2700000" algn="tl">
                    <a:srgbClr val="C0C0C0"/>
                  </a:outerShdw>
                </a:effectLst>
                <a:latin typeface="宋体" panose="02010600030101010101" pitchFamily="2" charset="-122"/>
                <a:sym typeface="Wingdings" pitchFamily="2" charset="2"/>
              </a:rPr>
              <a:t>   （</a:t>
            </a:r>
            <a:r>
              <a:rPr lang="en-US" altLang="zh-CN" sz="2800" b="1">
                <a:solidFill>
                  <a:schemeClr val="tx2"/>
                </a:solidFill>
                <a:effectLst>
                  <a:outerShdw blurRad="38100" dist="38100" dir="2700000" algn="tl">
                    <a:srgbClr val="C0C0C0"/>
                  </a:outerShdw>
                </a:effectLst>
                <a:latin typeface="宋体" panose="02010600030101010101" pitchFamily="2" charset="-122"/>
                <a:sym typeface="Wingdings" pitchFamily="2" charset="2"/>
              </a:rPr>
              <a:t>3</a:t>
            </a:r>
            <a:r>
              <a:rPr lang="zh-CN" altLang="en-US" sz="2800" b="1">
                <a:solidFill>
                  <a:schemeClr val="tx2"/>
                </a:solidFill>
                <a:effectLst>
                  <a:outerShdw blurRad="38100" dist="38100" dir="2700000" algn="tl">
                    <a:srgbClr val="C0C0C0"/>
                  </a:outerShdw>
                </a:effectLst>
                <a:latin typeface="宋体" panose="02010600030101010101" pitchFamily="2" charset="-122"/>
                <a:sym typeface="Wingdings" pitchFamily="2" charset="2"/>
              </a:rPr>
              <a:t>）不同用户还可使用不同的文件名，来访问系统中的同一个共享文件。</a:t>
            </a:r>
          </a:p>
          <a:p>
            <a:pPr eaLnBrk="1" hangingPunct="1">
              <a:lnSpc>
                <a:spcPct val="120000"/>
              </a:lnSpc>
              <a:spcBef>
                <a:spcPct val="50000"/>
              </a:spcBef>
            </a:pPr>
            <a:r>
              <a:rPr lang="zh-CN" altLang="en-US" sz="2800" b="1">
                <a:solidFill>
                  <a:schemeClr val="accent2"/>
                </a:solidFill>
                <a:effectLst>
                  <a:outerShdw blurRad="38100" dist="38100" dir="2700000" algn="tl">
                    <a:srgbClr val="C0C0C0"/>
                  </a:outerShdw>
                </a:effectLst>
                <a:latin typeface="宋体" panose="02010600030101010101" pitchFamily="2" charset="-122"/>
                <a:sym typeface="Wingdings" pitchFamily="2" charset="2"/>
              </a:rPr>
              <a:t>缺点：</a:t>
            </a:r>
            <a:r>
              <a:rPr lang="zh-CN" altLang="en-US" sz="2800" b="1">
                <a:solidFill>
                  <a:schemeClr val="tx2"/>
                </a:solidFill>
                <a:effectLst>
                  <a:outerShdw blurRad="38100" dist="38100" dir="2700000" algn="tl">
                    <a:srgbClr val="C0C0C0"/>
                  </a:outerShdw>
                </a:effectLst>
                <a:latin typeface="宋体" panose="02010600030101010101" pitchFamily="2" charset="-122"/>
                <a:sym typeface="Wingdings" pitchFamily="2" charset="2"/>
              </a:rPr>
              <a:t>用户之间相互隔离，诸用户之间不便于共享文件。</a:t>
            </a:r>
            <a:endParaRPr lang="zh-CN" altLang="en-US" sz="2800" b="1">
              <a:solidFill>
                <a:schemeClr val="tx2"/>
              </a:solidFill>
              <a:effectLst>
                <a:outerShdw blurRad="38100" dist="38100" dir="2700000" algn="tl">
                  <a:srgbClr val="C0C0C0"/>
                </a:outerShdw>
              </a:effectLst>
              <a:latin typeface="宋体" panose="02010600030101010101" pitchFamily="2" charset="-122"/>
            </a:endParaRPr>
          </a:p>
        </p:txBody>
      </p:sp>
      <p:sp>
        <p:nvSpPr>
          <p:cNvPr id="43011" name="Rectangle 5">
            <a:extLst>
              <a:ext uri="{FF2B5EF4-FFF2-40B4-BE49-F238E27FC236}">
                <a16:creationId xmlns:a16="http://schemas.microsoft.com/office/drawing/2014/main" id="{41B26C28-3FEF-6747-91FF-0B3EC847C1E7}"/>
              </a:ext>
            </a:extLst>
          </p:cNvPr>
          <p:cNvSpPr>
            <a:spLocks noChangeArrowheads="1"/>
          </p:cNvSpPr>
          <p:nvPr/>
        </p:nvSpPr>
        <p:spPr bwMode="auto">
          <a:xfrm>
            <a:off x="685800" y="0"/>
            <a:ext cx="6189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dirty="0">
                <a:solidFill>
                  <a:srgbClr val="FF0066"/>
                </a:solidFill>
              </a:rPr>
              <a:t>5.4  </a:t>
            </a:r>
            <a:r>
              <a:rPr lang="zh-CN" altLang="en-US" sz="3200" b="1" dirty="0">
                <a:solidFill>
                  <a:srgbClr val="FF0066"/>
                </a:solidFill>
              </a:rPr>
              <a:t>目录管理</a:t>
            </a:r>
            <a:r>
              <a:rPr lang="en-US" altLang="zh-CN" sz="3200" b="1" dirty="0">
                <a:solidFill>
                  <a:srgbClr val="FF0066"/>
                </a:solidFill>
              </a:rPr>
              <a:t>-----</a:t>
            </a:r>
            <a:r>
              <a:rPr lang="zh-CN" altLang="en-US" sz="3200" b="1" dirty="0">
                <a:solidFill>
                  <a:schemeClr val="accent2"/>
                </a:solidFill>
              </a:rPr>
              <a:t>二级目录结构</a:t>
            </a:r>
          </a:p>
        </p:txBody>
      </p:sp>
    </p:spTree>
    <p:extLst>
      <p:ext uri="{BB962C8B-B14F-4D97-AF65-F5344CB8AC3E}">
        <p14:creationId xmlns:p14="http://schemas.microsoft.com/office/powerpoint/2010/main" val="410317480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9876">
                                            <p:bg/>
                                          </p:spTgt>
                                        </p:tgtEl>
                                        <p:attrNameLst>
                                          <p:attrName>style.visibility</p:attrName>
                                        </p:attrNameLst>
                                      </p:cBhvr>
                                      <p:to>
                                        <p:strVal val="visible"/>
                                      </p:to>
                                    </p:set>
                                    <p:animEffect transition="in" filter="wipe(left)">
                                      <p:cBhvr>
                                        <p:cTn id="7" dur="500"/>
                                        <p:tgtEl>
                                          <p:spTgt spid="79876">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9876">
                                            <p:txEl>
                                              <p:pRg st="0" end="0"/>
                                            </p:txEl>
                                          </p:spTgt>
                                        </p:tgtEl>
                                        <p:attrNameLst>
                                          <p:attrName>style.visibility</p:attrName>
                                        </p:attrNameLst>
                                      </p:cBhvr>
                                      <p:to>
                                        <p:strVal val="visible"/>
                                      </p:to>
                                    </p:set>
                                    <p:animEffect transition="in" filter="wipe(left)">
                                      <p:cBhvr>
                                        <p:cTn id="12" dur="500"/>
                                        <p:tgtEl>
                                          <p:spTgt spid="7987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9876">
                                            <p:txEl>
                                              <p:pRg st="1" end="1"/>
                                            </p:txEl>
                                          </p:spTgt>
                                        </p:tgtEl>
                                        <p:attrNameLst>
                                          <p:attrName>style.visibility</p:attrName>
                                        </p:attrNameLst>
                                      </p:cBhvr>
                                      <p:to>
                                        <p:strVal val="visible"/>
                                      </p:to>
                                    </p:set>
                                    <p:animEffect transition="in" filter="wipe(left)">
                                      <p:cBhvr>
                                        <p:cTn id="17" dur="500"/>
                                        <p:tgtEl>
                                          <p:spTgt spid="79876">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9876">
                                            <p:txEl>
                                              <p:pRg st="2" end="2"/>
                                            </p:txEl>
                                          </p:spTgt>
                                        </p:tgtEl>
                                        <p:attrNameLst>
                                          <p:attrName>style.visibility</p:attrName>
                                        </p:attrNameLst>
                                      </p:cBhvr>
                                      <p:to>
                                        <p:strVal val="visible"/>
                                      </p:to>
                                    </p:set>
                                    <p:animEffect transition="in" filter="wipe(left)">
                                      <p:cBhvr>
                                        <p:cTn id="22" dur="500"/>
                                        <p:tgtEl>
                                          <p:spTgt spid="79876">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9876">
                                            <p:txEl>
                                              <p:pRg st="3" end="3"/>
                                            </p:txEl>
                                          </p:spTgt>
                                        </p:tgtEl>
                                        <p:attrNameLst>
                                          <p:attrName>style.visibility</p:attrName>
                                        </p:attrNameLst>
                                      </p:cBhvr>
                                      <p:to>
                                        <p:strVal val="visible"/>
                                      </p:to>
                                    </p:set>
                                    <p:animEffect transition="in" filter="wipe(left)">
                                      <p:cBhvr>
                                        <p:cTn id="27" dur="500"/>
                                        <p:tgtEl>
                                          <p:spTgt spid="79876">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9876">
                                            <p:txEl>
                                              <p:pRg st="4" end="4"/>
                                            </p:txEl>
                                          </p:spTgt>
                                        </p:tgtEl>
                                        <p:attrNameLst>
                                          <p:attrName>style.visibility</p:attrName>
                                        </p:attrNameLst>
                                      </p:cBhvr>
                                      <p:to>
                                        <p:strVal val="visible"/>
                                      </p:to>
                                    </p:set>
                                    <p:animEffect transition="in" filter="wipe(left)">
                                      <p:cBhvr>
                                        <p:cTn id="32" dur="500"/>
                                        <p:tgtEl>
                                          <p:spTgt spid="798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6" grpId="0" build="p"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59">
            <a:extLst>
              <a:ext uri="{FF2B5EF4-FFF2-40B4-BE49-F238E27FC236}">
                <a16:creationId xmlns:a16="http://schemas.microsoft.com/office/drawing/2014/main" id="{984AF3AE-D38E-6E40-BB78-E9A7657703ED}"/>
              </a:ext>
            </a:extLst>
          </p:cNvPr>
          <p:cNvSpPr>
            <a:spLocks noChangeArrowheads="1"/>
          </p:cNvSpPr>
          <p:nvPr/>
        </p:nvSpPr>
        <p:spPr bwMode="auto">
          <a:xfrm>
            <a:off x="685800" y="0"/>
            <a:ext cx="548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0066"/>
                </a:solidFill>
              </a:rPr>
              <a:t>5.4  </a:t>
            </a:r>
            <a:r>
              <a:rPr lang="zh-CN" altLang="en-US" sz="2800" b="1" dirty="0">
                <a:solidFill>
                  <a:srgbClr val="FF0066"/>
                </a:solidFill>
              </a:rPr>
              <a:t>目录管理</a:t>
            </a:r>
            <a:r>
              <a:rPr lang="en-US" altLang="zh-CN" sz="2800" b="1" dirty="0">
                <a:solidFill>
                  <a:srgbClr val="FF0066"/>
                </a:solidFill>
              </a:rPr>
              <a:t>-----</a:t>
            </a:r>
            <a:r>
              <a:rPr lang="zh-CN" altLang="en-US" b="1" dirty="0">
                <a:solidFill>
                  <a:schemeClr val="accent2"/>
                </a:solidFill>
              </a:rPr>
              <a:t>树型目录结构</a:t>
            </a:r>
          </a:p>
        </p:txBody>
      </p:sp>
      <p:pic>
        <p:nvPicPr>
          <p:cNvPr id="44035" name="Picture 161" descr="8-10">
            <a:extLst>
              <a:ext uri="{FF2B5EF4-FFF2-40B4-BE49-F238E27FC236}">
                <a16:creationId xmlns:a16="http://schemas.microsoft.com/office/drawing/2014/main" id="{2AB1D4B2-2CF3-0047-B3DC-965710FC8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9525" y="2581275"/>
            <a:ext cx="7407275"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Text Box 162">
            <a:extLst>
              <a:ext uri="{FF2B5EF4-FFF2-40B4-BE49-F238E27FC236}">
                <a16:creationId xmlns:a16="http://schemas.microsoft.com/office/drawing/2014/main" id="{BD176160-67D5-6041-9338-8D3A995D89D8}"/>
              </a:ext>
            </a:extLst>
          </p:cNvPr>
          <p:cNvSpPr txBox="1">
            <a:spLocks noChangeArrowheads="1"/>
          </p:cNvSpPr>
          <p:nvPr/>
        </p:nvSpPr>
        <p:spPr bwMode="auto">
          <a:xfrm>
            <a:off x="762000" y="533400"/>
            <a:ext cx="8153400" cy="457200"/>
          </a:xfrm>
          <a:prstGeom prst="rect">
            <a:avLst/>
          </a:prstGeom>
          <a:solidFill>
            <a:srgbClr val="CC0099"/>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chemeClr val="bg1"/>
                </a:solidFill>
              </a:rPr>
              <a:t>◆</a:t>
            </a:r>
            <a:r>
              <a:rPr lang="zh-CN" altLang="en-US" b="1">
                <a:solidFill>
                  <a:schemeClr val="bg1"/>
                </a:solidFill>
              </a:rPr>
              <a:t>树型目录：三级或三级以上的文件目录结构。</a:t>
            </a:r>
          </a:p>
        </p:txBody>
      </p:sp>
      <p:sp>
        <p:nvSpPr>
          <p:cNvPr id="44037" name="Text Box 164">
            <a:extLst>
              <a:ext uri="{FF2B5EF4-FFF2-40B4-BE49-F238E27FC236}">
                <a16:creationId xmlns:a16="http://schemas.microsoft.com/office/drawing/2014/main" id="{17E62DB1-DCB7-9B42-994C-C0623B6CD25C}"/>
              </a:ext>
            </a:extLst>
          </p:cNvPr>
          <p:cNvSpPr txBox="1">
            <a:spLocks noChangeArrowheads="1"/>
          </p:cNvSpPr>
          <p:nvPr/>
        </p:nvSpPr>
        <p:spPr bwMode="auto">
          <a:xfrm>
            <a:off x="762000" y="990600"/>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a:p>
        </p:txBody>
      </p:sp>
      <p:sp>
        <p:nvSpPr>
          <p:cNvPr id="14501" name="Text Box 165">
            <a:extLst>
              <a:ext uri="{FF2B5EF4-FFF2-40B4-BE49-F238E27FC236}">
                <a16:creationId xmlns:a16="http://schemas.microsoft.com/office/drawing/2014/main" id="{5284A5A1-2955-8D43-A7E3-B6D1A3DE1EE3}"/>
              </a:ext>
            </a:extLst>
          </p:cNvPr>
          <p:cNvSpPr txBox="1">
            <a:spLocks noChangeArrowheads="1"/>
          </p:cNvSpPr>
          <p:nvPr/>
        </p:nvSpPr>
        <p:spPr bwMode="auto">
          <a:xfrm>
            <a:off x="838200" y="990600"/>
            <a:ext cx="8077200" cy="457200"/>
          </a:xfrm>
          <a:prstGeom prst="rect">
            <a:avLst/>
          </a:prstGeom>
          <a:solidFill>
            <a:srgbClr val="FFFF66"/>
          </a:solidFill>
          <a:ln w="12700">
            <a:noFill/>
            <a:miter lim="800000"/>
            <a:headEnd/>
            <a:tailEnd/>
          </a:ln>
          <a:effec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chemeClr val="tx2"/>
                </a:solidFill>
                <a:effectLst>
                  <a:outerShdw blurRad="38100" dist="38100" dir="2700000" algn="tl">
                    <a:srgbClr val="FFFFFF"/>
                  </a:outerShdw>
                </a:effectLst>
              </a:rPr>
              <a:t>优点：检索效率高，允许重名，便于实现共享。</a:t>
            </a:r>
          </a:p>
        </p:txBody>
      </p:sp>
      <p:sp>
        <p:nvSpPr>
          <p:cNvPr id="14502" name="Text Box 166">
            <a:extLst>
              <a:ext uri="{FF2B5EF4-FFF2-40B4-BE49-F238E27FC236}">
                <a16:creationId xmlns:a16="http://schemas.microsoft.com/office/drawing/2014/main" id="{6A733F7D-5708-0940-971B-7BA5F6A25CCE}"/>
              </a:ext>
            </a:extLst>
          </p:cNvPr>
          <p:cNvSpPr txBox="1">
            <a:spLocks noChangeArrowheads="1"/>
          </p:cNvSpPr>
          <p:nvPr/>
        </p:nvSpPr>
        <p:spPr bwMode="auto">
          <a:xfrm>
            <a:off x="838200" y="1479550"/>
            <a:ext cx="8077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chemeClr val="accent2"/>
                </a:solidFill>
              </a:rPr>
              <a:t>         </a:t>
            </a:r>
            <a:r>
              <a:rPr lang="zh-CN" altLang="en-US" b="1">
                <a:solidFill>
                  <a:schemeClr val="accent2"/>
                </a:solidFill>
              </a:rPr>
              <a:t>为提高文件系统的灵活性，允许把一个目录文件中的目录项，既作为目录文件的</a:t>
            </a:r>
            <a:r>
              <a:rPr lang="en-US" altLang="zh-CN" b="1">
                <a:solidFill>
                  <a:schemeClr val="accent2"/>
                </a:solidFill>
              </a:rPr>
              <a:t>FCB</a:t>
            </a:r>
            <a:r>
              <a:rPr lang="zh-CN" altLang="en-US" b="1">
                <a:solidFill>
                  <a:schemeClr val="accent2"/>
                </a:solidFill>
              </a:rPr>
              <a:t>，又能作为数据文件的</a:t>
            </a:r>
            <a:r>
              <a:rPr lang="en-US" altLang="zh-CN" b="1">
                <a:solidFill>
                  <a:schemeClr val="accent2"/>
                </a:solidFill>
              </a:rPr>
              <a:t>FCB</a:t>
            </a:r>
            <a:r>
              <a:rPr lang="zh-CN" altLang="en-US" b="1">
                <a:solidFill>
                  <a:schemeClr val="accent2"/>
                </a:solidFill>
              </a:rPr>
              <a:t>。可用目录项中的一位表示。</a:t>
            </a:r>
          </a:p>
        </p:txBody>
      </p:sp>
      <p:sp>
        <p:nvSpPr>
          <p:cNvPr id="44040" name="Text Box 167">
            <a:extLst>
              <a:ext uri="{FF2B5EF4-FFF2-40B4-BE49-F238E27FC236}">
                <a16:creationId xmlns:a16="http://schemas.microsoft.com/office/drawing/2014/main" id="{878392A9-557B-0943-88D6-91FD9E7A6C3A}"/>
              </a:ext>
            </a:extLst>
          </p:cNvPr>
          <p:cNvSpPr txBox="1">
            <a:spLocks noChangeArrowheads="1"/>
          </p:cNvSpPr>
          <p:nvPr/>
        </p:nvSpPr>
        <p:spPr bwMode="auto">
          <a:xfrm>
            <a:off x="3886200" y="6324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b="1"/>
          </a:p>
        </p:txBody>
      </p:sp>
      <p:sp>
        <p:nvSpPr>
          <p:cNvPr id="44041" name="Text Box 168">
            <a:extLst>
              <a:ext uri="{FF2B5EF4-FFF2-40B4-BE49-F238E27FC236}">
                <a16:creationId xmlns:a16="http://schemas.microsoft.com/office/drawing/2014/main" id="{BB3697C9-73D8-0149-BF78-6B9590E85AD1}"/>
              </a:ext>
            </a:extLst>
          </p:cNvPr>
          <p:cNvSpPr txBox="1">
            <a:spLocks noChangeArrowheads="1"/>
          </p:cNvSpPr>
          <p:nvPr/>
        </p:nvSpPr>
        <p:spPr bwMode="auto">
          <a:xfrm>
            <a:off x="3962400" y="6324600"/>
            <a:ext cx="685800" cy="304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400" b="1" dirty="0"/>
              <a:t>5-18</a:t>
            </a:r>
          </a:p>
        </p:txBody>
      </p:sp>
    </p:spTree>
    <p:extLst>
      <p:ext uri="{BB962C8B-B14F-4D97-AF65-F5344CB8AC3E}">
        <p14:creationId xmlns:p14="http://schemas.microsoft.com/office/powerpoint/2010/main" val="378418439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501"/>
                                        </p:tgtEl>
                                        <p:attrNameLst>
                                          <p:attrName>style.visibility</p:attrName>
                                        </p:attrNameLst>
                                      </p:cBhvr>
                                      <p:to>
                                        <p:strVal val="visible"/>
                                      </p:to>
                                    </p:set>
                                    <p:animEffect transition="in" filter="dissolve">
                                      <p:cBhvr>
                                        <p:cTn id="7" dur="500"/>
                                        <p:tgtEl>
                                          <p:spTgt spid="145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14502"/>
                                        </p:tgtEl>
                                        <p:attrNameLst>
                                          <p:attrName>style.visibility</p:attrName>
                                        </p:attrNameLst>
                                      </p:cBhvr>
                                      <p:to>
                                        <p:strVal val="visible"/>
                                      </p:to>
                                    </p:set>
                                    <p:anim calcmode="lin" valueType="num">
                                      <p:cBhvr>
                                        <p:cTn id="12" dur="500" fill="hold"/>
                                        <p:tgtEl>
                                          <p:spTgt spid="14502"/>
                                        </p:tgtEl>
                                        <p:attrNameLst>
                                          <p:attrName>ppt_w</p:attrName>
                                        </p:attrNameLst>
                                      </p:cBhvr>
                                      <p:tavLst>
                                        <p:tav tm="0">
                                          <p:val>
                                            <p:fltVal val="0"/>
                                          </p:val>
                                        </p:tav>
                                        <p:tav tm="100000">
                                          <p:val>
                                            <p:strVal val="#ppt_w"/>
                                          </p:val>
                                        </p:tav>
                                      </p:tavLst>
                                    </p:anim>
                                    <p:anim calcmode="lin" valueType="num">
                                      <p:cBhvr>
                                        <p:cTn id="13" dur="500" fill="hold"/>
                                        <p:tgtEl>
                                          <p:spTgt spid="1450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01" grpId="0" animBg="1"/>
      <p:bldP spid="1450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6">
            <a:extLst>
              <a:ext uri="{FF2B5EF4-FFF2-40B4-BE49-F238E27FC236}">
                <a16:creationId xmlns:a16="http://schemas.microsoft.com/office/drawing/2014/main" id="{3005B30A-AAFD-2344-89C7-802993DB0BFD}"/>
              </a:ext>
            </a:extLst>
          </p:cNvPr>
          <p:cNvSpPr>
            <a:spLocks noChangeArrowheads="1"/>
          </p:cNvSpPr>
          <p:nvPr/>
        </p:nvSpPr>
        <p:spPr bwMode="auto">
          <a:xfrm>
            <a:off x="685800" y="0"/>
            <a:ext cx="548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0066"/>
                </a:solidFill>
              </a:rPr>
              <a:t>5.4  </a:t>
            </a:r>
            <a:r>
              <a:rPr lang="zh-CN" altLang="en-US" sz="2800" b="1" dirty="0">
                <a:solidFill>
                  <a:srgbClr val="FF0066"/>
                </a:solidFill>
              </a:rPr>
              <a:t>目录管理</a:t>
            </a:r>
            <a:r>
              <a:rPr lang="en-US" altLang="zh-CN" sz="2800" b="1" dirty="0">
                <a:solidFill>
                  <a:srgbClr val="FF0066"/>
                </a:solidFill>
              </a:rPr>
              <a:t>-----</a:t>
            </a:r>
            <a:r>
              <a:rPr lang="zh-CN" altLang="en-US" b="1" dirty="0">
                <a:solidFill>
                  <a:schemeClr val="accent2"/>
                </a:solidFill>
              </a:rPr>
              <a:t>树型目录结构</a:t>
            </a:r>
          </a:p>
        </p:txBody>
      </p:sp>
      <p:sp>
        <p:nvSpPr>
          <p:cNvPr id="15387" name="Text Box 27">
            <a:extLst>
              <a:ext uri="{FF2B5EF4-FFF2-40B4-BE49-F238E27FC236}">
                <a16:creationId xmlns:a16="http://schemas.microsoft.com/office/drawing/2014/main" id="{CAF6DC5C-E085-0641-A994-6921DE776D85}"/>
              </a:ext>
            </a:extLst>
          </p:cNvPr>
          <p:cNvSpPr txBox="1">
            <a:spLocks noChangeArrowheads="1"/>
          </p:cNvSpPr>
          <p:nvPr/>
        </p:nvSpPr>
        <p:spPr bwMode="auto">
          <a:xfrm>
            <a:off x="762000" y="2714625"/>
            <a:ext cx="82296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solidFill>
                  <a:schemeClr val="accent2"/>
                </a:solidFill>
                <a:sym typeface="Wingdings 2" pitchFamily="2" charset="2"/>
              </a:rPr>
              <a:t></a:t>
            </a:r>
            <a:r>
              <a:rPr lang="zh-CN" altLang="en-US" b="1">
                <a:solidFill>
                  <a:schemeClr val="accent2"/>
                </a:solidFill>
              </a:rPr>
              <a:t>当前目录：</a:t>
            </a:r>
            <a:r>
              <a:rPr lang="zh-CN" altLang="en-US" b="1">
                <a:solidFill>
                  <a:schemeClr val="tx2"/>
                </a:solidFill>
              </a:rPr>
              <a:t>又称工作目录（</a:t>
            </a:r>
            <a:r>
              <a:rPr lang="en-US" altLang="zh-CN" b="1">
                <a:solidFill>
                  <a:schemeClr val="tx2"/>
                </a:solidFill>
              </a:rPr>
              <a:t>working directory</a:t>
            </a:r>
            <a:r>
              <a:rPr lang="zh-CN" altLang="en-US" b="1">
                <a:solidFill>
                  <a:schemeClr val="tx2"/>
                </a:solidFill>
              </a:rPr>
              <a:t>），它是由用户（进程）指定的一个目录，用户对文件访问时所使用的路径名，都是参照该目录而得知的。 </a:t>
            </a:r>
            <a:endParaRPr lang="zh-CN" altLang="en-US" b="1">
              <a:solidFill>
                <a:schemeClr val="accent2"/>
              </a:solidFill>
            </a:endParaRPr>
          </a:p>
          <a:p>
            <a:pPr eaLnBrk="1" hangingPunct="1"/>
            <a:r>
              <a:rPr lang="zh-CN" altLang="en-US" b="1">
                <a:solidFill>
                  <a:schemeClr val="accent2"/>
                </a:solidFill>
                <a:sym typeface="Wingdings 2" pitchFamily="2" charset="2"/>
              </a:rPr>
              <a:t></a:t>
            </a:r>
            <a:r>
              <a:rPr lang="zh-CN" altLang="en-US" b="1">
                <a:solidFill>
                  <a:schemeClr val="accent2"/>
                </a:solidFill>
              </a:rPr>
              <a:t>相对路径</a:t>
            </a:r>
          </a:p>
          <a:p>
            <a:pPr eaLnBrk="1" hangingPunct="1"/>
            <a:r>
              <a:rPr lang="zh-CN" altLang="en-US" b="1">
                <a:solidFill>
                  <a:schemeClr val="tx2"/>
                </a:solidFill>
              </a:rPr>
              <a:t>         从当前目录开始，逐级通过中间目录文件，最后到达所要访问的数据文件。将这一路径上的全部目录文件名与数据文件名用“／“连接而形成的路径名称为相对路径。</a:t>
            </a:r>
            <a:endParaRPr lang="zh-CN" altLang="en-US" b="1">
              <a:solidFill>
                <a:schemeClr val="accent2"/>
              </a:solidFill>
            </a:endParaRPr>
          </a:p>
          <a:p>
            <a:pPr eaLnBrk="1" hangingPunct="1"/>
            <a:r>
              <a:rPr lang="zh-CN" altLang="en-US" b="1">
                <a:solidFill>
                  <a:schemeClr val="accent2"/>
                </a:solidFill>
                <a:sym typeface="Wingdings 2" pitchFamily="2" charset="2"/>
              </a:rPr>
              <a:t></a:t>
            </a:r>
            <a:r>
              <a:rPr lang="zh-CN" altLang="en-US" b="1">
                <a:solidFill>
                  <a:schemeClr val="accent2"/>
                </a:solidFill>
              </a:rPr>
              <a:t>绝对路径</a:t>
            </a:r>
          </a:p>
          <a:p>
            <a:pPr eaLnBrk="1" hangingPunct="1"/>
            <a:r>
              <a:rPr lang="zh-CN" altLang="en-US" b="1">
                <a:solidFill>
                  <a:schemeClr val="tx2"/>
                </a:solidFill>
              </a:rPr>
              <a:t>         从根目录开始的路径名，称之为绝对路径。</a:t>
            </a:r>
          </a:p>
        </p:txBody>
      </p:sp>
      <p:sp>
        <p:nvSpPr>
          <p:cNvPr id="15388" name="Text Box 28">
            <a:extLst>
              <a:ext uri="{FF2B5EF4-FFF2-40B4-BE49-F238E27FC236}">
                <a16:creationId xmlns:a16="http://schemas.microsoft.com/office/drawing/2014/main" id="{107F8A75-8F57-B540-A499-857E1986EEAC}"/>
              </a:ext>
            </a:extLst>
          </p:cNvPr>
          <p:cNvSpPr txBox="1">
            <a:spLocks noChangeArrowheads="1"/>
          </p:cNvSpPr>
          <p:nvPr/>
        </p:nvSpPr>
        <p:spPr bwMode="auto">
          <a:xfrm>
            <a:off x="755650" y="704850"/>
            <a:ext cx="8208963"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accent2"/>
                </a:solidFill>
              </a:rPr>
              <a:t> </a:t>
            </a:r>
            <a:r>
              <a:rPr lang="en-US" altLang="zh-CN" b="1">
                <a:solidFill>
                  <a:schemeClr val="accent2"/>
                </a:solidFill>
                <a:sym typeface="Wingdings 2" pitchFamily="2" charset="2"/>
              </a:rPr>
              <a:t></a:t>
            </a:r>
            <a:r>
              <a:rPr lang="zh-CN" altLang="en-US" b="1">
                <a:solidFill>
                  <a:schemeClr val="accent2"/>
                </a:solidFill>
              </a:rPr>
              <a:t>路径</a:t>
            </a:r>
          </a:p>
          <a:p>
            <a:pPr eaLnBrk="1" hangingPunct="1"/>
            <a:r>
              <a:rPr lang="zh-CN" altLang="en-US" b="1">
                <a:solidFill>
                  <a:schemeClr val="tx2"/>
                </a:solidFill>
              </a:rPr>
              <a:t>        在树形目录结构中，从根目录到任何数据文件之间，只有一条唯一的通路，在该路径上从树的根开始，把全部目录文件名与数据文件名，依次用“／“连接起来，即构成该数据文件的路径名。</a:t>
            </a:r>
          </a:p>
        </p:txBody>
      </p:sp>
    </p:spTree>
    <p:extLst>
      <p:ext uri="{BB962C8B-B14F-4D97-AF65-F5344CB8AC3E}">
        <p14:creationId xmlns:p14="http://schemas.microsoft.com/office/powerpoint/2010/main" val="59838924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388"/>
                                        </p:tgtEl>
                                        <p:attrNameLst>
                                          <p:attrName>style.visibility</p:attrName>
                                        </p:attrNameLst>
                                      </p:cBhvr>
                                      <p:to>
                                        <p:strVal val="visible"/>
                                      </p:to>
                                    </p:set>
                                    <p:animEffect transition="in" filter="dissolve">
                                      <p:cBhvr>
                                        <p:cTn id="7" dur="500"/>
                                        <p:tgtEl>
                                          <p:spTgt spid="153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5387">
                                            <p:txEl>
                                              <p:pRg st="0" end="0"/>
                                            </p:txEl>
                                          </p:spTgt>
                                        </p:tgtEl>
                                        <p:attrNameLst>
                                          <p:attrName>style.visibility</p:attrName>
                                        </p:attrNameLst>
                                      </p:cBhvr>
                                      <p:to>
                                        <p:strVal val="visible"/>
                                      </p:to>
                                    </p:set>
                                    <p:animEffect transition="in" filter="barn(outVertical)">
                                      <p:cBhvr>
                                        <p:cTn id="12" dur="500"/>
                                        <p:tgtEl>
                                          <p:spTgt spid="1538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5387">
                                            <p:txEl>
                                              <p:pRg st="1" end="1"/>
                                            </p:txEl>
                                          </p:spTgt>
                                        </p:tgtEl>
                                        <p:attrNameLst>
                                          <p:attrName>style.visibility</p:attrName>
                                        </p:attrNameLst>
                                      </p:cBhvr>
                                      <p:to>
                                        <p:strVal val="visible"/>
                                      </p:to>
                                    </p:set>
                                    <p:animEffect transition="in" filter="barn(outVertical)">
                                      <p:cBhvr>
                                        <p:cTn id="17" dur="500"/>
                                        <p:tgtEl>
                                          <p:spTgt spid="1538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15387">
                                            <p:txEl>
                                              <p:pRg st="2" end="2"/>
                                            </p:txEl>
                                          </p:spTgt>
                                        </p:tgtEl>
                                        <p:attrNameLst>
                                          <p:attrName>style.visibility</p:attrName>
                                        </p:attrNameLst>
                                      </p:cBhvr>
                                      <p:to>
                                        <p:strVal val="visible"/>
                                      </p:to>
                                    </p:set>
                                    <p:animEffect transition="in" filter="barn(outVertical)">
                                      <p:cBhvr>
                                        <p:cTn id="22" dur="500"/>
                                        <p:tgtEl>
                                          <p:spTgt spid="15387">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15387">
                                            <p:txEl>
                                              <p:pRg st="3" end="3"/>
                                            </p:txEl>
                                          </p:spTgt>
                                        </p:tgtEl>
                                        <p:attrNameLst>
                                          <p:attrName>style.visibility</p:attrName>
                                        </p:attrNameLst>
                                      </p:cBhvr>
                                      <p:to>
                                        <p:strVal val="visible"/>
                                      </p:to>
                                    </p:set>
                                    <p:animEffect transition="in" filter="barn(outVertical)">
                                      <p:cBhvr>
                                        <p:cTn id="27" dur="500"/>
                                        <p:tgtEl>
                                          <p:spTgt spid="15387">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15387">
                                            <p:txEl>
                                              <p:pRg st="4" end="4"/>
                                            </p:txEl>
                                          </p:spTgt>
                                        </p:tgtEl>
                                        <p:attrNameLst>
                                          <p:attrName>style.visibility</p:attrName>
                                        </p:attrNameLst>
                                      </p:cBhvr>
                                      <p:to>
                                        <p:strVal val="visible"/>
                                      </p:to>
                                    </p:set>
                                    <p:animEffect transition="in" filter="barn(outVertical)">
                                      <p:cBhvr>
                                        <p:cTn id="32" dur="500"/>
                                        <p:tgtEl>
                                          <p:spTgt spid="153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87" grpId="0" build="p"/>
      <p:bldP spid="1538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a:extLst>
              <a:ext uri="{FF2B5EF4-FFF2-40B4-BE49-F238E27FC236}">
                <a16:creationId xmlns:a16="http://schemas.microsoft.com/office/drawing/2014/main" id="{D9D29578-2FBF-F74C-8662-50C4CA3F72E6}"/>
              </a:ext>
            </a:extLst>
          </p:cNvPr>
          <p:cNvSpPr>
            <a:spLocks noChangeArrowheads="1"/>
          </p:cNvSpPr>
          <p:nvPr/>
        </p:nvSpPr>
        <p:spPr bwMode="auto">
          <a:xfrm>
            <a:off x="685800" y="0"/>
            <a:ext cx="548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0066"/>
                </a:solidFill>
              </a:rPr>
              <a:t>5.4  </a:t>
            </a:r>
            <a:r>
              <a:rPr lang="zh-CN" altLang="en-US" sz="2800" b="1" dirty="0">
                <a:solidFill>
                  <a:srgbClr val="FF0066"/>
                </a:solidFill>
              </a:rPr>
              <a:t>目录管理</a:t>
            </a:r>
            <a:r>
              <a:rPr lang="en-US" altLang="zh-CN" sz="2800" b="1" dirty="0">
                <a:solidFill>
                  <a:srgbClr val="FF0066"/>
                </a:solidFill>
              </a:rPr>
              <a:t>-----</a:t>
            </a:r>
            <a:r>
              <a:rPr lang="zh-CN" altLang="en-US" b="1" dirty="0">
                <a:solidFill>
                  <a:schemeClr val="accent2"/>
                </a:solidFill>
              </a:rPr>
              <a:t>树型目录结构</a:t>
            </a:r>
          </a:p>
        </p:txBody>
      </p:sp>
      <p:sp>
        <p:nvSpPr>
          <p:cNvPr id="46083" name="Text Box 4">
            <a:extLst>
              <a:ext uri="{FF2B5EF4-FFF2-40B4-BE49-F238E27FC236}">
                <a16:creationId xmlns:a16="http://schemas.microsoft.com/office/drawing/2014/main" id="{7895D594-DF98-F44C-8C51-C9567F971D7C}"/>
              </a:ext>
            </a:extLst>
          </p:cNvPr>
          <p:cNvSpPr txBox="1">
            <a:spLocks noChangeArrowheads="1"/>
          </p:cNvSpPr>
          <p:nvPr/>
        </p:nvSpPr>
        <p:spPr bwMode="auto">
          <a:xfrm>
            <a:off x="609600" y="765175"/>
            <a:ext cx="8382000" cy="418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75000"/>
              </a:lnSpc>
              <a:spcBef>
                <a:spcPct val="50000"/>
              </a:spcBef>
            </a:pPr>
            <a:r>
              <a:rPr lang="en-US" altLang="zh-CN" sz="2800" b="1">
                <a:solidFill>
                  <a:schemeClr val="accent2"/>
                </a:solidFill>
                <a:sym typeface="Wingdings 2" pitchFamily="2" charset="2"/>
              </a:rPr>
              <a:t></a:t>
            </a:r>
            <a:r>
              <a:rPr lang="zh-CN" altLang="en-US" sz="2800" b="1">
                <a:solidFill>
                  <a:schemeClr val="accent2"/>
                </a:solidFill>
              </a:rPr>
              <a:t>增加和删除目录</a:t>
            </a:r>
          </a:p>
          <a:p>
            <a:pPr eaLnBrk="1" hangingPunct="1">
              <a:spcBef>
                <a:spcPct val="50000"/>
              </a:spcBef>
            </a:pPr>
            <a:r>
              <a:rPr lang="zh-CN" altLang="en-US" sz="2800" b="1"/>
              <a:t>        在树形结构目录中，用户可为自己建立用户目录</a:t>
            </a:r>
            <a:r>
              <a:rPr lang="en-US" altLang="zh-CN" sz="2800" b="1"/>
              <a:t>UFD</a:t>
            </a:r>
            <a:r>
              <a:rPr lang="zh-CN" altLang="en-US" sz="2800" b="1"/>
              <a:t>；并可再创建子目录。</a:t>
            </a:r>
          </a:p>
          <a:p>
            <a:pPr eaLnBrk="1" hangingPunct="1">
              <a:lnSpc>
                <a:spcPct val="75000"/>
              </a:lnSpc>
              <a:spcBef>
                <a:spcPct val="50000"/>
              </a:spcBef>
            </a:pPr>
            <a:r>
              <a:rPr lang="zh-CN" altLang="en-US" sz="2800" b="1"/>
              <a:t>        </a:t>
            </a:r>
            <a:r>
              <a:rPr lang="zh-CN" altLang="en-US" sz="2800" b="1">
                <a:solidFill>
                  <a:srgbClr val="0000FF"/>
                </a:solidFill>
              </a:rPr>
              <a:t>对一个不需要的目录进行删除。</a:t>
            </a:r>
            <a:r>
              <a:rPr lang="zh-CN" altLang="en-US" sz="2800" b="1"/>
              <a:t>分两种情况：</a:t>
            </a:r>
          </a:p>
          <a:p>
            <a:pPr eaLnBrk="1" hangingPunct="1">
              <a:lnSpc>
                <a:spcPct val="75000"/>
              </a:lnSpc>
              <a:spcBef>
                <a:spcPct val="50000"/>
              </a:spcBef>
            </a:pPr>
            <a:r>
              <a:rPr lang="zh-CN" altLang="en-US" sz="2800" b="1"/>
              <a:t>      （</a:t>
            </a:r>
            <a:r>
              <a:rPr lang="en-US" altLang="zh-CN" sz="2800" b="1"/>
              <a:t>1</a:t>
            </a:r>
            <a:r>
              <a:rPr lang="zh-CN" altLang="en-US" sz="2800" b="1"/>
              <a:t>）目录为空，可直接将其删除。</a:t>
            </a:r>
          </a:p>
          <a:p>
            <a:pPr eaLnBrk="1" hangingPunct="1">
              <a:lnSpc>
                <a:spcPct val="75000"/>
              </a:lnSpc>
              <a:spcBef>
                <a:spcPct val="50000"/>
              </a:spcBef>
            </a:pPr>
            <a:r>
              <a:rPr lang="zh-CN" altLang="en-US" sz="2800" b="1"/>
              <a:t>      （</a:t>
            </a:r>
            <a:r>
              <a:rPr lang="en-US" altLang="zh-CN" sz="2800" b="1"/>
              <a:t>2</a:t>
            </a:r>
            <a:r>
              <a:rPr lang="zh-CN" altLang="en-US" sz="2800" b="1"/>
              <a:t>）目录不空，可采取两种方法：</a:t>
            </a:r>
          </a:p>
          <a:p>
            <a:pPr eaLnBrk="1" hangingPunct="1">
              <a:lnSpc>
                <a:spcPct val="75000"/>
              </a:lnSpc>
              <a:spcBef>
                <a:spcPct val="50000"/>
              </a:spcBef>
            </a:pPr>
            <a:r>
              <a:rPr lang="zh-CN" altLang="en-US" sz="2800" b="1"/>
              <a:t>           ●不删除非空目录</a:t>
            </a:r>
          </a:p>
          <a:p>
            <a:pPr eaLnBrk="1" hangingPunct="1">
              <a:lnSpc>
                <a:spcPct val="75000"/>
              </a:lnSpc>
              <a:spcBef>
                <a:spcPct val="50000"/>
              </a:spcBef>
            </a:pPr>
            <a:r>
              <a:rPr lang="zh-CN" altLang="en-US" sz="2800" b="1"/>
              <a:t>           ●可删除非空目录</a:t>
            </a:r>
          </a:p>
        </p:txBody>
      </p:sp>
      <p:sp>
        <p:nvSpPr>
          <p:cNvPr id="46084" name="Text Box 5">
            <a:extLst>
              <a:ext uri="{FF2B5EF4-FFF2-40B4-BE49-F238E27FC236}">
                <a16:creationId xmlns:a16="http://schemas.microsoft.com/office/drawing/2014/main" id="{8F0BD2A2-2009-9B42-8B41-0779A39E821B}"/>
              </a:ext>
            </a:extLst>
          </p:cNvPr>
          <p:cNvSpPr txBox="1">
            <a:spLocks noChangeArrowheads="1"/>
          </p:cNvSpPr>
          <p:nvPr/>
        </p:nvSpPr>
        <p:spPr bwMode="auto">
          <a:xfrm>
            <a:off x="685800" y="2133600"/>
            <a:ext cx="838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b="1"/>
          </a:p>
        </p:txBody>
      </p:sp>
    </p:spTree>
    <p:extLst>
      <p:ext uri="{BB962C8B-B14F-4D97-AF65-F5344CB8AC3E}">
        <p14:creationId xmlns:p14="http://schemas.microsoft.com/office/powerpoint/2010/main" val="202360905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Effect transition="in" filter="blinds(horizontal)">
                                      <p:cBhvr>
                                        <p:cTn id="7" dur="500"/>
                                        <p:tgtEl>
                                          <p:spTgt spid="460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6083">
                                            <p:txEl>
                                              <p:pRg st="1" end="1"/>
                                            </p:txEl>
                                          </p:spTgt>
                                        </p:tgtEl>
                                        <p:attrNameLst>
                                          <p:attrName>style.visibility</p:attrName>
                                        </p:attrNameLst>
                                      </p:cBhvr>
                                      <p:to>
                                        <p:strVal val="visible"/>
                                      </p:to>
                                    </p:set>
                                    <p:animEffect transition="in" filter="blinds(horizontal)">
                                      <p:cBhvr>
                                        <p:cTn id="12" dur="500"/>
                                        <p:tgtEl>
                                          <p:spTgt spid="4608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6083">
                                            <p:txEl>
                                              <p:pRg st="2" end="2"/>
                                            </p:txEl>
                                          </p:spTgt>
                                        </p:tgtEl>
                                        <p:attrNameLst>
                                          <p:attrName>style.visibility</p:attrName>
                                        </p:attrNameLst>
                                      </p:cBhvr>
                                      <p:to>
                                        <p:strVal val="visible"/>
                                      </p:to>
                                    </p:set>
                                    <p:animEffect transition="in" filter="blinds(horizontal)">
                                      <p:cBhvr>
                                        <p:cTn id="17" dur="500"/>
                                        <p:tgtEl>
                                          <p:spTgt spid="4608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6083">
                                            <p:txEl>
                                              <p:pRg st="3" end="3"/>
                                            </p:txEl>
                                          </p:spTgt>
                                        </p:tgtEl>
                                        <p:attrNameLst>
                                          <p:attrName>style.visibility</p:attrName>
                                        </p:attrNameLst>
                                      </p:cBhvr>
                                      <p:to>
                                        <p:strVal val="visible"/>
                                      </p:to>
                                    </p:set>
                                    <p:animEffect transition="in" filter="blinds(horizontal)">
                                      <p:cBhvr>
                                        <p:cTn id="22" dur="500"/>
                                        <p:tgtEl>
                                          <p:spTgt spid="4608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6083">
                                            <p:txEl>
                                              <p:pRg st="4" end="4"/>
                                            </p:txEl>
                                          </p:spTgt>
                                        </p:tgtEl>
                                        <p:attrNameLst>
                                          <p:attrName>style.visibility</p:attrName>
                                        </p:attrNameLst>
                                      </p:cBhvr>
                                      <p:to>
                                        <p:strVal val="visible"/>
                                      </p:to>
                                    </p:set>
                                    <p:animEffect transition="in" filter="blinds(horizontal)">
                                      <p:cBhvr>
                                        <p:cTn id="27" dur="500"/>
                                        <p:tgtEl>
                                          <p:spTgt spid="4608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6083">
                                            <p:txEl>
                                              <p:pRg st="5" end="5"/>
                                            </p:txEl>
                                          </p:spTgt>
                                        </p:tgtEl>
                                        <p:attrNameLst>
                                          <p:attrName>style.visibility</p:attrName>
                                        </p:attrNameLst>
                                      </p:cBhvr>
                                      <p:to>
                                        <p:strVal val="visible"/>
                                      </p:to>
                                    </p:set>
                                    <p:animEffect transition="in" filter="blinds(horizontal)">
                                      <p:cBhvr>
                                        <p:cTn id="32" dur="500"/>
                                        <p:tgtEl>
                                          <p:spTgt spid="4608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6083">
                                            <p:txEl>
                                              <p:pRg st="6" end="6"/>
                                            </p:txEl>
                                          </p:spTgt>
                                        </p:tgtEl>
                                        <p:attrNameLst>
                                          <p:attrName>style.visibility</p:attrName>
                                        </p:attrNameLst>
                                      </p:cBhvr>
                                      <p:to>
                                        <p:strVal val="visible"/>
                                      </p:to>
                                    </p:set>
                                    <p:animEffect transition="in" filter="blinds(horizontal)">
                                      <p:cBhvr>
                                        <p:cTn id="37" dur="500"/>
                                        <p:tgtEl>
                                          <p:spTgt spid="460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bldLvl="2"/>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8-11">
            <a:extLst>
              <a:ext uri="{FF2B5EF4-FFF2-40B4-BE49-F238E27FC236}">
                <a16:creationId xmlns:a16="http://schemas.microsoft.com/office/drawing/2014/main" id="{9898616C-92D1-8745-B319-033D4A6CE9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448050"/>
            <a:ext cx="7315200"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Text Box 19">
            <a:extLst>
              <a:ext uri="{FF2B5EF4-FFF2-40B4-BE49-F238E27FC236}">
                <a16:creationId xmlns:a16="http://schemas.microsoft.com/office/drawing/2014/main" id="{5C2562BE-61FD-F841-8BD4-A14CECECAAEA}"/>
              </a:ext>
            </a:extLst>
          </p:cNvPr>
          <p:cNvSpPr txBox="1">
            <a:spLocks noChangeArrowheads="1"/>
          </p:cNvSpPr>
          <p:nvPr/>
        </p:nvSpPr>
        <p:spPr bwMode="auto">
          <a:xfrm>
            <a:off x="6629400" y="3735388"/>
            <a:ext cx="282575" cy="227012"/>
          </a:xfrm>
          <a:prstGeom prst="rect">
            <a:avLst/>
          </a:prstGeom>
          <a:solidFill>
            <a:schemeClr val="bg1"/>
          </a:solidFill>
          <a:ln w="12700">
            <a:solidFill>
              <a:schemeClr val="bg1"/>
            </a:solidFill>
            <a:miter lim="800000"/>
            <a:headEnd/>
            <a:tailEnd/>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sz="800" b="1"/>
          </a:p>
        </p:txBody>
      </p:sp>
      <p:sp>
        <p:nvSpPr>
          <p:cNvPr id="49154" name="Rectangle 2">
            <a:extLst>
              <a:ext uri="{FF2B5EF4-FFF2-40B4-BE49-F238E27FC236}">
                <a16:creationId xmlns:a16="http://schemas.microsoft.com/office/drawing/2014/main" id="{76BFB419-A2ED-C244-93F3-377E75EF9191}"/>
              </a:ext>
            </a:extLst>
          </p:cNvPr>
          <p:cNvSpPr>
            <a:spLocks noChangeArrowheads="1"/>
          </p:cNvSpPr>
          <p:nvPr/>
        </p:nvSpPr>
        <p:spPr bwMode="auto">
          <a:xfrm>
            <a:off x="685800" y="457200"/>
            <a:ext cx="8153400" cy="3317875"/>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zh-CN" altLang="en-US" b="1">
                <a:solidFill>
                  <a:schemeClr val="tx2"/>
                </a:solidFill>
              </a:rPr>
              <a:t>实现按名存取用户文件的步骤：       </a:t>
            </a:r>
          </a:p>
          <a:p>
            <a:pPr eaLnBrk="1" hangingPunct="1">
              <a:lnSpc>
                <a:spcPct val="110000"/>
              </a:lnSpc>
            </a:pPr>
            <a:r>
              <a:rPr lang="zh-CN" altLang="en-US" b="1">
                <a:solidFill>
                  <a:schemeClr val="tx2"/>
                </a:solidFill>
              </a:rPr>
              <a:t>       </a:t>
            </a:r>
            <a:r>
              <a:rPr lang="zh-CN" altLang="en-US" b="1">
                <a:solidFill>
                  <a:srgbClr val="3333FF"/>
                </a:solidFill>
              </a:rPr>
              <a:t>首先</a:t>
            </a:r>
            <a:r>
              <a:rPr lang="zh-CN" altLang="en-US" b="1">
                <a:solidFill>
                  <a:schemeClr val="tx2"/>
                </a:solidFill>
              </a:rPr>
              <a:t>，系统利用用户提供的文件名，找出该文件的文件控制块或索引结点；</a:t>
            </a:r>
            <a:br>
              <a:rPr lang="zh-CN" altLang="en-US" b="1">
                <a:solidFill>
                  <a:schemeClr val="tx2"/>
                </a:solidFill>
              </a:rPr>
            </a:br>
            <a:r>
              <a:rPr lang="zh-CN" altLang="en-US" b="1">
                <a:solidFill>
                  <a:schemeClr val="tx2"/>
                </a:solidFill>
              </a:rPr>
              <a:t>      </a:t>
            </a:r>
            <a:r>
              <a:rPr lang="zh-CN" altLang="en-US" b="1">
                <a:solidFill>
                  <a:srgbClr val="3333FF"/>
                </a:solidFill>
              </a:rPr>
              <a:t>其次</a:t>
            </a:r>
            <a:r>
              <a:rPr lang="zh-CN" altLang="en-US" b="1">
                <a:solidFill>
                  <a:schemeClr val="tx2"/>
                </a:solidFill>
              </a:rPr>
              <a:t>，根据查到的</a:t>
            </a:r>
            <a:r>
              <a:rPr lang="en-US" altLang="zh-CN" b="1">
                <a:solidFill>
                  <a:schemeClr val="tx2"/>
                </a:solidFill>
              </a:rPr>
              <a:t>FCB</a:t>
            </a:r>
            <a:r>
              <a:rPr lang="zh-CN" altLang="en-US" b="1">
                <a:solidFill>
                  <a:schemeClr val="tx2"/>
                </a:solidFill>
              </a:rPr>
              <a:t>或索引结点中所记录的文件物理地址（盘块号），换算出文件在磁盘上的物理位置；</a:t>
            </a:r>
            <a:br>
              <a:rPr lang="zh-CN" altLang="en-US" b="1">
                <a:solidFill>
                  <a:schemeClr val="tx2"/>
                </a:solidFill>
              </a:rPr>
            </a:br>
            <a:r>
              <a:rPr lang="zh-CN" altLang="en-US" b="1">
                <a:solidFill>
                  <a:schemeClr val="tx2"/>
                </a:solidFill>
              </a:rPr>
              <a:t>      </a:t>
            </a:r>
            <a:r>
              <a:rPr lang="zh-CN" altLang="en-US" b="1">
                <a:solidFill>
                  <a:srgbClr val="3333FF"/>
                </a:solidFill>
              </a:rPr>
              <a:t>最后</a:t>
            </a:r>
            <a:r>
              <a:rPr lang="zh-CN" altLang="en-US" b="1">
                <a:solidFill>
                  <a:schemeClr val="tx2"/>
                </a:solidFill>
              </a:rPr>
              <a:t>，启动磁盘驱动程序，将所需文件读到内存中。</a:t>
            </a:r>
            <a:br>
              <a:rPr lang="zh-CN" altLang="en-US" b="1">
                <a:solidFill>
                  <a:schemeClr val="tx2"/>
                </a:solidFill>
              </a:rPr>
            </a:br>
            <a:r>
              <a:rPr lang="zh-CN" altLang="en-US" b="1">
                <a:solidFill>
                  <a:schemeClr val="tx2"/>
                </a:solidFill>
              </a:rPr>
              <a:t>      </a:t>
            </a:r>
            <a:r>
              <a:rPr lang="zh-CN" altLang="en-US" b="1">
                <a:solidFill>
                  <a:srgbClr val="3333FF"/>
                </a:solidFill>
              </a:rPr>
              <a:t>目前对目录的查询技术有线性检索法和</a:t>
            </a:r>
            <a:r>
              <a:rPr lang="en-US" altLang="zh-CN" b="1">
                <a:solidFill>
                  <a:srgbClr val="3333FF"/>
                </a:solidFill>
              </a:rPr>
              <a:t>HASH</a:t>
            </a:r>
            <a:r>
              <a:rPr lang="zh-CN" altLang="en-US" b="1">
                <a:solidFill>
                  <a:srgbClr val="3333FF"/>
                </a:solidFill>
              </a:rPr>
              <a:t>方法。</a:t>
            </a:r>
            <a:endParaRPr lang="en-US" altLang="zh-CN" b="1">
              <a:solidFill>
                <a:srgbClr val="3333FF"/>
              </a:solidFill>
            </a:endParaRPr>
          </a:p>
          <a:p>
            <a:pPr eaLnBrk="1" hangingPunct="1">
              <a:lnSpc>
                <a:spcPct val="110000"/>
              </a:lnSpc>
            </a:pPr>
            <a:r>
              <a:rPr lang="en-US" altLang="zh-CN" b="1">
                <a:solidFill>
                  <a:schemeClr val="tx2"/>
                </a:solidFill>
              </a:rPr>
              <a:t>          </a:t>
            </a:r>
            <a:r>
              <a:rPr lang="zh-CN" altLang="en-US" b="1">
                <a:solidFill>
                  <a:srgbClr val="FF33CC"/>
                </a:solidFill>
              </a:rPr>
              <a:t>线性检索法查询步骤</a:t>
            </a:r>
            <a:r>
              <a:rPr lang="en-US" altLang="zh-CN" b="1">
                <a:solidFill>
                  <a:srgbClr val="FF33CC"/>
                </a:solidFill>
              </a:rPr>
              <a:t>:</a:t>
            </a:r>
          </a:p>
        </p:txBody>
      </p:sp>
      <p:sp>
        <p:nvSpPr>
          <p:cNvPr id="47109" name="Text Box 3">
            <a:extLst>
              <a:ext uri="{FF2B5EF4-FFF2-40B4-BE49-F238E27FC236}">
                <a16:creationId xmlns:a16="http://schemas.microsoft.com/office/drawing/2014/main" id="{ADAC0509-0248-6741-BC6F-ED7BA975FEB3}"/>
              </a:ext>
            </a:extLst>
          </p:cNvPr>
          <p:cNvSpPr txBox="1">
            <a:spLocks noChangeArrowheads="1"/>
          </p:cNvSpPr>
          <p:nvPr/>
        </p:nvSpPr>
        <p:spPr bwMode="auto">
          <a:xfrm>
            <a:off x="762000" y="0"/>
            <a:ext cx="838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FF0066"/>
                </a:solidFill>
              </a:rPr>
              <a:t>5.4  </a:t>
            </a:r>
            <a:r>
              <a:rPr lang="zh-CN" altLang="en-US" sz="2800" b="1" dirty="0">
                <a:solidFill>
                  <a:srgbClr val="FF0066"/>
                </a:solidFill>
              </a:rPr>
              <a:t>目录管理</a:t>
            </a:r>
            <a:r>
              <a:rPr lang="en-US" altLang="zh-CN" sz="2800" b="1" dirty="0">
                <a:solidFill>
                  <a:srgbClr val="FF0066"/>
                </a:solidFill>
              </a:rPr>
              <a:t>-----</a:t>
            </a:r>
            <a:r>
              <a:rPr lang="zh-CN" altLang="en-US" b="1" dirty="0">
                <a:solidFill>
                  <a:schemeClr val="accent2"/>
                </a:solidFill>
              </a:rPr>
              <a:t>目录查询技术</a:t>
            </a:r>
          </a:p>
        </p:txBody>
      </p:sp>
      <p:sp>
        <p:nvSpPr>
          <p:cNvPr id="47110" name="Text Box 5">
            <a:extLst>
              <a:ext uri="{FF2B5EF4-FFF2-40B4-BE49-F238E27FC236}">
                <a16:creationId xmlns:a16="http://schemas.microsoft.com/office/drawing/2014/main" id="{54C23B72-8211-3448-A30C-5EBFE31D1D7E}"/>
              </a:ext>
            </a:extLst>
          </p:cNvPr>
          <p:cNvSpPr txBox="1">
            <a:spLocks noChangeArrowheads="1"/>
          </p:cNvSpPr>
          <p:nvPr/>
        </p:nvSpPr>
        <p:spPr bwMode="auto">
          <a:xfrm>
            <a:off x="2743200" y="6248400"/>
            <a:ext cx="533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dirty="0">
                <a:solidFill>
                  <a:schemeClr val="accent2"/>
                </a:solidFill>
              </a:rPr>
              <a:t>图</a:t>
            </a:r>
            <a:r>
              <a:rPr lang="en-US" altLang="zh-CN" b="1" dirty="0">
                <a:solidFill>
                  <a:schemeClr val="accent2"/>
                </a:solidFill>
              </a:rPr>
              <a:t>5-19 </a:t>
            </a:r>
            <a:r>
              <a:rPr lang="zh-CN" altLang="en-US" b="1" dirty="0">
                <a:solidFill>
                  <a:schemeClr val="accent2"/>
                </a:solidFill>
              </a:rPr>
              <a:t>查找 </a:t>
            </a:r>
            <a:r>
              <a:rPr lang="en-US" altLang="zh-CN" b="1" dirty="0">
                <a:solidFill>
                  <a:schemeClr val="accent2"/>
                </a:solidFill>
              </a:rPr>
              <a:t>/</a:t>
            </a:r>
            <a:r>
              <a:rPr lang="en-US" altLang="zh-CN" b="1" dirty="0" err="1">
                <a:solidFill>
                  <a:schemeClr val="accent2"/>
                </a:solidFill>
              </a:rPr>
              <a:t>usr</a:t>
            </a:r>
            <a:r>
              <a:rPr lang="en-US" altLang="zh-CN" b="1" dirty="0">
                <a:solidFill>
                  <a:schemeClr val="accent2"/>
                </a:solidFill>
              </a:rPr>
              <a:t>/</a:t>
            </a:r>
            <a:r>
              <a:rPr lang="en-US" altLang="zh-CN" b="1" dirty="0" err="1">
                <a:solidFill>
                  <a:schemeClr val="accent2"/>
                </a:solidFill>
              </a:rPr>
              <a:t>ast</a:t>
            </a:r>
            <a:r>
              <a:rPr lang="en-US" altLang="zh-CN" b="1" dirty="0">
                <a:solidFill>
                  <a:schemeClr val="accent2"/>
                </a:solidFill>
              </a:rPr>
              <a:t>/</a:t>
            </a:r>
            <a:r>
              <a:rPr lang="en-US" altLang="zh-CN" b="1" dirty="0" err="1">
                <a:solidFill>
                  <a:schemeClr val="accent2"/>
                </a:solidFill>
              </a:rPr>
              <a:t>mbox</a:t>
            </a:r>
            <a:r>
              <a:rPr lang="en-US" altLang="zh-CN" b="1" dirty="0">
                <a:solidFill>
                  <a:schemeClr val="accent2"/>
                </a:solidFill>
              </a:rPr>
              <a:t> </a:t>
            </a:r>
            <a:r>
              <a:rPr lang="zh-CN" altLang="en-US" b="1" dirty="0">
                <a:solidFill>
                  <a:schemeClr val="accent2"/>
                </a:solidFill>
              </a:rPr>
              <a:t>的步骤</a:t>
            </a:r>
          </a:p>
        </p:txBody>
      </p:sp>
      <p:sp>
        <p:nvSpPr>
          <p:cNvPr id="49158" name="Freeform 6">
            <a:extLst>
              <a:ext uri="{FF2B5EF4-FFF2-40B4-BE49-F238E27FC236}">
                <a16:creationId xmlns:a16="http://schemas.microsoft.com/office/drawing/2014/main" id="{9FC99518-A81E-A740-AC3E-C736DC1B09A0}"/>
              </a:ext>
            </a:extLst>
          </p:cNvPr>
          <p:cNvSpPr>
            <a:spLocks/>
          </p:cNvSpPr>
          <p:nvPr/>
        </p:nvSpPr>
        <p:spPr bwMode="auto">
          <a:xfrm>
            <a:off x="781050" y="3810000"/>
            <a:ext cx="1885950" cy="1885950"/>
          </a:xfrm>
          <a:custGeom>
            <a:avLst/>
            <a:gdLst>
              <a:gd name="T0" fmla="*/ 2147483647 w 1188"/>
              <a:gd name="T1" fmla="*/ 2147483647 h 1188"/>
              <a:gd name="T2" fmla="*/ 2147483647 w 1188"/>
              <a:gd name="T3" fmla="*/ 2147483647 h 1188"/>
              <a:gd name="T4" fmla="*/ 2147483647 w 1188"/>
              <a:gd name="T5" fmla="*/ 2147483647 h 1188"/>
              <a:gd name="T6" fmla="*/ 2147483647 w 1188"/>
              <a:gd name="T7" fmla="*/ 2147483647 h 1188"/>
              <a:gd name="T8" fmla="*/ 2147483647 w 1188"/>
              <a:gd name="T9" fmla="*/ 2147483647 h 1188"/>
              <a:gd name="T10" fmla="*/ 2147483647 w 1188"/>
              <a:gd name="T11" fmla="*/ 2147483647 h 1188"/>
              <a:gd name="T12" fmla="*/ 2147483647 w 1188"/>
              <a:gd name="T13" fmla="*/ 0 h 1188"/>
              <a:gd name="T14" fmla="*/ 2147483647 w 1188"/>
              <a:gd name="T15" fmla="*/ 2147483647 h 1188"/>
              <a:gd name="T16" fmla="*/ 2147483647 w 1188"/>
              <a:gd name="T17" fmla="*/ 2147483647 h 1188"/>
              <a:gd name="T18" fmla="*/ 2147483647 w 1188"/>
              <a:gd name="T19" fmla="*/ 2147483647 h 1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8"/>
              <a:gd name="T31" fmla="*/ 0 h 1188"/>
              <a:gd name="T32" fmla="*/ 1188 w 1188"/>
              <a:gd name="T33" fmla="*/ 1188 h 11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8" h="1188">
                <a:moveTo>
                  <a:pt x="252" y="1188"/>
                </a:moveTo>
                <a:cubicBezTo>
                  <a:pt x="193" y="1129"/>
                  <a:pt x="131" y="1079"/>
                  <a:pt x="72" y="1020"/>
                </a:cubicBezTo>
                <a:cubicBezTo>
                  <a:pt x="59" y="1007"/>
                  <a:pt x="54" y="989"/>
                  <a:pt x="48" y="972"/>
                </a:cubicBezTo>
                <a:cubicBezTo>
                  <a:pt x="38" y="941"/>
                  <a:pt x="24" y="876"/>
                  <a:pt x="24" y="876"/>
                </a:cubicBezTo>
                <a:cubicBezTo>
                  <a:pt x="30" y="703"/>
                  <a:pt x="0" y="516"/>
                  <a:pt x="108" y="372"/>
                </a:cubicBezTo>
                <a:cubicBezTo>
                  <a:pt x="144" y="265"/>
                  <a:pt x="243" y="170"/>
                  <a:pt x="336" y="108"/>
                </a:cubicBezTo>
                <a:cubicBezTo>
                  <a:pt x="390" y="27"/>
                  <a:pt x="474" y="15"/>
                  <a:pt x="564" y="0"/>
                </a:cubicBezTo>
                <a:cubicBezTo>
                  <a:pt x="744" y="4"/>
                  <a:pt x="924" y="5"/>
                  <a:pt x="1104" y="12"/>
                </a:cubicBezTo>
                <a:cubicBezTo>
                  <a:pt x="1164" y="14"/>
                  <a:pt x="1124" y="26"/>
                  <a:pt x="1152" y="60"/>
                </a:cubicBezTo>
                <a:cubicBezTo>
                  <a:pt x="1161" y="71"/>
                  <a:pt x="1188" y="84"/>
                  <a:pt x="1188" y="84"/>
                </a:cubicBezTo>
              </a:path>
            </a:pathLst>
          </a:custGeom>
          <a:noFill/>
          <a:ln w="12700">
            <a:solidFill>
              <a:schemeClr val="accent2"/>
            </a:solidFill>
            <a:round/>
            <a:headEnd/>
            <a:tailEnd type="arrow" w="med" len="me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49160" name="Freeform 8">
            <a:extLst>
              <a:ext uri="{FF2B5EF4-FFF2-40B4-BE49-F238E27FC236}">
                <a16:creationId xmlns:a16="http://schemas.microsoft.com/office/drawing/2014/main" id="{39D00B2B-30F3-1A4C-AEB0-87A4EE965F6E}"/>
              </a:ext>
            </a:extLst>
          </p:cNvPr>
          <p:cNvSpPr>
            <a:spLocks/>
          </p:cNvSpPr>
          <p:nvPr/>
        </p:nvSpPr>
        <p:spPr bwMode="auto">
          <a:xfrm>
            <a:off x="3562350" y="3676650"/>
            <a:ext cx="692150" cy="1333500"/>
          </a:xfrm>
          <a:custGeom>
            <a:avLst/>
            <a:gdLst>
              <a:gd name="T0" fmla="*/ 0 w 436"/>
              <a:gd name="T1" fmla="*/ 2147483647 h 840"/>
              <a:gd name="T2" fmla="*/ 2147483647 w 436"/>
              <a:gd name="T3" fmla="*/ 2147483647 h 840"/>
              <a:gd name="T4" fmla="*/ 2147483647 w 436"/>
              <a:gd name="T5" fmla="*/ 2147483647 h 840"/>
              <a:gd name="T6" fmla="*/ 2147483647 w 436"/>
              <a:gd name="T7" fmla="*/ 2147483647 h 840"/>
              <a:gd name="T8" fmla="*/ 2147483647 w 436"/>
              <a:gd name="T9" fmla="*/ 0 h 840"/>
              <a:gd name="T10" fmla="*/ 2147483647 w 436"/>
              <a:gd name="T11" fmla="*/ 2147483647 h 840"/>
              <a:gd name="T12" fmla="*/ 2147483647 w 436"/>
              <a:gd name="T13" fmla="*/ 2147483647 h 840"/>
              <a:gd name="T14" fmla="*/ 0 60000 65536"/>
              <a:gd name="T15" fmla="*/ 0 60000 65536"/>
              <a:gd name="T16" fmla="*/ 0 60000 65536"/>
              <a:gd name="T17" fmla="*/ 0 60000 65536"/>
              <a:gd name="T18" fmla="*/ 0 60000 65536"/>
              <a:gd name="T19" fmla="*/ 0 60000 65536"/>
              <a:gd name="T20" fmla="*/ 0 60000 65536"/>
              <a:gd name="T21" fmla="*/ 0 w 436"/>
              <a:gd name="T22" fmla="*/ 0 h 840"/>
              <a:gd name="T23" fmla="*/ 436 w 436"/>
              <a:gd name="T24" fmla="*/ 840 h 8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6" h="840">
                <a:moveTo>
                  <a:pt x="0" y="840"/>
                </a:moveTo>
                <a:cubicBezTo>
                  <a:pt x="0" y="840"/>
                  <a:pt x="78" y="822"/>
                  <a:pt x="84" y="816"/>
                </a:cubicBezTo>
                <a:cubicBezTo>
                  <a:pt x="104" y="796"/>
                  <a:pt x="132" y="744"/>
                  <a:pt x="132" y="744"/>
                </a:cubicBezTo>
                <a:cubicBezTo>
                  <a:pt x="136" y="724"/>
                  <a:pt x="144" y="704"/>
                  <a:pt x="144" y="684"/>
                </a:cubicBezTo>
                <a:cubicBezTo>
                  <a:pt x="144" y="506"/>
                  <a:pt x="54" y="82"/>
                  <a:pt x="300" y="0"/>
                </a:cubicBezTo>
                <a:cubicBezTo>
                  <a:pt x="332" y="4"/>
                  <a:pt x="364" y="6"/>
                  <a:pt x="396" y="12"/>
                </a:cubicBezTo>
                <a:cubicBezTo>
                  <a:pt x="436" y="19"/>
                  <a:pt x="432" y="13"/>
                  <a:pt x="432" y="36"/>
                </a:cubicBezTo>
              </a:path>
            </a:pathLst>
          </a:custGeom>
          <a:noFill/>
          <a:ln w="12700">
            <a:solidFill>
              <a:schemeClr val="accent2"/>
            </a:solidFill>
            <a:round/>
            <a:headEnd/>
            <a:tailEnd type="arrow" w="med" len="me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49163" name="Freeform 11">
            <a:extLst>
              <a:ext uri="{FF2B5EF4-FFF2-40B4-BE49-F238E27FC236}">
                <a16:creationId xmlns:a16="http://schemas.microsoft.com/office/drawing/2014/main" id="{299B8991-139A-6747-937C-E334E79BE22B}"/>
              </a:ext>
            </a:extLst>
          </p:cNvPr>
          <p:cNvSpPr>
            <a:spLocks/>
          </p:cNvSpPr>
          <p:nvPr/>
        </p:nvSpPr>
        <p:spPr bwMode="auto">
          <a:xfrm>
            <a:off x="3676650" y="3524250"/>
            <a:ext cx="1885950" cy="2608263"/>
          </a:xfrm>
          <a:custGeom>
            <a:avLst/>
            <a:gdLst>
              <a:gd name="T0" fmla="*/ 2147483647 w 1188"/>
              <a:gd name="T1" fmla="*/ 2147483647 h 1643"/>
              <a:gd name="T2" fmla="*/ 2147483647 w 1188"/>
              <a:gd name="T3" fmla="*/ 2147483647 h 1643"/>
              <a:gd name="T4" fmla="*/ 0 w 1188"/>
              <a:gd name="T5" fmla="*/ 2147483647 h 1643"/>
              <a:gd name="T6" fmla="*/ 2147483647 w 1188"/>
              <a:gd name="T7" fmla="*/ 2147483647 h 1643"/>
              <a:gd name="T8" fmla="*/ 2147483647 w 1188"/>
              <a:gd name="T9" fmla="*/ 2147483647 h 1643"/>
              <a:gd name="T10" fmla="*/ 2147483647 w 1188"/>
              <a:gd name="T11" fmla="*/ 2147483647 h 1643"/>
              <a:gd name="T12" fmla="*/ 2147483647 w 1188"/>
              <a:gd name="T13" fmla="*/ 2147483647 h 1643"/>
              <a:gd name="T14" fmla="*/ 2147483647 w 1188"/>
              <a:gd name="T15" fmla="*/ 2147483647 h 1643"/>
              <a:gd name="T16" fmla="*/ 2147483647 w 1188"/>
              <a:gd name="T17" fmla="*/ 2147483647 h 1643"/>
              <a:gd name="T18" fmla="*/ 2147483647 w 1188"/>
              <a:gd name="T19" fmla="*/ 2147483647 h 1643"/>
              <a:gd name="T20" fmla="*/ 2147483647 w 1188"/>
              <a:gd name="T21" fmla="*/ 2147483647 h 1643"/>
              <a:gd name="T22" fmla="*/ 2147483647 w 1188"/>
              <a:gd name="T23" fmla="*/ 2147483647 h 1643"/>
              <a:gd name="T24" fmla="*/ 2147483647 w 1188"/>
              <a:gd name="T25" fmla="*/ 0 h 1643"/>
              <a:gd name="T26" fmla="*/ 2147483647 w 1188"/>
              <a:gd name="T27" fmla="*/ 2147483647 h 1643"/>
              <a:gd name="T28" fmla="*/ 2147483647 w 1188"/>
              <a:gd name="T29" fmla="*/ 2147483647 h 1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88"/>
              <a:gd name="T46" fmla="*/ 0 h 1643"/>
              <a:gd name="T47" fmla="*/ 1188 w 1188"/>
              <a:gd name="T48" fmla="*/ 1643 h 1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88" h="1643">
                <a:moveTo>
                  <a:pt x="144" y="1236"/>
                </a:moveTo>
                <a:cubicBezTo>
                  <a:pt x="89" y="1273"/>
                  <a:pt x="47" y="1287"/>
                  <a:pt x="24" y="1356"/>
                </a:cubicBezTo>
                <a:cubicBezTo>
                  <a:pt x="16" y="1380"/>
                  <a:pt x="0" y="1428"/>
                  <a:pt x="0" y="1428"/>
                </a:cubicBezTo>
                <a:cubicBezTo>
                  <a:pt x="41" y="1552"/>
                  <a:pt x="186" y="1573"/>
                  <a:pt x="300" y="1596"/>
                </a:cubicBezTo>
                <a:cubicBezTo>
                  <a:pt x="612" y="1588"/>
                  <a:pt x="674" y="1643"/>
                  <a:pt x="864" y="1548"/>
                </a:cubicBezTo>
                <a:cubicBezTo>
                  <a:pt x="919" y="1465"/>
                  <a:pt x="903" y="1503"/>
                  <a:pt x="924" y="1440"/>
                </a:cubicBezTo>
                <a:cubicBezTo>
                  <a:pt x="913" y="1338"/>
                  <a:pt x="890" y="1241"/>
                  <a:pt x="876" y="1140"/>
                </a:cubicBezTo>
                <a:cubicBezTo>
                  <a:pt x="880" y="1076"/>
                  <a:pt x="881" y="1012"/>
                  <a:pt x="888" y="948"/>
                </a:cubicBezTo>
                <a:cubicBezTo>
                  <a:pt x="896" y="874"/>
                  <a:pt x="926" y="796"/>
                  <a:pt x="936" y="720"/>
                </a:cubicBezTo>
                <a:cubicBezTo>
                  <a:pt x="928" y="579"/>
                  <a:pt x="914" y="451"/>
                  <a:pt x="900" y="312"/>
                </a:cubicBezTo>
                <a:cubicBezTo>
                  <a:pt x="902" y="298"/>
                  <a:pt x="916" y="149"/>
                  <a:pt x="936" y="120"/>
                </a:cubicBezTo>
                <a:cubicBezTo>
                  <a:pt x="955" y="92"/>
                  <a:pt x="984" y="72"/>
                  <a:pt x="1008" y="48"/>
                </a:cubicBezTo>
                <a:cubicBezTo>
                  <a:pt x="1053" y="3"/>
                  <a:pt x="1028" y="17"/>
                  <a:pt x="1080" y="0"/>
                </a:cubicBezTo>
                <a:cubicBezTo>
                  <a:pt x="1104" y="8"/>
                  <a:pt x="1131" y="10"/>
                  <a:pt x="1152" y="24"/>
                </a:cubicBezTo>
                <a:cubicBezTo>
                  <a:pt x="1164" y="32"/>
                  <a:pt x="1188" y="48"/>
                  <a:pt x="1188" y="48"/>
                </a:cubicBezTo>
              </a:path>
            </a:pathLst>
          </a:custGeom>
          <a:noFill/>
          <a:ln w="12700">
            <a:solidFill>
              <a:schemeClr val="accent2"/>
            </a:solidFill>
            <a:round/>
            <a:headEnd/>
            <a:tailEnd type="arrow" w="med" len="me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49168" name="Text Box 16">
            <a:extLst>
              <a:ext uri="{FF2B5EF4-FFF2-40B4-BE49-F238E27FC236}">
                <a16:creationId xmlns:a16="http://schemas.microsoft.com/office/drawing/2014/main" id="{B3F0F74F-7B3C-3847-B987-F59DE34B7D8B}"/>
              </a:ext>
            </a:extLst>
          </p:cNvPr>
          <p:cNvSpPr txBox="1">
            <a:spLocks noChangeArrowheads="1"/>
          </p:cNvSpPr>
          <p:nvPr/>
        </p:nvSpPr>
        <p:spPr bwMode="auto">
          <a:xfrm>
            <a:off x="7543800" y="5876925"/>
            <a:ext cx="1600200" cy="915988"/>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solidFill>
                  <a:schemeClr val="accent2"/>
                </a:solidFill>
              </a:rPr>
              <a:t>从</a:t>
            </a:r>
            <a:r>
              <a:rPr lang="en-US" altLang="zh-CN" sz="1800" b="1">
                <a:solidFill>
                  <a:schemeClr val="accent2"/>
                </a:solidFill>
              </a:rPr>
              <a:t>60</a:t>
            </a:r>
            <a:r>
              <a:rPr lang="zh-CN" altLang="en-US" sz="1800" b="1">
                <a:solidFill>
                  <a:schemeClr val="accent2"/>
                </a:solidFill>
              </a:rPr>
              <a:t>号索引结点中查找文件物理地址</a:t>
            </a:r>
          </a:p>
        </p:txBody>
      </p:sp>
      <p:sp>
        <p:nvSpPr>
          <p:cNvPr id="48146" name="Text Box 18">
            <a:extLst>
              <a:ext uri="{FF2B5EF4-FFF2-40B4-BE49-F238E27FC236}">
                <a16:creationId xmlns:a16="http://schemas.microsoft.com/office/drawing/2014/main" id="{027E2592-641F-BD45-B183-AD3ABFC7CC38}"/>
              </a:ext>
            </a:extLst>
          </p:cNvPr>
          <p:cNvSpPr txBox="1">
            <a:spLocks noChangeArrowheads="1"/>
          </p:cNvSpPr>
          <p:nvPr/>
        </p:nvSpPr>
        <p:spPr bwMode="auto">
          <a:xfrm>
            <a:off x="6477000" y="3702050"/>
            <a:ext cx="990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b="1"/>
              <a:t>496</a:t>
            </a:r>
          </a:p>
        </p:txBody>
      </p:sp>
      <p:sp>
        <p:nvSpPr>
          <p:cNvPr id="20" name="任意多边形 19">
            <a:extLst>
              <a:ext uri="{FF2B5EF4-FFF2-40B4-BE49-F238E27FC236}">
                <a16:creationId xmlns:a16="http://schemas.microsoft.com/office/drawing/2014/main" id="{A645B466-BA43-FD42-824F-383BB2DC44B2}"/>
              </a:ext>
            </a:extLst>
          </p:cNvPr>
          <p:cNvSpPr>
            <a:spLocks/>
          </p:cNvSpPr>
          <p:nvPr/>
        </p:nvSpPr>
        <p:spPr bwMode="auto">
          <a:xfrm>
            <a:off x="6345238" y="5181600"/>
            <a:ext cx="1119187" cy="1279525"/>
          </a:xfrm>
          <a:custGeom>
            <a:avLst/>
            <a:gdLst>
              <a:gd name="T0" fmla="*/ 304445 w 1119447"/>
              <a:gd name="T1" fmla="*/ 22112 h 1280160"/>
              <a:gd name="T2" fmla="*/ 105174 w 1119447"/>
              <a:gd name="T3" fmla="*/ 55283 h 1280160"/>
              <a:gd name="T4" fmla="*/ 38748 w 1119447"/>
              <a:gd name="T5" fmla="*/ 353796 h 1280160"/>
              <a:gd name="T6" fmla="*/ 88564 w 1119447"/>
              <a:gd name="T7" fmla="*/ 685482 h 1280160"/>
              <a:gd name="T8" fmla="*/ 570144 w 1119447"/>
              <a:gd name="T9" fmla="*/ 1000583 h 1280160"/>
              <a:gd name="T10" fmla="*/ 985298 w 1119447"/>
              <a:gd name="T11" fmla="*/ 1232763 h 1280160"/>
              <a:gd name="T12" fmla="*/ 1118147 w 1119447"/>
              <a:gd name="T13" fmla="*/ 1265932 h 1280160"/>
              <a:gd name="T14" fmla="*/ 0 60000 65536"/>
              <a:gd name="T15" fmla="*/ 0 60000 65536"/>
              <a:gd name="T16" fmla="*/ 0 60000 65536"/>
              <a:gd name="T17" fmla="*/ 0 60000 65536"/>
              <a:gd name="T18" fmla="*/ 0 60000 65536"/>
              <a:gd name="T19" fmla="*/ 0 60000 65536"/>
              <a:gd name="T20" fmla="*/ 0 60000 65536"/>
              <a:gd name="T21" fmla="*/ 0 w 1119447"/>
              <a:gd name="T22" fmla="*/ 0 h 1280160"/>
              <a:gd name="T23" fmla="*/ 1119447 w 1119447"/>
              <a:gd name="T24" fmla="*/ 1280160 h 12801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9447" h="1280160">
                <a:moveTo>
                  <a:pt x="304800" y="22167"/>
                </a:moveTo>
                <a:cubicBezTo>
                  <a:pt x="227214" y="11083"/>
                  <a:pt x="149629" y="0"/>
                  <a:pt x="105294" y="55418"/>
                </a:cubicBezTo>
                <a:cubicBezTo>
                  <a:pt x="60960" y="110836"/>
                  <a:pt x="41564" y="249382"/>
                  <a:pt x="38793" y="354676"/>
                </a:cubicBezTo>
                <a:cubicBezTo>
                  <a:pt x="36022" y="459970"/>
                  <a:pt x="0" y="579119"/>
                  <a:pt x="88669" y="687185"/>
                </a:cubicBezTo>
                <a:cubicBezTo>
                  <a:pt x="177338" y="795251"/>
                  <a:pt x="421178" y="911629"/>
                  <a:pt x="570807" y="1003069"/>
                </a:cubicBezTo>
                <a:cubicBezTo>
                  <a:pt x="720436" y="1094509"/>
                  <a:pt x="895003" y="1191491"/>
                  <a:pt x="986443" y="1235825"/>
                </a:cubicBezTo>
                <a:cubicBezTo>
                  <a:pt x="1077883" y="1280160"/>
                  <a:pt x="1098665" y="1274618"/>
                  <a:pt x="1119447" y="1269076"/>
                </a:cubicBezTo>
              </a:path>
            </a:pathLst>
          </a:custGeom>
          <a:noFill/>
          <a:ln w="12700" algn="ctr">
            <a:solidFill>
              <a:srgbClr val="0000FF"/>
            </a:solidFill>
            <a:round/>
            <a:headEnd/>
            <a:tailEnd type="arrow" w="med" len="me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21" name="任意多边形 20">
            <a:extLst>
              <a:ext uri="{FF2B5EF4-FFF2-40B4-BE49-F238E27FC236}">
                <a16:creationId xmlns:a16="http://schemas.microsoft.com/office/drawing/2014/main" id="{32EBEE67-3695-DE41-854E-BCEA9ADCD115}"/>
              </a:ext>
            </a:extLst>
          </p:cNvPr>
          <p:cNvSpPr>
            <a:spLocks/>
          </p:cNvSpPr>
          <p:nvPr/>
        </p:nvSpPr>
        <p:spPr bwMode="auto">
          <a:xfrm>
            <a:off x="6251575" y="3390900"/>
            <a:ext cx="800100" cy="1846263"/>
          </a:xfrm>
          <a:custGeom>
            <a:avLst/>
            <a:gdLst>
              <a:gd name="T0" fmla="*/ 0 w 800793"/>
              <a:gd name="T1" fmla="*/ 1616334 h 1845425"/>
              <a:gd name="T2" fmla="*/ 248305 w 800793"/>
              <a:gd name="T3" fmla="*/ 1616334 h 1845425"/>
              <a:gd name="T4" fmla="*/ 264858 w 800793"/>
              <a:gd name="T5" fmla="*/ 216621 h 1845425"/>
              <a:gd name="T6" fmla="*/ 728361 w 800793"/>
              <a:gd name="T7" fmla="*/ 316602 h 1845425"/>
              <a:gd name="T8" fmla="*/ 678700 w 800793"/>
              <a:gd name="T9" fmla="*/ 333264 h 1845425"/>
              <a:gd name="T10" fmla="*/ 778021 w 800793"/>
              <a:gd name="T11" fmla="*/ 366590 h 1845425"/>
              <a:gd name="T12" fmla="*/ 744914 w 800793"/>
              <a:gd name="T13" fmla="*/ 349929 h 1845425"/>
              <a:gd name="T14" fmla="*/ 744914 w 800793"/>
              <a:gd name="T15" fmla="*/ 349929 h 1845425"/>
              <a:gd name="T16" fmla="*/ 744914 w 800793"/>
              <a:gd name="T17" fmla="*/ 349929 h 18454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00793"/>
              <a:gd name="T28" fmla="*/ 0 h 1845425"/>
              <a:gd name="T29" fmla="*/ 800793 w 800793"/>
              <a:gd name="T30" fmla="*/ 1845425 h 18454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00793" h="1845425">
                <a:moveTo>
                  <a:pt x="0" y="1612669"/>
                </a:moveTo>
                <a:cubicBezTo>
                  <a:pt x="102524" y="1729047"/>
                  <a:pt x="205048" y="1845425"/>
                  <a:pt x="249382" y="1612669"/>
                </a:cubicBezTo>
                <a:cubicBezTo>
                  <a:pt x="293716" y="1379913"/>
                  <a:pt x="185651" y="432262"/>
                  <a:pt x="266007" y="216131"/>
                </a:cubicBezTo>
                <a:cubicBezTo>
                  <a:pt x="346363" y="0"/>
                  <a:pt x="662247" y="296487"/>
                  <a:pt x="731520" y="315883"/>
                </a:cubicBezTo>
                <a:cubicBezTo>
                  <a:pt x="800793" y="335279"/>
                  <a:pt x="673331" y="324196"/>
                  <a:pt x="681644" y="332509"/>
                </a:cubicBezTo>
                <a:cubicBezTo>
                  <a:pt x="689957" y="340822"/>
                  <a:pt x="770313" y="362989"/>
                  <a:pt x="781396" y="365760"/>
                </a:cubicBezTo>
                <a:cubicBezTo>
                  <a:pt x="792479" y="368531"/>
                  <a:pt x="748145" y="349134"/>
                  <a:pt x="748145" y="349134"/>
                </a:cubicBezTo>
              </a:path>
            </a:pathLst>
          </a:custGeom>
          <a:noFill/>
          <a:ln w="1270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Tree>
    <p:extLst>
      <p:ext uri="{BB962C8B-B14F-4D97-AF65-F5344CB8AC3E}">
        <p14:creationId xmlns:p14="http://schemas.microsoft.com/office/powerpoint/2010/main" val="29791880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9154">
                                            <p:bg/>
                                          </p:spTgt>
                                        </p:tgtEl>
                                        <p:attrNameLst>
                                          <p:attrName>style.visibility</p:attrName>
                                        </p:attrNameLst>
                                      </p:cBhvr>
                                      <p:to>
                                        <p:strVal val="visible"/>
                                      </p:to>
                                    </p:set>
                                    <p:animEffect transition="in" filter="dissolve">
                                      <p:cBhvr>
                                        <p:cTn id="7" dur="500"/>
                                        <p:tgtEl>
                                          <p:spTgt spid="49154">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9154">
                                            <p:txEl>
                                              <p:pRg st="0" end="0"/>
                                            </p:txEl>
                                          </p:spTgt>
                                        </p:tgtEl>
                                        <p:attrNameLst>
                                          <p:attrName>style.visibility</p:attrName>
                                        </p:attrNameLst>
                                      </p:cBhvr>
                                      <p:to>
                                        <p:strVal val="visible"/>
                                      </p:to>
                                    </p:set>
                                    <p:animEffect transition="in" filter="dissolve">
                                      <p:cBhvr>
                                        <p:cTn id="12" dur="500"/>
                                        <p:tgtEl>
                                          <p:spTgt spid="4915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9154">
                                            <p:txEl>
                                              <p:pRg st="1" end="1"/>
                                            </p:txEl>
                                          </p:spTgt>
                                        </p:tgtEl>
                                        <p:attrNameLst>
                                          <p:attrName>style.visibility</p:attrName>
                                        </p:attrNameLst>
                                      </p:cBhvr>
                                      <p:to>
                                        <p:strVal val="visible"/>
                                      </p:to>
                                    </p:set>
                                    <p:animEffect transition="in" filter="dissolve">
                                      <p:cBhvr>
                                        <p:cTn id="17" dur="500"/>
                                        <p:tgtEl>
                                          <p:spTgt spid="49154">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9154">
                                            <p:txEl>
                                              <p:pRg st="2" end="2"/>
                                            </p:txEl>
                                          </p:spTgt>
                                        </p:tgtEl>
                                        <p:attrNameLst>
                                          <p:attrName>style.visibility</p:attrName>
                                        </p:attrNameLst>
                                      </p:cBhvr>
                                      <p:to>
                                        <p:strVal val="visible"/>
                                      </p:to>
                                    </p:set>
                                    <p:animEffect transition="in" filter="dissolve">
                                      <p:cBhvr>
                                        <p:cTn id="22" dur="500"/>
                                        <p:tgtEl>
                                          <p:spTgt spid="49154">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49156"/>
                                        </p:tgtEl>
                                        <p:attrNameLst>
                                          <p:attrName>style.visibility</p:attrName>
                                        </p:attrNameLst>
                                      </p:cBhvr>
                                      <p:to>
                                        <p:strVal val="visible"/>
                                      </p:to>
                                    </p:set>
                                    <p:animEffect transition="in" filter="dissolve">
                                      <p:cBhvr>
                                        <p:cTn id="27" dur="500"/>
                                        <p:tgtEl>
                                          <p:spTgt spid="49156"/>
                                        </p:tgtEl>
                                      </p:cBhvr>
                                    </p:animEffect>
                                  </p:childTnLst>
                                </p:cTn>
                              </p:par>
                            </p:childTnLst>
                          </p:cTn>
                        </p:par>
                        <p:par>
                          <p:cTn id="28" fill="hold" nodeType="afterGroup">
                            <p:stCondLst>
                              <p:cond delay="500"/>
                            </p:stCondLst>
                            <p:childTnLst>
                              <p:par>
                                <p:cTn id="29" presetID="3" presetClass="entr" presetSubtype="10" fill="hold" grpId="0" nodeType="afterEffect">
                                  <p:stCondLst>
                                    <p:cond delay="0"/>
                                  </p:stCondLst>
                                  <p:childTnLst>
                                    <p:set>
                                      <p:cBhvr>
                                        <p:cTn id="30" dur="1" fill="hold">
                                          <p:stCondLst>
                                            <p:cond delay="0"/>
                                          </p:stCondLst>
                                        </p:cTn>
                                        <p:tgtEl>
                                          <p:spTgt spid="48146"/>
                                        </p:tgtEl>
                                        <p:attrNameLst>
                                          <p:attrName>style.visibility</p:attrName>
                                        </p:attrNameLst>
                                      </p:cBhvr>
                                      <p:to>
                                        <p:strVal val="visible"/>
                                      </p:to>
                                    </p:set>
                                    <p:animEffect transition="in" filter="blinds(horizontal)">
                                      <p:cBhvr>
                                        <p:cTn id="31" dur="500"/>
                                        <p:tgtEl>
                                          <p:spTgt spid="4814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5" presetClass="entr" presetSubtype="0" fill="hold" nodeType="clickEffect">
                                  <p:stCondLst>
                                    <p:cond delay="0"/>
                                  </p:stCondLst>
                                  <p:childTnLst>
                                    <p:set>
                                      <p:cBhvr>
                                        <p:cTn id="35" dur="1" fill="hold">
                                          <p:stCondLst>
                                            <p:cond delay="0"/>
                                          </p:stCondLst>
                                        </p:cTn>
                                        <p:tgtEl>
                                          <p:spTgt spid="49158"/>
                                        </p:tgtEl>
                                        <p:attrNameLst>
                                          <p:attrName>style.visibility</p:attrName>
                                        </p:attrNameLst>
                                      </p:cBhvr>
                                      <p:to>
                                        <p:strVal val="visible"/>
                                      </p:to>
                                    </p:set>
                                    <p:anim calcmode="lin" valueType="num">
                                      <p:cBhvr>
                                        <p:cTn id="36" dur="1000" fill="hold"/>
                                        <p:tgtEl>
                                          <p:spTgt spid="49158"/>
                                        </p:tgtEl>
                                        <p:attrNameLst>
                                          <p:attrName>ppt_w</p:attrName>
                                        </p:attrNameLst>
                                      </p:cBhvr>
                                      <p:tavLst>
                                        <p:tav tm="0">
                                          <p:val>
                                            <p:strVal val="#ppt_w*0.70"/>
                                          </p:val>
                                        </p:tav>
                                        <p:tav tm="100000">
                                          <p:val>
                                            <p:strVal val="#ppt_w"/>
                                          </p:val>
                                        </p:tav>
                                      </p:tavLst>
                                    </p:anim>
                                    <p:anim calcmode="lin" valueType="num">
                                      <p:cBhvr>
                                        <p:cTn id="37" dur="1000" fill="hold"/>
                                        <p:tgtEl>
                                          <p:spTgt spid="49158"/>
                                        </p:tgtEl>
                                        <p:attrNameLst>
                                          <p:attrName>ppt_h</p:attrName>
                                        </p:attrNameLst>
                                      </p:cBhvr>
                                      <p:tavLst>
                                        <p:tav tm="0">
                                          <p:val>
                                            <p:strVal val="#ppt_h"/>
                                          </p:val>
                                        </p:tav>
                                        <p:tav tm="100000">
                                          <p:val>
                                            <p:strVal val="#ppt_h"/>
                                          </p:val>
                                        </p:tav>
                                      </p:tavLst>
                                    </p:anim>
                                    <p:animEffect transition="in" filter="fade">
                                      <p:cBhvr>
                                        <p:cTn id="38" dur="1000"/>
                                        <p:tgtEl>
                                          <p:spTgt spid="4915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55" presetClass="entr" presetSubtype="0" fill="hold" nodeType="clickEffect">
                                  <p:stCondLst>
                                    <p:cond delay="0"/>
                                  </p:stCondLst>
                                  <p:childTnLst>
                                    <p:set>
                                      <p:cBhvr>
                                        <p:cTn id="42" dur="1" fill="hold">
                                          <p:stCondLst>
                                            <p:cond delay="0"/>
                                          </p:stCondLst>
                                        </p:cTn>
                                        <p:tgtEl>
                                          <p:spTgt spid="49160"/>
                                        </p:tgtEl>
                                        <p:attrNameLst>
                                          <p:attrName>style.visibility</p:attrName>
                                        </p:attrNameLst>
                                      </p:cBhvr>
                                      <p:to>
                                        <p:strVal val="visible"/>
                                      </p:to>
                                    </p:set>
                                    <p:anim calcmode="lin" valueType="num">
                                      <p:cBhvr>
                                        <p:cTn id="43" dur="1000" fill="hold"/>
                                        <p:tgtEl>
                                          <p:spTgt spid="49160"/>
                                        </p:tgtEl>
                                        <p:attrNameLst>
                                          <p:attrName>ppt_w</p:attrName>
                                        </p:attrNameLst>
                                      </p:cBhvr>
                                      <p:tavLst>
                                        <p:tav tm="0">
                                          <p:val>
                                            <p:strVal val="#ppt_w*0.70"/>
                                          </p:val>
                                        </p:tav>
                                        <p:tav tm="100000">
                                          <p:val>
                                            <p:strVal val="#ppt_w"/>
                                          </p:val>
                                        </p:tav>
                                      </p:tavLst>
                                    </p:anim>
                                    <p:anim calcmode="lin" valueType="num">
                                      <p:cBhvr>
                                        <p:cTn id="44" dur="1000" fill="hold"/>
                                        <p:tgtEl>
                                          <p:spTgt spid="49160"/>
                                        </p:tgtEl>
                                        <p:attrNameLst>
                                          <p:attrName>ppt_h</p:attrName>
                                        </p:attrNameLst>
                                      </p:cBhvr>
                                      <p:tavLst>
                                        <p:tav tm="0">
                                          <p:val>
                                            <p:strVal val="#ppt_h"/>
                                          </p:val>
                                        </p:tav>
                                        <p:tav tm="100000">
                                          <p:val>
                                            <p:strVal val="#ppt_h"/>
                                          </p:val>
                                        </p:tav>
                                      </p:tavLst>
                                    </p:anim>
                                    <p:animEffect transition="in" filter="fade">
                                      <p:cBhvr>
                                        <p:cTn id="45" dur="1000"/>
                                        <p:tgtEl>
                                          <p:spTgt spid="4916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55" presetClass="entr" presetSubtype="0" fill="hold" nodeType="clickEffect">
                                  <p:stCondLst>
                                    <p:cond delay="0"/>
                                  </p:stCondLst>
                                  <p:childTnLst>
                                    <p:set>
                                      <p:cBhvr>
                                        <p:cTn id="49" dur="1" fill="hold">
                                          <p:stCondLst>
                                            <p:cond delay="0"/>
                                          </p:stCondLst>
                                        </p:cTn>
                                        <p:tgtEl>
                                          <p:spTgt spid="49163"/>
                                        </p:tgtEl>
                                        <p:attrNameLst>
                                          <p:attrName>style.visibility</p:attrName>
                                        </p:attrNameLst>
                                      </p:cBhvr>
                                      <p:to>
                                        <p:strVal val="visible"/>
                                      </p:to>
                                    </p:set>
                                    <p:anim calcmode="lin" valueType="num">
                                      <p:cBhvr>
                                        <p:cTn id="50" dur="1000" fill="hold"/>
                                        <p:tgtEl>
                                          <p:spTgt spid="49163"/>
                                        </p:tgtEl>
                                        <p:attrNameLst>
                                          <p:attrName>ppt_w</p:attrName>
                                        </p:attrNameLst>
                                      </p:cBhvr>
                                      <p:tavLst>
                                        <p:tav tm="0">
                                          <p:val>
                                            <p:strVal val="#ppt_w*0.70"/>
                                          </p:val>
                                        </p:tav>
                                        <p:tav tm="100000">
                                          <p:val>
                                            <p:strVal val="#ppt_w"/>
                                          </p:val>
                                        </p:tav>
                                      </p:tavLst>
                                    </p:anim>
                                    <p:anim calcmode="lin" valueType="num">
                                      <p:cBhvr>
                                        <p:cTn id="51" dur="1000" fill="hold"/>
                                        <p:tgtEl>
                                          <p:spTgt spid="49163"/>
                                        </p:tgtEl>
                                        <p:attrNameLst>
                                          <p:attrName>ppt_h</p:attrName>
                                        </p:attrNameLst>
                                      </p:cBhvr>
                                      <p:tavLst>
                                        <p:tav tm="0">
                                          <p:val>
                                            <p:strVal val="#ppt_h"/>
                                          </p:val>
                                        </p:tav>
                                        <p:tav tm="100000">
                                          <p:val>
                                            <p:strVal val="#ppt_h"/>
                                          </p:val>
                                        </p:tav>
                                      </p:tavLst>
                                    </p:anim>
                                    <p:animEffect transition="in" filter="fade">
                                      <p:cBhvr>
                                        <p:cTn id="52" dur="1000"/>
                                        <p:tgtEl>
                                          <p:spTgt spid="4916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blinds(horizontal)">
                                      <p:cBhvr>
                                        <p:cTn id="57" dur="500"/>
                                        <p:tgtEl>
                                          <p:spTgt spid="2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blinds(horizontal)">
                                      <p:cBhvr>
                                        <p:cTn id="62" dur="500"/>
                                        <p:tgtEl>
                                          <p:spTgt spid="20"/>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49168"/>
                                        </p:tgtEl>
                                        <p:attrNameLst>
                                          <p:attrName>style.visibility</p:attrName>
                                        </p:attrNameLst>
                                      </p:cBhvr>
                                      <p:to>
                                        <p:strVal val="visible"/>
                                      </p:to>
                                    </p:set>
                                    <p:animEffect transition="in" filter="dissolve">
                                      <p:cBhvr>
                                        <p:cTn id="67" dur="500"/>
                                        <p:tgtEl>
                                          <p:spTgt spid="49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build="p" animBg="1" autoUpdateAnimBg="0"/>
      <p:bldP spid="49168" grpId="0" animBg="1"/>
      <p:bldP spid="4814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AFE5BC5E-A0BA-704D-97E9-EDAB645A97EF}"/>
              </a:ext>
            </a:extLst>
          </p:cNvPr>
          <p:cNvSpPr>
            <a:spLocks noChangeArrowheads="1"/>
          </p:cNvSpPr>
          <p:nvPr/>
        </p:nvSpPr>
        <p:spPr bwMode="auto">
          <a:xfrm>
            <a:off x="533400" y="76200"/>
            <a:ext cx="7620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0066"/>
                </a:solidFill>
                <a:latin typeface="Arial" panose="020B0604020202020204" pitchFamily="34" charset="0"/>
                <a:ea typeface="幼圆" pitchFamily="49" charset="-122"/>
              </a:rPr>
              <a:t>5.5 </a:t>
            </a:r>
            <a:r>
              <a:rPr lang="zh-CN" altLang="en-US" sz="2800" b="1" dirty="0">
                <a:solidFill>
                  <a:srgbClr val="FF0066"/>
                </a:solidFill>
                <a:latin typeface="Arial" panose="020B0604020202020204" pitchFamily="34" charset="0"/>
                <a:ea typeface="幼圆" pitchFamily="49" charset="-122"/>
              </a:rPr>
              <a:t>文件存储空间的管理</a:t>
            </a:r>
            <a:endParaRPr lang="zh-CN" altLang="en-US" sz="2800" b="1" dirty="0">
              <a:solidFill>
                <a:srgbClr val="3333FF"/>
              </a:solidFill>
              <a:latin typeface="Arial" panose="020B0604020202020204" pitchFamily="34" charset="0"/>
              <a:ea typeface="幼圆" pitchFamily="49" charset="-122"/>
            </a:endParaRPr>
          </a:p>
        </p:txBody>
      </p:sp>
      <p:graphicFrame>
        <p:nvGraphicFramePr>
          <p:cNvPr id="62467" name="Object 3">
            <a:extLst>
              <a:ext uri="{FF2B5EF4-FFF2-40B4-BE49-F238E27FC236}">
                <a16:creationId xmlns:a16="http://schemas.microsoft.com/office/drawing/2014/main" id="{817B67FF-2D7A-0A40-9567-B8F9EC723BB5}"/>
              </a:ext>
            </a:extLst>
          </p:cNvPr>
          <p:cNvGraphicFramePr>
            <a:graphicFrameLocks noChangeAspect="1"/>
          </p:cNvGraphicFramePr>
          <p:nvPr/>
        </p:nvGraphicFramePr>
        <p:xfrm>
          <a:off x="8686800" y="92075"/>
          <a:ext cx="381000" cy="365125"/>
        </p:xfrm>
        <a:graphic>
          <a:graphicData uri="http://schemas.openxmlformats.org/presentationml/2006/ole">
            <mc:AlternateContent xmlns:mc="http://schemas.openxmlformats.org/markup-compatibility/2006">
              <mc:Choice xmlns:v="urn:schemas-microsoft-com:vml" Requires="v">
                <p:oleObj spid="_x0000_s237574" name="BMP 图象" r:id="rId3" imgW="152400" imgH="146050" progId="Paint.Picture">
                  <p:embed/>
                </p:oleObj>
              </mc:Choice>
              <mc:Fallback>
                <p:oleObj name="BMP 图象" r:id="rId3" imgW="152400" imgH="146050" progId="Paint.Picture">
                  <p:embed/>
                  <p:pic>
                    <p:nvPicPr>
                      <p:cNvPr id="62467" name="Object 3">
                        <a:extLst>
                          <a:ext uri="{FF2B5EF4-FFF2-40B4-BE49-F238E27FC236}">
                            <a16:creationId xmlns:a16="http://schemas.microsoft.com/office/drawing/2014/main" id="{817B67FF-2D7A-0A40-9567-B8F9EC723B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6800" y="92075"/>
                        <a:ext cx="3810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468" name="Rectangle 4">
            <a:extLst>
              <a:ext uri="{FF2B5EF4-FFF2-40B4-BE49-F238E27FC236}">
                <a16:creationId xmlns:a16="http://schemas.microsoft.com/office/drawing/2014/main" id="{B205CDBD-0A31-554C-8B71-C60857E112B1}"/>
              </a:ext>
            </a:extLst>
          </p:cNvPr>
          <p:cNvSpPr>
            <a:spLocks noChangeArrowheads="1"/>
          </p:cNvSpPr>
          <p:nvPr/>
        </p:nvSpPr>
        <p:spPr bwMode="auto">
          <a:xfrm>
            <a:off x="685800" y="609600"/>
            <a:ext cx="4572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800" b="1">
                <a:solidFill>
                  <a:srgbClr val="0000FF"/>
                </a:solidFill>
                <a:latin typeface="Arial" panose="020B0604020202020204" pitchFamily="34" charset="0"/>
                <a:ea typeface="幼圆" pitchFamily="49" charset="-122"/>
              </a:rPr>
              <a:t> 1</a:t>
            </a:r>
            <a:r>
              <a:rPr lang="zh-CN" altLang="en-US" sz="2800" b="1">
                <a:solidFill>
                  <a:srgbClr val="0000FF"/>
                </a:solidFill>
                <a:latin typeface="Arial" panose="020B0604020202020204" pitchFamily="34" charset="0"/>
                <a:ea typeface="幼圆" pitchFamily="49" charset="-122"/>
              </a:rPr>
              <a:t>、空闲表法</a:t>
            </a:r>
          </a:p>
        </p:txBody>
      </p:sp>
      <p:sp>
        <p:nvSpPr>
          <p:cNvPr id="62469" name="Rectangle 5">
            <a:extLst>
              <a:ext uri="{FF2B5EF4-FFF2-40B4-BE49-F238E27FC236}">
                <a16:creationId xmlns:a16="http://schemas.microsoft.com/office/drawing/2014/main" id="{BD2B9829-E443-CA49-B781-7AA09EADF362}"/>
              </a:ext>
            </a:extLst>
          </p:cNvPr>
          <p:cNvSpPr>
            <a:spLocks noChangeArrowheads="1"/>
          </p:cNvSpPr>
          <p:nvPr/>
        </p:nvSpPr>
        <p:spPr bwMode="auto">
          <a:xfrm>
            <a:off x="685800" y="1219200"/>
            <a:ext cx="8229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Char char="•"/>
            </a:pPr>
            <a:r>
              <a:rPr lang="en-US" altLang="zh-CN" b="1">
                <a:latin typeface="Arial" panose="020B0604020202020204" pitchFamily="34" charset="0"/>
                <a:ea typeface="幼圆" pitchFamily="49" charset="-122"/>
              </a:rPr>
              <a:t> </a:t>
            </a:r>
            <a:r>
              <a:rPr lang="zh-CN" altLang="en-US" b="1">
                <a:latin typeface="Arial" panose="020B0604020202020204" pitchFamily="34" charset="0"/>
                <a:ea typeface="幼圆" pitchFamily="49" charset="-122"/>
              </a:rPr>
              <a:t>属于连续分配方式，分配与回收与内存管理中的动态分区分配方式雷同，为每一个文件分配一个连续的存储空间。系统为外存上的所有空闲区建立一张空闲表。</a:t>
            </a:r>
          </a:p>
        </p:txBody>
      </p:sp>
      <p:sp>
        <p:nvSpPr>
          <p:cNvPr id="62470" name="Rectangle 6">
            <a:extLst>
              <a:ext uri="{FF2B5EF4-FFF2-40B4-BE49-F238E27FC236}">
                <a16:creationId xmlns:a16="http://schemas.microsoft.com/office/drawing/2014/main" id="{BDFD909D-0001-1544-A192-58D6D71869D1}"/>
              </a:ext>
            </a:extLst>
          </p:cNvPr>
          <p:cNvSpPr>
            <a:spLocks noChangeArrowheads="1"/>
          </p:cNvSpPr>
          <p:nvPr/>
        </p:nvSpPr>
        <p:spPr bwMode="auto">
          <a:xfrm>
            <a:off x="685800" y="4191000"/>
            <a:ext cx="3124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800" b="1">
                <a:solidFill>
                  <a:srgbClr val="0000FF"/>
                </a:solidFill>
                <a:latin typeface="Arial" panose="020B0604020202020204" pitchFamily="34" charset="0"/>
                <a:ea typeface="幼圆" pitchFamily="49" charset="-122"/>
              </a:rPr>
              <a:t>2</a:t>
            </a:r>
            <a:r>
              <a:rPr lang="zh-CN" altLang="en-US" sz="2800" b="1">
                <a:solidFill>
                  <a:srgbClr val="0000FF"/>
                </a:solidFill>
                <a:latin typeface="Arial" panose="020B0604020202020204" pitchFamily="34" charset="0"/>
                <a:ea typeface="幼圆" pitchFamily="49" charset="-122"/>
              </a:rPr>
              <a:t>、空闲链表法</a:t>
            </a:r>
            <a:endParaRPr lang="zh-CN" altLang="en-US" sz="2800" b="1">
              <a:solidFill>
                <a:srgbClr val="0000FF"/>
              </a:solidFill>
              <a:latin typeface="Arial Narrow" panose="020B0604020202020204" pitchFamily="34" charset="0"/>
              <a:ea typeface="幼圆" pitchFamily="49" charset="-122"/>
            </a:endParaRPr>
          </a:p>
        </p:txBody>
      </p:sp>
      <p:sp>
        <p:nvSpPr>
          <p:cNvPr id="62471" name="Rectangle 7">
            <a:extLst>
              <a:ext uri="{FF2B5EF4-FFF2-40B4-BE49-F238E27FC236}">
                <a16:creationId xmlns:a16="http://schemas.microsoft.com/office/drawing/2014/main" id="{98F336B0-A137-BC4F-840C-56AE174D830A}"/>
              </a:ext>
            </a:extLst>
          </p:cNvPr>
          <p:cNvSpPr>
            <a:spLocks noChangeArrowheads="1"/>
          </p:cNvSpPr>
          <p:nvPr/>
        </p:nvSpPr>
        <p:spPr bwMode="auto">
          <a:xfrm>
            <a:off x="685800" y="4800600"/>
            <a:ext cx="83820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b="1">
                <a:latin typeface="Arial" panose="020B0604020202020204" pitchFamily="34" charset="0"/>
                <a:ea typeface="幼圆" pitchFamily="49" charset="-122"/>
              </a:rPr>
              <a:t>       </a:t>
            </a:r>
            <a:r>
              <a:rPr lang="zh-CN" altLang="en-US" b="1">
                <a:latin typeface="Arial" panose="020B0604020202020204" pitchFamily="34" charset="0"/>
                <a:ea typeface="幼圆" pitchFamily="49" charset="-122"/>
              </a:rPr>
              <a:t>是将所有空闲盘区拉成一条空闲链。</a:t>
            </a:r>
          </a:p>
          <a:p>
            <a:r>
              <a:rPr lang="zh-CN" altLang="en-US" b="1">
                <a:solidFill>
                  <a:srgbClr val="C00000"/>
                </a:solidFill>
                <a:latin typeface="Arial" panose="020B0604020202020204" pitchFamily="34" charset="0"/>
                <a:ea typeface="幼圆" pitchFamily="49" charset="-122"/>
              </a:rPr>
              <a:t>（</a:t>
            </a:r>
            <a:r>
              <a:rPr lang="en-US" altLang="zh-CN" b="1">
                <a:solidFill>
                  <a:srgbClr val="C00000"/>
                </a:solidFill>
                <a:latin typeface="Arial" panose="020B0604020202020204" pitchFamily="34" charset="0"/>
                <a:ea typeface="幼圆" pitchFamily="49" charset="-122"/>
              </a:rPr>
              <a:t>1</a:t>
            </a:r>
            <a:r>
              <a:rPr lang="zh-CN" altLang="en-US" b="1">
                <a:solidFill>
                  <a:srgbClr val="C00000"/>
                </a:solidFill>
                <a:latin typeface="Arial" panose="020B0604020202020204" pitchFamily="34" charset="0"/>
                <a:ea typeface="幼圆" pitchFamily="49" charset="-122"/>
              </a:rPr>
              <a:t>）空闲盘块链：</a:t>
            </a:r>
            <a:r>
              <a:rPr lang="zh-CN" altLang="en-US" b="1">
                <a:latin typeface="Arial" panose="020B0604020202020204" pitchFamily="34" charset="0"/>
                <a:ea typeface="幼圆" pitchFamily="49" charset="-122"/>
              </a:rPr>
              <a:t>是将磁盘上的所有空闲存储空间，以</a:t>
            </a:r>
            <a:r>
              <a:rPr lang="zh-CN" altLang="en-US" b="1">
                <a:solidFill>
                  <a:srgbClr val="0000FF"/>
                </a:solidFill>
                <a:latin typeface="Arial" panose="020B0604020202020204" pitchFamily="34" charset="0"/>
                <a:ea typeface="幼圆" pitchFamily="49" charset="-122"/>
              </a:rPr>
              <a:t>盘块</a:t>
            </a:r>
          </a:p>
          <a:p>
            <a:r>
              <a:rPr lang="zh-CN" altLang="en-US" b="1">
                <a:latin typeface="Arial" panose="020B0604020202020204" pitchFamily="34" charset="0"/>
                <a:ea typeface="幼圆" pitchFamily="49" charset="-122"/>
              </a:rPr>
              <a:t>为单位拉成一条链。</a:t>
            </a:r>
          </a:p>
          <a:p>
            <a:r>
              <a:rPr lang="zh-CN" altLang="en-US" b="1">
                <a:solidFill>
                  <a:srgbClr val="C00000"/>
                </a:solidFill>
                <a:latin typeface="Arial" panose="020B0604020202020204" pitchFamily="34" charset="0"/>
                <a:ea typeface="幼圆" pitchFamily="49" charset="-122"/>
              </a:rPr>
              <a:t>（</a:t>
            </a:r>
            <a:r>
              <a:rPr lang="en-US" altLang="zh-CN" b="1">
                <a:solidFill>
                  <a:srgbClr val="C00000"/>
                </a:solidFill>
                <a:latin typeface="Arial" panose="020B0604020202020204" pitchFamily="34" charset="0"/>
                <a:ea typeface="幼圆" pitchFamily="49" charset="-122"/>
              </a:rPr>
              <a:t>2</a:t>
            </a:r>
            <a:r>
              <a:rPr lang="zh-CN" altLang="en-US" b="1">
                <a:solidFill>
                  <a:srgbClr val="C00000"/>
                </a:solidFill>
                <a:latin typeface="Arial" panose="020B0604020202020204" pitchFamily="34" charset="0"/>
                <a:ea typeface="幼圆" pitchFamily="49" charset="-122"/>
              </a:rPr>
              <a:t>）空闲盘区链：</a:t>
            </a:r>
            <a:r>
              <a:rPr lang="zh-CN" altLang="en-US" b="1">
                <a:latin typeface="Arial" panose="020B0604020202020204" pitchFamily="34" charset="0"/>
                <a:ea typeface="幼圆" pitchFamily="49" charset="-122"/>
              </a:rPr>
              <a:t>是将磁盘上的所有</a:t>
            </a:r>
            <a:r>
              <a:rPr lang="zh-CN" altLang="en-US" b="1">
                <a:solidFill>
                  <a:srgbClr val="0000FF"/>
                </a:solidFill>
                <a:latin typeface="Arial" panose="020B0604020202020204" pitchFamily="34" charset="0"/>
                <a:ea typeface="幼圆" pitchFamily="49" charset="-122"/>
              </a:rPr>
              <a:t>空闲盘区</a:t>
            </a:r>
            <a:r>
              <a:rPr lang="zh-CN" altLang="en-US" b="1">
                <a:latin typeface="Arial" panose="020B0604020202020204" pitchFamily="34" charset="0"/>
                <a:ea typeface="幼圆" pitchFamily="49" charset="-122"/>
              </a:rPr>
              <a:t>（每个盘区可</a:t>
            </a:r>
          </a:p>
          <a:p>
            <a:r>
              <a:rPr lang="zh-CN" altLang="en-US" b="1">
                <a:latin typeface="Arial" panose="020B0604020202020204" pitchFamily="34" charset="0"/>
                <a:ea typeface="幼圆" pitchFamily="49" charset="-122"/>
              </a:rPr>
              <a:t>包含若干个盘块）拉成一条链。</a:t>
            </a:r>
          </a:p>
        </p:txBody>
      </p:sp>
      <p:pic>
        <p:nvPicPr>
          <p:cNvPr id="62472" name="Picture 8" descr="8">
            <a:extLst>
              <a:ext uri="{FF2B5EF4-FFF2-40B4-BE49-F238E27FC236}">
                <a16:creationId xmlns:a16="http://schemas.microsoft.com/office/drawing/2014/main" id="{C571C962-BFD5-4E47-9DC9-AC6AFF15C8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6213" y="2362200"/>
            <a:ext cx="5081587" cy="246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3" name="Text Box 9">
            <a:extLst>
              <a:ext uri="{FF2B5EF4-FFF2-40B4-BE49-F238E27FC236}">
                <a16:creationId xmlns:a16="http://schemas.microsoft.com/office/drawing/2014/main" id="{C5DF358F-3037-434D-8DE6-D4C139EEF24B}"/>
              </a:ext>
            </a:extLst>
          </p:cNvPr>
          <p:cNvSpPr txBox="1">
            <a:spLocks noChangeArrowheads="1"/>
          </p:cNvSpPr>
          <p:nvPr/>
        </p:nvSpPr>
        <p:spPr bwMode="auto">
          <a:xfrm>
            <a:off x="685800" y="2590800"/>
            <a:ext cx="3352800" cy="1187450"/>
          </a:xfrm>
          <a:prstGeom prst="rect">
            <a:avLst/>
          </a:prstGeom>
          <a:solidFill>
            <a:srgbClr val="FFFF66"/>
          </a:solidFill>
          <a:ln w="12700">
            <a:noFill/>
            <a:miter lim="800000"/>
            <a:headEnd type="none" w="sm" len="sm"/>
            <a:tailEnd type="none" w="sm" len="sm"/>
          </a:ln>
          <a:effec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Char char="•"/>
            </a:pPr>
            <a:r>
              <a:rPr lang="zh-CN" altLang="en-US" b="1">
                <a:effectLst>
                  <a:outerShdw blurRad="38100" dist="38100" dir="2700000" algn="tl">
                    <a:srgbClr val="FFFFFF"/>
                  </a:outerShdw>
                </a:effectLst>
                <a:latin typeface="Arial" panose="020B0604020202020204" pitchFamily="34" charset="0"/>
                <a:ea typeface="幼圆" pitchFamily="49" charset="-122"/>
              </a:rPr>
              <a:t>分配算法：首次适应法、循环首次适应法、最佳适应法</a:t>
            </a:r>
            <a:r>
              <a:rPr lang="zh-CN" altLang="en-US" b="1">
                <a:effectLst>
                  <a:outerShdw blurRad="38100" dist="38100" dir="2700000" algn="tl">
                    <a:srgbClr val="FFFFFF"/>
                  </a:outerShdw>
                </a:effectLst>
                <a:latin typeface="Arial Narrow" panose="020B0604020202020204" pitchFamily="34" charset="0"/>
                <a:ea typeface="幼圆" pitchFamily="49" charset="-122"/>
              </a:rPr>
              <a:t>等</a:t>
            </a:r>
            <a:endParaRPr lang="zh-CN" altLang="en-US">
              <a:latin typeface="Arial Narrow" panose="020B0604020202020204" pitchFamily="34" charset="0"/>
            </a:endParaRPr>
          </a:p>
        </p:txBody>
      </p:sp>
      <p:sp>
        <p:nvSpPr>
          <p:cNvPr id="62474" name="AutoShape 10">
            <a:extLst>
              <a:ext uri="{FF2B5EF4-FFF2-40B4-BE49-F238E27FC236}">
                <a16:creationId xmlns:a16="http://schemas.microsoft.com/office/drawing/2014/main" id="{07534ADF-CBE5-6C4B-9CBA-ECA4E4EB9CC6}"/>
              </a:ext>
            </a:extLst>
          </p:cNvPr>
          <p:cNvSpPr>
            <a:spLocks noChangeArrowheads="1"/>
          </p:cNvSpPr>
          <p:nvPr/>
        </p:nvSpPr>
        <p:spPr bwMode="auto">
          <a:xfrm rot="10800000">
            <a:off x="2438400" y="685800"/>
            <a:ext cx="5410200" cy="1676400"/>
          </a:xfrm>
          <a:prstGeom prst="wedgeRoundRectCallout">
            <a:avLst>
              <a:gd name="adj1" fmla="val 56338"/>
              <a:gd name="adj2" fmla="val -236745"/>
              <a:gd name="adj3" fmla="val 16667"/>
            </a:avLst>
          </a:prstGeom>
          <a:solidFill>
            <a:srgbClr val="FFFFCC"/>
          </a:solidFill>
          <a:ln w="12700">
            <a:solidFill>
              <a:schemeClr val="tx1"/>
            </a:solidFill>
            <a:miter lim="800000"/>
            <a:headEnd type="none" w="sm" len="sm"/>
            <a:tailEnd type="none" w="sm" len="sm"/>
          </a:ln>
        </p:spPr>
        <p:txBody>
          <a:bodyPr rot="1080000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a:solidFill>
                  <a:srgbClr val="0000FF"/>
                </a:solidFill>
                <a:latin typeface="Arial Narrow" panose="020B0604020202020204" pitchFamily="34" charset="0"/>
              </a:rPr>
              <a:t>优点：分配和回收一个盘块的过程非常简单；</a:t>
            </a:r>
          </a:p>
          <a:p>
            <a:r>
              <a:rPr lang="zh-CN" altLang="en-US" b="1">
                <a:solidFill>
                  <a:srgbClr val="0000FF"/>
                </a:solidFill>
                <a:latin typeface="Arial Narrow" panose="020B0604020202020204" pitchFamily="34" charset="0"/>
              </a:rPr>
              <a:t>缺点：空闲盘块链可能很长。</a:t>
            </a:r>
          </a:p>
        </p:txBody>
      </p:sp>
      <p:sp>
        <p:nvSpPr>
          <p:cNvPr id="62475" name="AutoShape 11">
            <a:extLst>
              <a:ext uri="{FF2B5EF4-FFF2-40B4-BE49-F238E27FC236}">
                <a16:creationId xmlns:a16="http://schemas.microsoft.com/office/drawing/2014/main" id="{32D21574-B383-9042-837D-6B0114035755}"/>
              </a:ext>
            </a:extLst>
          </p:cNvPr>
          <p:cNvSpPr>
            <a:spLocks noChangeArrowheads="1"/>
          </p:cNvSpPr>
          <p:nvPr/>
        </p:nvSpPr>
        <p:spPr bwMode="auto">
          <a:xfrm rot="10800000">
            <a:off x="3276600" y="2743200"/>
            <a:ext cx="5486400" cy="762000"/>
          </a:xfrm>
          <a:prstGeom prst="wedgeRoundRectCallout">
            <a:avLst>
              <a:gd name="adj1" fmla="val 54106"/>
              <a:gd name="adj2" fmla="val -405625"/>
              <a:gd name="adj3" fmla="val 16667"/>
            </a:avLst>
          </a:prstGeom>
          <a:solidFill>
            <a:srgbClr val="FFFFCC"/>
          </a:solidFill>
          <a:ln w="12700">
            <a:solidFill>
              <a:schemeClr val="tx1"/>
            </a:solidFill>
            <a:miter lim="800000"/>
            <a:headEnd type="none" w="sm" len="sm"/>
            <a:tailEnd type="none" w="sm" len="sm"/>
          </a:ln>
        </p:spPr>
        <p:txBody>
          <a:bodyPr rot="1080000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b="1">
                <a:solidFill>
                  <a:srgbClr val="C00000"/>
                </a:solidFill>
                <a:latin typeface="Arial Narrow" panose="020B0604020202020204" pitchFamily="34" charset="0"/>
              </a:rPr>
              <a:t>优缺点与空闲盘块链相反</a:t>
            </a:r>
          </a:p>
        </p:txBody>
      </p:sp>
    </p:spTree>
    <p:extLst>
      <p:ext uri="{BB962C8B-B14F-4D97-AF65-F5344CB8AC3E}">
        <p14:creationId xmlns:p14="http://schemas.microsoft.com/office/powerpoint/2010/main" val="142785353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2468"/>
                                        </p:tgtEl>
                                        <p:attrNameLst>
                                          <p:attrName>style.visibility</p:attrName>
                                        </p:attrNameLst>
                                      </p:cBhvr>
                                      <p:to>
                                        <p:strVal val="visible"/>
                                      </p:to>
                                    </p:set>
                                    <p:animEffect transition="in" filter="dissolve">
                                      <p:cBhvr>
                                        <p:cTn id="7" dur="500"/>
                                        <p:tgtEl>
                                          <p:spTgt spid="624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2469"/>
                                        </p:tgtEl>
                                        <p:attrNameLst>
                                          <p:attrName>style.visibility</p:attrName>
                                        </p:attrNameLst>
                                      </p:cBhvr>
                                      <p:to>
                                        <p:strVal val="visible"/>
                                      </p:to>
                                    </p:set>
                                    <p:animEffect transition="in" filter="dissolve">
                                      <p:cBhvr>
                                        <p:cTn id="12" dur="500"/>
                                        <p:tgtEl>
                                          <p:spTgt spid="6246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6247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2473"/>
                                        </p:tgtEl>
                                        <p:attrNameLst>
                                          <p:attrName>style.visibility</p:attrName>
                                        </p:attrNameLst>
                                      </p:cBhvr>
                                      <p:to>
                                        <p:strVal val="visible"/>
                                      </p:to>
                                    </p:set>
                                    <p:animEffect transition="in" filter="wipe(left)">
                                      <p:cBhvr>
                                        <p:cTn id="21" dur="500"/>
                                        <p:tgtEl>
                                          <p:spTgt spid="6247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62470"/>
                                        </p:tgtEl>
                                        <p:attrNameLst>
                                          <p:attrName>style.visibility</p:attrName>
                                        </p:attrNameLst>
                                      </p:cBhvr>
                                      <p:to>
                                        <p:strVal val="visible"/>
                                      </p:to>
                                    </p:set>
                                    <p:animEffect transition="in" filter="dissolve">
                                      <p:cBhvr>
                                        <p:cTn id="26" dur="500"/>
                                        <p:tgtEl>
                                          <p:spTgt spid="6247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2471">
                                            <p:txEl>
                                              <p:pRg st="0" end="0"/>
                                            </p:txEl>
                                          </p:spTgt>
                                        </p:tgtEl>
                                        <p:attrNameLst>
                                          <p:attrName>style.visibility</p:attrName>
                                        </p:attrNameLst>
                                      </p:cBhvr>
                                      <p:to>
                                        <p:strVal val="visible"/>
                                      </p:to>
                                    </p:set>
                                    <p:animEffect transition="in" filter="dissolve">
                                      <p:cBhvr>
                                        <p:cTn id="31" dur="500"/>
                                        <p:tgtEl>
                                          <p:spTgt spid="62471">
                                            <p:txEl>
                                              <p:pRg st="0" end="0"/>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2471">
                                            <p:txEl>
                                              <p:pRg st="1" end="1"/>
                                            </p:txEl>
                                          </p:spTgt>
                                        </p:tgtEl>
                                        <p:attrNameLst>
                                          <p:attrName>style.visibility</p:attrName>
                                        </p:attrNameLst>
                                      </p:cBhvr>
                                      <p:to>
                                        <p:strVal val="visible"/>
                                      </p:to>
                                    </p:set>
                                    <p:animEffect transition="in" filter="dissolve">
                                      <p:cBhvr>
                                        <p:cTn id="36" dur="500"/>
                                        <p:tgtEl>
                                          <p:spTgt spid="62471">
                                            <p:txEl>
                                              <p:pRg st="1" end="1"/>
                                            </p:txEl>
                                          </p:spTgt>
                                        </p:tgtEl>
                                      </p:cBhvr>
                                    </p:animEffect>
                                  </p:childTnLst>
                                </p:cTn>
                              </p:par>
                            </p:childTnLst>
                          </p:cTn>
                        </p:par>
                        <p:par>
                          <p:cTn id="37" fill="hold" nodeType="afterGroup">
                            <p:stCondLst>
                              <p:cond delay="500"/>
                            </p:stCondLst>
                            <p:childTnLst>
                              <p:par>
                                <p:cTn id="38" presetID="9" presetClass="entr" presetSubtype="0" fill="hold" grpId="0" nodeType="afterEffect">
                                  <p:stCondLst>
                                    <p:cond delay="0"/>
                                  </p:stCondLst>
                                  <p:childTnLst>
                                    <p:set>
                                      <p:cBhvr>
                                        <p:cTn id="39" dur="1" fill="hold">
                                          <p:stCondLst>
                                            <p:cond delay="0"/>
                                          </p:stCondLst>
                                        </p:cTn>
                                        <p:tgtEl>
                                          <p:spTgt spid="62471">
                                            <p:txEl>
                                              <p:pRg st="2" end="2"/>
                                            </p:txEl>
                                          </p:spTgt>
                                        </p:tgtEl>
                                        <p:attrNameLst>
                                          <p:attrName>style.visibility</p:attrName>
                                        </p:attrNameLst>
                                      </p:cBhvr>
                                      <p:to>
                                        <p:strVal val="visible"/>
                                      </p:to>
                                    </p:set>
                                    <p:animEffect transition="in" filter="dissolve">
                                      <p:cBhvr>
                                        <p:cTn id="40" dur="500"/>
                                        <p:tgtEl>
                                          <p:spTgt spid="62471">
                                            <p:txEl>
                                              <p:pRg st="2" end="2"/>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62471">
                                            <p:txEl>
                                              <p:pRg st="3" end="3"/>
                                            </p:txEl>
                                          </p:spTgt>
                                        </p:tgtEl>
                                        <p:attrNameLst>
                                          <p:attrName>style.visibility</p:attrName>
                                        </p:attrNameLst>
                                      </p:cBhvr>
                                      <p:to>
                                        <p:strVal val="visible"/>
                                      </p:to>
                                    </p:set>
                                    <p:animEffect transition="in" filter="dissolve">
                                      <p:cBhvr>
                                        <p:cTn id="45" dur="500"/>
                                        <p:tgtEl>
                                          <p:spTgt spid="62471">
                                            <p:txEl>
                                              <p:pRg st="3" end="3"/>
                                            </p:txEl>
                                          </p:spTgt>
                                        </p:tgtEl>
                                      </p:cBhvr>
                                    </p:animEffect>
                                  </p:childTnLst>
                                </p:cTn>
                              </p:par>
                            </p:childTnLst>
                          </p:cTn>
                        </p:par>
                        <p:par>
                          <p:cTn id="46" fill="hold" nodeType="afterGroup">
                            <p:stCondLst>
                              <p:cond delay="500"/>
                            </p:stCondLst>
                            <p:childTnLst>
                              <p:par>
                                <p:cTn id="47" presetID="9" presetClass="entr" presetSubtype="0" fill="hold" grpId="0" nodeType="afterEffect">
                                  <p:stCondLst>
                                    <p:cond delay="0"/>
                                  </p:stCondLst>
                                  <p:childTnLst>
                                    <p:set>
                                      <p:cBhvr>
                                        <p:cTn id="48" dur="1" fill="hold">
                                          <p:stCondLst>
                                            <p:cond delay="0"/>
                                          </p:stCondLst>
                                        </p:cTn>
                                        <p:tgtEl>
                                          <p:spTgt spid="62471">
                                            <p:txEl>
                                              <p:pRg st="4" end="4"/>
                                            </p:txEl>
                                          </p:spTgt>
                                        </p:tgtEl>
                                        <p:attrNameLst>
                                          <p:attrName>style.visibility</p:attrName>
                                        </p:attrNameLst>
                                      </p:cBhvr>
                                      <p:to>
                                        <p:strVal val="visible"/>
                                      </p:to>
                                    </p:set>
                                    <p:animEffect transition="in" filter="dissolve">
                                      <p:cBhvr>
                                        <p:cTn id="49" dur="500"/>
                                        <p:tgtEl>
                                          <p:spTgt spid="62471">
                                            <p:txEl>
                                              <p:pRg st="4" end="4"/>
                                            </p:txEl>
                                          </p:spTgt>
                                        </p:tgtEl>
                                      </p:cBhvr>
                                    </p:animEffect>
                                  </p:childTnLst>
                                </p:cTn>
                              </p:par>
                            </p:childTnLst>
                          </p:cTn>
                        </p:par>
                        <p:par>
                          <p:cTn id="50" fill="hold" nodeType="afterGroup">
                            <p:stCondLst>
                              <p:cond delay="1000"/>
                            </p:stCondLst>
                            <p:childTnLst>
                              <p:par>
                                <p:cTn id="51" presetID="22" presetClass="entr" presetSubtype="1" fill="hold" nodeType="afterEffect">
                                  <p:stCondLst>
                                    <p:cond delay="0"/>
                                  </p:stCondLst>
                                  <p:childTnLst>
                                    <p:set>
                                      <p:cBhvr>
                                        <p:cTn id="52" dur="1" fill="hold">
                                          <p:stCondLst>
                                            <p:cond delay="0"/>
                                          </p:stCondLst>
                                        </p:cTn>
                                        <p:tgtEl>
                                          <p:spTgt spid="62467"/>
                                        </p:tgtEl>
                                        <p:attrNameLst>
                                          <p:attrName>style.visibility</p:attrName>
                                        </p:attrNameLst>
                                      </p:cBhvr>
                                      <p:to>
                                        <p:strVal val="visible"/>
                                      </p:to>
                                    </p:set>
                                    <p:animEffect transition="in" filter="wipe(up)">
                                      <p:cBhvr>
                                        <p:cTn id="53" dur="500"/>
                                        <p:tgtEl>
                                          <p:spTgt spid="62467"/>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62474"/>
                                        </p:tgtEl>
                                        <p:attrNameLst>
                                          <p:attrName>style.visibility</p:attrName>
                                        </p:attrNameLst>
                                      </p:cBhvr>
                                      <p:to>
                                        <p:strVal val="visible"/>
                                      </p:to>
                                    </p:set>
                                    <p:animEffect transition="in" filter="wipe(left)">
                                      <p:cBhvr>
                                        <p:cTn id="58" dur="500"/>
                                        <p:tgtEl>
                                          <p:spTgt spid="62474"/>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62475"/>
                                        </p:tgtEl>
                                        <p:attrNameLst>
                                          <p:attrName>style.visibility</p:attrName>
                                        </p:attrNameLst>
                                      </p:cBhvr>
                                      <p:to>
                                        <p:strVal val="visible"/>
                                      </p:to>
                                    </p:set>
                                    <p:animEffect transition="in" filter="wipe(left)">
                                      <p:cBhvr>
                                        <p:cTn id="63" dur="500"/>
                                        <p:tgtEl>
                                          <p:spTgt spid="62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8" grpId="0"/>
      <p:bldP spid="62469" grpId="0"/>
      <p:bldP spid="62470" grpId="0"/>
      <p:bldP spid="62471" grpId="0" build="p"/>
      <p:bldP spid="62473" grpId="0" animBg="1" autoUpdateAnimBg="0"/>
      <p:bldP spid="62474" grpId="0" animBg="1" autoUpdateAnimBg="0"/>
      <p:bldP spid="62475"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9" name="Picture 11" descr="1">
            <a:extLst>
              <a:ext uri="{FF2B5EF4-FFF2-40B4-BE49-F238E27FC236}">
                <a16:creationId xmlns:a16="http://schemas.microsoft.com/office/drawing/2014/main" id="{077D016D-EF79-EB45-B06B-4E2A148FBC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133600"/>
            <a:ext cx="46482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3491" name="Object 3">
            <a:extLst>
              <a:ext uri="{FF2B5EF4-FFF2-40B4-BE49-F238E27FC236}">
                <a16:creationId xmlns:a16="http://schemas.microsoft.com/office/drawing/2014/main" id="{94E2F6D7-9F38-C94D-8473-3D5A5B3926E0}"/>
              </a:ext>
            </a:extLst>
          </p:cNvPr>
          <p:cNvGraphicFramePr>
            <a:graphicFrameLocks noChangeAspect="1"/>
          </p:cNvGraphicFramePr>
          <p:nvPr/>
        </p:nvGraphicFramePr>
        <p:xfrm>
          <a:off x="8686800" y="92075"/>
          <a:ext cx="381000" cy="365125"/>
        </p:xfrm>
        <a:graphic>
          <a:graphicData uri="http://schemas.openxmlformats.org/presentationml/2006/ole">
            <mc:AlternateContent xmlns:mc="http://schemas.openxmlformats.org/markup-compatibility/2006">
              <mc:Choice xmlns:v="urn:schemas-microsoft-com:vml" Requires="v">
                <p:oleObj spid="_x0000_s238598" name="BMP 图象" r:id="rId4" imgW="152400" imgH="146050" progId="Paint.Picture">
                  <p:embed/>
                </p:oleObj>
              </mc:Choice>
              <mc:Fallback>
                <p:oleObj name="BMP 图象" r:id="rId4" imgW="152400" imgH="146050" progId="Paint.Picture">
                  <p:embed/>
                  <p:pic>
                    <p:nvPicPr>
                      <p:cNvPr id="63491" name="Object 3">
                        <a:extLst>
                          <a:ext uri="{FF2B5EF4-FFF2-40B4-BE49-F238E27FC236}">
                            <a16:creationId xmlns:a16="http://schemas.microsoft.com/office/drawing/2014/main" id="{94E2F6D7-9F38-C94D-8473-3D5A5B3926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6800" y="92075"/>
                        <a:ext cx="3810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2" name="Rectangle 4">
            <a:extLst>
              <a:ext uri="{FF2B5EF4-FFF2-40B4-BE49-F238E27FC236}">
                <a16:creationId xmlns:a16="http://schemas.microsoft.com/office/drawing/2014/main" id="{977EC666-E560-8B44-8F08-A1EE1C7D1BCE}"/>
              </a:ext>
            </a:extLst>
          </p:cNvPr>
          <p:cNvSpPr>
            <a:spLocks noChangeArrowheads="1"/>
          </p:cNvSpPr>
          <p:nvPr/>
        </p:nvSpPr>
        <p:spPr bwMode="auto">
          <a:xfrm>
            <a:off x="685800" y="609600"/>
            <a:ext cx="4572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800" b="1">
                <a:solidFill>
                  <a:srgbClr val="0000FF"/>
                </a:solidFill>
                <a:latin typeface="Arial" panose="020B0604020202020204" pitchFamily="34" charset="0"/>
                <a:ea typeface="幼圆" pitchFamily="49" charset="-122"/>
              </a:rPr>
              <a:t> 3</a:t>
            </a:r>
            <a:r>
              <a:rPr lang="zh-CN" altLang="en-US" sz="2800" b="1">
                <a:solidFill>
                  <a:srgbClr val="0000FF"/>
                </a:solidFill>
                <a:latin typeface="Arial" panose="020B0604020202020204" pitchFamily="34" charset="0"/>
                <a:ea typeface="幼圆" pitchFamily="49" charset="-122"/>
              </a:rPr>
              <a:t>、位示图法</a:t>
            </a:r>
          </a:p>
        </p:txBody>
      </p:sp>
      <p:sp>
        <p:nvSpPr>
          <p:cNvPr id="63493" name="Rectangle 5">
            <a:extLst>
              <a:ext uri="{FF2B5EF4-FFF2-40B4-BE49-F238E27FC236}">
                <a16:creationId xmlns:a16="http://schemas.microsoft.com/office/drawing/2014/main" id="{7853F25B-2163-9545-98A2-81419A25E114}"/>
              </a:ext>
            </a:extLst>
          </p:cNvPr>
          <p:cNvSpPr>
            <a:spLocks noChangeArrowheads="1"/>
          </p:cNvSpPr>
          <p:nvPr/>
        </p:nvSpPr>
        <p:spPr bwMode="auto">
          <a:xfrm>
            <a:off x="685800" y="121920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b="1">
                <a:latin typeface="Arial" panose="020B0604020202020204" pitchFamily="34" charset="0"/>
                <a:ea typeface="幼圆" pitchFamily="49" charset="-122"/>
              </a:rPr>
              <a:t> </a:t>
            </a:r>
            <a:r>
              <a:rPr lang="zh-CN" altLang="en-US" b="1">
                <a:solidFill>
                  <a:srgbClr val="C00000"/>
                </a:solidFill>
                <a:latin typeface="Arial" panose="020B0604020202020204" pitchFamily="34" charset="0"/>
                <a:ea typeface="幼圆" pitchFamily="49" charset="-122"/>
              </a:rPr>
              <a:t>（</a:t>
            </a:r>
            <a:r>
              <a:rPr lang="en-US" altLang="zh-CN" b="1">
                <a:solidFill>
                  <a:srgbClr val="C00000"/>
                </a:solidFill>
                <a:latin typeface="Arial" panose="020B0604020202020204" pitchFamily="34" charset="0"/>
                <a:ea typeface="幼圆" pitchFamily="49" charset="-122"/>
              </a:rPr>
              <a:t>1</a:t>
            </a:r>
            <a:r>
              <a:rPr lang="zh-CN" altLang="en-US" b="1">
                <a:solidFill>
                  <a:srgbClr val="C00000"/>
                </a:solidFill>
                <a:latin typeface="Arial" panose="020B0604020202020204" pitchFamily="34" charset="0"/>
                <a:ea typeface="幼圆" pitchFamily="49" charset="-122"/>
              </a:rPr>
              <a:t>）位示图：</a:t>
            </a:r>
            <a:r>
              <a:rPr lang="zh-CN" altLang="en-US" b="1">
                <a:latin typeface="Arial" panose="020B0604020202020204" pitchFamily="34" charset="0"/>
                <a:ea typeface="幼圆" pitchFamily="49" charset="-122"/>
              </a:rPr>
              <a:t>是利用二进制的一位来表示磁盘中一个块的</a:t>
            </a:r>
          </a:p>
          <a:p>
            <a:r>
              <a:rPr lang="zh-CN" altLang="en-US" b="1">
                <a:latin typeface="Arial" panose="020B0604020202020204" pitchFamily="34" charset="0"/>
                <a:ea typeface="幼圆" pitchFamily="49" charset="-122"/>
              </a:rPr>
              <a:t>使用情况。</a:t>
            </a:r>
            <a:r>
              <a:rPr lang="en-US" altLang="zh-CN" b="1">
                <a:latin typeface="Arial" panose="020B0604020202020204" pitchFamily="34" charset="0"/>
                <a:ea typeface="幼圆" pitchFamily="49" charset="-122"/>
              </a:rPr>
              <a:t>0 - </a:t>
            </a:r>
            <a:r>
              <a:rPr lang="zh-CN" altLang="en-US" b="1">
                <a:latin typeface="Arial" panose="020B0604020202020204" pitchFamily="34" charset="0"/>
                <a:ea typeface="幼圆" pitchFamily="49" charset="-122"/>
              </a:rPr>
              <a:t>盘块空闲  </a:t>
            </a:r>
            <a:r>
              <a:rPr lang="en-US" altLang="zh-CN" b="1">
                <a:latin typeface="Arial" panose="020B0604020202020204" pitchFamily="34" charset="0"/>
                <a:ea typeface="幼圆" pitchFamily="49" charset="-122"/>
              </a:rPr>
              <a:t>1 - </a:t>
            </a:r>
            <a:r>
              <a:rPr lang="zh-CN" altLang="en-US" b="1">
                <a:latin typeface="Arial" panose="020B0604020202020204" pitchFamily="34" charset="0"/>
                <a:ea typeface="幼圆" pitchFamily="49" charset="-122"/>
              </a:rPr>
              <a:t>盘块已分配</a:t>
            </a:r>
            <a:endParaRPr lang="zh-CN" altLang="en-US" b="1">
              <a:latin typeface="Arial Narrow" panose="020B0604020202020204" pitchFamily="34" charset="0"/>
              <a:ea typeface="幼圆" pitchFamily="49" charset="-122"/>
            </a:endParaRPr>
          </a:p>
        </p:txBody>
      </p:sp>
      <p:sp>
        <p:nvSpPr>
          <p:cNvPr id="63494" name="Rectangle 6">
            <a:extLst>
              <a:ext uri="{FF2B5EF4-FFF2-40B4-BE49-F238E27FC236}">
                <a16:creationId xmlns:a16="http://schemas.microsoft.com/office/drawing/2014/main" id="{BB5C92C5-34C3-C141-80D3-98E5DF32E350}"/>
              </a:ext>
            </a:extLst>
          </p:cNvPr>
          <p:cNvSpPr>
            <a:spLocks noChangeArrowheads="1"/>
          </p:cNvSpPr>
          <p:nvPr/>
        </p:nvSpPr>
        <p:spPr bwMode="auto">
          <a:xfrm>
            <a:off x="685800" y="4114800"/>
            <a:ext cx="8382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a:solidFill>
                  <a:srgbClr val="C00000"/>
                </a:solidFill>
                <a:latin typeface="Arial" panose="020B0604020202020204" pitchFamily="34" charset="0"/>
                <a:ea typeface="幼圆" pitchFamily="49" charset="-122"/>
              </a:rPr>
              <a:t>（</a:t>
            </a:r>
            <a:r>
              <a:rPr lang="en-US" altLang="zh-CN" b="1">
                <a:solidFill>
                  <a:srgbClr val="C00000"/>
                </a:solidFill>
                <a:latin typeface="Arial" panose="020B0604020202020204" pitchFamily="34" charset="0"/>
                <a:ea typeface="幼圆" pitchFamily="49" charset="-122"/>
              </a:rPr>
              <a:t>2</a:t>
            </a:r>
            <a:r>
              <a:rPr lang="zh-CN" altLang="en-US" b="1">
                <a:solidFill>
                  <a:srgbClr val="C00000"/>
                </a:solidFill>
                <a:latin typeface="Arial" panose="020B0604020202020204" pitchFamily="34" charset="0"/>
                <a:ea typeface="幼圆" pitchFamily="49" charset="-122"/>
              </a:rPr>
              <a:t>）盘块的分配</a:t>
            </a:r>
          </a:p>
          <a:p>
            <a:pPr lvl="1">
              <a:buFontTx/>
              <a:buChar char="•"/>
            </a:pPr>
            <a:r>
              <a:rPr lang="zh-CN" altLang="en-US" b="1">
                <a:latin typeface="Arial" panose="020B0604020202020204" pitchFamily="34" charset="0"/>
                <a:ea typeface="幼圆" pitchFamily="49" charset="-122"/>
              </a:rPr>
              <a:t> 顺序扫描位示图</a:t>
            </a:r>
          </a:p>
          <a:p>
            <a:pPr lvl="1">
              <a:buFontTx/>
              <a:buChar char="•"/>
            </a:pPr>
            <a:r>
              <a:rPr lang="zh-CN" altLang="en-US" b="1">
                <a:latin typeface="Arial" panose="020B0604020202020204" pitchFamily="34" charset="0"/>
                <a:ea typeface="幼圆" pitchFamily="49" charset="-122"/>
              </a:rPr>
              <a:t> 将它们转换成相应的盘块号</a:t>
            </a:r>
            <a:r>
              <a:rPr lang="en-US" altLang="zh-CN" b="1">
                <a:latin typeface="Arial" panose="020B0604020202020204" pitchFamily="34" charset="0"/>
                <a:ea typeface="幼圆" pitchFamily="49" charset="-122"/>
              </a:rPr>
              <a:t>( b = n ( i-1 ) +  j )</a:t>
            </a:r>
          </a:p>
          <a:p>
            <a:pPr lvl="1">
              <a:buFontTx/>
              <a:buChar char="•"/>
            </a:pPr>
            <a:r>
              <a:rPr lang="en-US" altLang="zh-CN" b="1">
                <a:latin typeface="Arial" panose="020B0604020202020204" pitchFamily="34" charset="0"/>
                <a:ea typeface="幼圆" pitchFamily="49" charset="-122"/>
              </a:rPr>
              <a:t> </a:t>
            </a:r>
            <a:r>
              <a:rPr lang="zh-CN" altLang="en-US" b="1">
                <a:latin typeface="Arial" panose="020B0604020202020204" pitchFamily="34" charset="0"/>
                <a:ea typeface="幼圆" pitchFamily="49" charset="-122"/>
              </a:rPr>
              <a:t>修改位示图  令</a:t>
            </a:r>
            <a:r>
              <a:rPr lang="en-US" altLang="zh-CN" b="1">
                <a:solidFill>
                  <a:srgbClr val="0000FF"/>
                </a:solidFill>
                <a:latin typeface="Arial Narrow" panose="020B0604020202020204" pitchFamily="34" charset="0"/>
              </a:rPr>
              <a:t>map[ i  ,  j]</a:t>
            </a:r>
            <a:r>
              <a:rPr lang="zh-CN" altLang="en-US" b="1">
                <a:solidFill>
                  <a:srgbClr val="0000FF"/>
                </a:solidFill>
                <a:latin typeface="Arial Narrow" panose="020B0604020202020204" pitchFamily="34" charset="0"/>
              </a:rPr>
              <a:t>＝</a:t>
            </a:r>
            <a:r>
              <a:rPr lang="en-US" altLang="zh-CN" b="1">
                <a:solidFill>
                  <a:srgbClr val="0000FF"/>
                </a:solidFill>
                <a:latin typeface="Arial Narrow" panose="020B0604020202020204" pitchFamily="34" charset="0"/>
              </a:rPr>
              <a:t>1</a:t>
            </a:r>
            <a:endParaRPr lang="en-US" altLang="zh-CN" b="1">
              <a:solidFill>
                <a:srgbClr val="0000FF"/>
              </a:solidFill>
              <a:latin typeface="Arial" panose="020B0604020202020204" pitchFamily="34" charset="0"/>
              <a:ea typeface="幼圆" pitchFamily="49" charset="-122"/>
            </a:endParaRPr>
          </a:p>
          <a:p>
            <a:r>
              <a:rPr lang="zh-CN" altLang="en-US" b="1">
                <a:solidFill>
                  <a:srgbClr val="C00000"/>
                </a:solidFill>
                <a:latin typeface="Arial" panose="020B0604020202020204" pitchFamily="34" charset="0"/>
                <a:ea typeface="幼圆" pitchFamily="49" charset="-122"/>
              </a:rPr>
              <a:t>（</a:t>
            </a:r>
            <a:r>
              <a:rPr lang="en-US" altLang="zh-CN" b="1">
                <a:solidFill>
                  <a:srgbClr val="C00000"/>
                </a:solidFill>
                <a:latin typeface="Arial" panose="020B0604020202020204" pitchFamily="34" charset="0"/>
                <a:ea typeface="幼圆" pitchFamily="49" charset="-122"/>
              </a:rPr>
              <a:t>3</a:t>
            </a:r>
            <a:r>
              <a:rPr lang="zh-CN" altLang="en-US" b="1">
                <a:solidFill>
                  <a:srgbClr val="C00000"/>
                </a:solidFill>
                <a:latin typeface="Arial" panose="020B0604020202020204" pitchFamily="34" charset="0"/>
                <a:ea typeface="幼圆" pitchFamily="49" charset="-122"/>
              </a:rPr>
              <a:t>）盘块的回收</a:t>
            </a:r>
          </a:p>
          <a:p>
            <a:pPr lvl="1">
              <a:buFontTx/>
              <a:buChar char="•"/>
            </a:pPr>
            <a:r>
              <a:rPr lang="zh-CN" altLang="en-US" b="1">
                <a:latin typeface="Arial" panose="020B0604020202020204" pitchFamily="34" charset="0"/>
                <a:ea typeface="幼圆" pitchFamily="49" charset="-122"/>
              </a:rPr>
              <a:t> 将回收盘块的盘块号转换成位示图中的行号和列号</a:t>
            </a:r>
          </a:p>
          <a:p>
            <a:pPr lvl="1">
              <a:buFontTx/>
              <a:buChar char="•"/>
            </a:pPr>
            <a:r>
              <a:rPr lang="zh-CN" altLang="en-US" b="1">
                <a:latin typeface="Arial" panose="020B0604020202020204" pitchFamily="34" charset="0"/>
                <a:ea typeface="幼圆" pitchFamily="49" charset="-122"/>
              </a:rPr>
              <a:t> 修改位示图令  </a:t>
            </a:r>
            <a:r>
              <a:rPr lang="en-US" altLang="zh-CN" b="1">
                <a:solidFill>
                  <a:srgbClr val="0000FF"/>
                </a:solidFill>
                <a:latin typeface="Arial Narrow" panose="020B0604020202020204" pitchFamily="34" charset="0"/>
              </a:rPr>
              <a:t>map[ i  ,  j]</a:t>
            </a:r>
            <a:r>
              <a:rPr lang="zh-CN" altLang="en-US" b="1">
                <a:solidFill>
                  <a:srgbClr val="0000FF"/>
                </a:solidFill>
                <a:latin typeface="Arial Narrow" panose="020B0604020202020204" pitchFamily="34" charset="0"/>
              </a:rPr>
              <a:t>＝</a:t>
            </a:r>
            <a:r>
              <a:rPr lang="en-US" altLang="zh-CN" b="1">
                <a:solidFill>
                  <a:srgbClr val="0000FF"/>
                </a:solidFill>
                <a:latin typeface="Arial Narrow" panose="020B0604020202020204" pitchFamily="34" charset="0"/>
              </a:rPr>
              <a:t>0</a:t>
            </a:r>
          </a:p>
        </p:txBody>
      </p:sp>
      <p:sp>
        <p:nvSpPr>
          <p:cNvPr id="63495" name="Text Box 7">
            <a:extLst>
              <a:ext uri="{FF2B5EF4-FFF2-40B4-BE49-F238E27FC236}">
                <a16:creationId xmlns:a16="http://schemas.microsoft.com/office/drawing/2014/main" id="{0AF0B794-B424-FF46-8461-A9AD7CDA3D0E}"/>
              </a:ext>
            </a:extLst>
          </p:cNvPr>
          <p:cNvSpPr txBox="1">
            <a:spLocks noChangeArrowheads="1"/>
          </p:cNvSpPr>
          <p:nvPr/>
        </p:nvSpPr>
        <p:spPr bwMode="auto">
          <a:xfrm>
            <a:off x="4572000" y="4038600"/>
            <a:ext cx="4343400" cy="854075"/>
          </a:xfrm>
          <a:prstGeom prst="rect">
            <a:avLst/>
          </a:prstGeom>
          <a:solidFill>
            <a:srgbClr val="FFFF66"/>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a:latin typeface="Arial Narrow" panose="020B0604020202020204" pitchFamily="34" charset="0"/>
              </a:rPr>
              <a:t>优点：容易、占用空间小</a:t>
            </a:r>
          </a:p>
          <a:p>
            <a:pPr>
              <a:spcBef>
                <a:spcPct val="50000"/>
              </a:spcBef>
            </a:pPr>
            <a:r>
              <a:rPr lang="zh-CN" altLang="en-US" sz="2000">
                <a:latin typeface="Arial Narrow" panose="020B0604020202020204" pitchFamily="34" charset="0"/>
              </a:rPr>
              <a:t>用途：适用于小型机和微型机中</a:t>
            </a:r>
          </a:p>
        </p:txBody>
      </p:sp>
      <p:sp>
        <p:nvSpPr>
          <p:cNvPr id="63496" name="Text Box 8">
            <a:extLst>
              <a:ext uri="{FF2B5EF4-FFF2-40B4-BE49-F238E27FC236}">
                <a16:creationId xmlns:a16="http://schemas.microsoft.com/office/drawing/2014/main" id="{7256A160-8DC7-BE45-9713-64A0A6E17CD2}"/>
              </a:ext>
            </a:extLst>
          </p:cNvPr>
          <p:cNvSpPr txBox="1">
            <a:spLocks noChangeArrowheads="1"/>
          </p:cNvSpPr>
          <p:nvPr/>
        </p:nvSpPr>
        <p:spPr bwMode="auto">
          <a:xfrm>
            <a:off x="685800" y="2089150"/>
            <a:ext cx="3581400" cy="1187450"/>
          </a:xfrm>
          <a:prstGeom prst="rect">
            <a:avLst/>
          </a:prstGeom>
          <a:solidFill>
            <a:srgbClr val="FFFF66"/>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a:solidFill>
                  <a:schemeClr val="hlink"/>
                </a:solidFill>
                <a:latin typeface="Arial Narrow" panose="020B0604020202020204" pitchFamily="34" charset="0"/>
              </a:rPr>
              <a:t>        </a:t>
            </a:r>
            <a:r>
              <a:rPr lang="zh-CN" altLang="en-US" b="1">
                <a:latin typeface="Arial Narrow" panose="020B0604020202020204" pitchFamily="34" charset="0"/>
              </a:rPr>
              <a:t>通常位示图可用</a:t>
            </a:r>
            <a:r>
              <a:rPr lang="en-US" altLang="zh-CN" b="1">
                <a:latin typeface="Arial Narrow" panose="020B0604020202020204" pitchFamily="34" charset="0"/>
              </a:rPr>
              <a:t>m*n</a:t>
            </a:r>
            <a:r>
              <a:rPr lang="zh-CN" altLang="en-US" b="1">
                <a:latin typeface="Arial Narrow" panose="020B0604020202020204" pitchFamily="34" charset="0"/>
              </a:rPr>
              <a:t>位数来构成；也可以用二维数组</a:t>
            </a:r>
            <a:r>
              <a:rPr lang="en-US" altLang="zh-CN" b="1">
                <a:latin typeface="Arial Narrow" panose="020B0604020202020204" pitchFamily="34" charset="0"/>
              </a:rPr>
              <a:t>map[ i  ,  j]</a:t>
            </a:r>
            <a:r>
              <a:rPr lang="zh-CN" altLang="en-US" b="1">
                <a:latin typeface="Arial Narrow" panose="020B0604020202020204" pitchFamily="34" charset="0"/>
              </a:rPr>
              <a:t>来表示。</a:t>
            </a:r>
          </a:p>
        </p:txBody>
      </p:sp>
      <p:sp>
        <p:nvSpPr>
          <p:cNvPr id="63497" name="AutoShape 9">
            <a:extLst>
              <a:ext uri="{FF2B5EF4-FFF2-40B4-BE49-F238E27FC236}">
                <a16:creationId xmlns:a16="http://schemas.microsoft.com/office/drawing/2014/main" id="{490D6611-D5A7-4047-87C5-A2B4EB993ADE}"/>
              </a:ext>
            </a:extLst>
          </p:cNvPr>
          <p:cNvSpPr>
            <a:spLocks/>
          </p:cNvSpPr>
          <p:nvPr/>
        </p:nvSpPr>
        <p:spPr bwMode="auto">
          <a:xfrm>
            <a:off x="2305050" y="3371850"/>
            <a:ext cx="914400" cy="438150"/>
          </a:xfrm>
          <a:prstGeom prst="borderCallout1">
            <a:avLst>
              <a:gd name="adj1" fmla="val 26088"/>
              <a:gd name="adj2" fmla="val 108333"/>
              <a:gd name="adj3" fmla="val 36231"/>
              <a:gd name="adj4" fmla="val 251042"/>
            </a:avLst>
          </a:prstGeom>
          <a:solidFill>
            <a:srgbClr val="0066FF"/>
          </a:solidFill>
          <a:ln w="12700">
            <a:solidFill>
              <a:schemeClr val="tx1"/>
            </a:solidFill>
            <a:miter lim="800000"/>
            <a:headEnd type="none" w="sm" len="sm"/>
            <a:tailEnd type="none" w="sm" len="sm"/>
          </a:ln>
          <a:effectLst/>
        </p:spPr>
        <p:txBody>
          <a:bodyPr/>
          <a:lstStyle/>
          <a:p>
            <a:pPr algn="ctr" eaLnBrk="0" hangingPunct="0">
              <a:defRPr/>
            </a:pPr>
            <a:r>
              <a:rPr lang="zh-CN" altLang="en-US" b="1">
                <a:solidFill>
                  <a:schemeClr val="hlink"/>
                </a:solidFill>
                <a:effectLst>
                  <a:outerShdw blurRad="38100" dist="38100" dir="2700000" algn="tl">
                    <a:srgbClr val="000000"/>
                  </a:outerShdw>
                </a:effectLst>
                <a:latin typeface="Arial Narrow" pitchFamily="34" charset="0"/>
              </a:rPr>
              <a:t>磁道</a:t>
            </a:r>
          </a:p>
        </p:txBody>
      </p:sp>
      <p:sp>
        <p:nvSpPr>
          <p:cNvPr id="63498" name="AutoShape 10">
            <a:extLst>
              <a:ext uri="{FF2B5EF4-FFF2-40B4-BE49-F238E27FC236}">
                <a16:creationId xmlns:a16="http://schemas.microsoft.com/office/drawing/2014/main" id="{C32439DB-9F2E-E841-B9F9-FC35F8715E6A}"/>
              </a:ext>
            </a:extLst>
          </p:cNvPr>
          <p:cNvSpPr>
            <a:spLocks/>
          </p:cNvSpPr>
          <p:nvPr/>
        </p:nvSpPr>
        <p:spPr bwMode="auto">
          <a:xfrm>
            <a:off x="6991350" y="685800"/>
            <a:ext cx="914400" cy="381000"/>
          </a:xfrm>
          <a:prstGeom prst="borderCallout1">
            <a:avLst>
              <a:gd name="adj1" fmla="val 30000"/>
              <a:gd name="adj2" fmla="val -8333"/>
              <a:gd name="adj3" fmla="val 423333"/>
              <a:gd name="adj4" fmla="val -64583"/>
            </a:avLst>
          </a:prstGeom>
          <a:solidFill>
            <a:srgbClr val="0066FF"/>
          </a:solidFill>
          <a:ln w="12700">
            <a:solidFill>
              <a:schemeClr val="tx1"/>
            </a:solidFill>
            <a:miter lim="800000"/>
            <a:headEnd type="none" w="sm" len="sm"/>
            <a:tailEnd type="none" w="sm" len="sm"/>
          </a:ln>
          <a:effectLst/>
        </p:spPr>
        <p:txBody>
          <a:bodyPr/>
          <a:lstStyle/>
          <a:p>
            <a:pPr algn="ctr" eaLnBrk="0" hangingPunct="0">
              <a:defRPr/>
            </a:pPr>
            <a:r>
              <a:rPr lang="zh-CN" altLang="en-US" b="1">
                <a:solidFill>
                  <a:schemeClr val="hlink"/>
                </a:solidFill>
                <a:effectLst>
                  <a:outerShdw blurRad="38100" dist="38100" dir="2700000" algn="tl">
                    <a:srgbClr val="000000"/>
                  </a:outerShdw>
                </a:effectLst>
                <a:latin typeface="Arial Narrow" pitchFamily="34" charset="0"/>
              </a:rPr>
              <a:t>扇区</a:t>
            </a:r>
          </a:p>
        </p:txBody>
      </p:sp>
      <p:sp>
        <p:nvSpPr>
          <p:cNvPr id="14347" name="Rectangle 13">
            <a:extLst>
              <a:ext uri="{FF2B5EF4-FFF2-40B4-BE49-F238E27FC236}">
                <a16:creationId xmlns:a16="http://schemas.microsoft.com/office/drawing/2014/main" id="{748A6C14-7696-524F-B08D-25E8C0DEAD9E}"/>
              </a:ext>
            </a:extLst>
          </p:cNvPr>
          <p:cNvSpPr>
            <a:spLocks noChangeArrowheads="1"/>
          </p:cNvSpPr>
          <p:nvPr/>
        </p:nvSpPr>
        <p:spPr bwMode="auto">
          <a:xfrm>
            <a:off x="533400" y="76200"/>
            <a:ext cx="7620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0066"/>
                </a:solidFill>
                <a:latin typeface="Arial" panose="020B0604020202020204" pitchFamily="34" charset="0"/>
                <a:ea typeface="幼圆" pitchFamily="49" charset="-122"/>
              </a:rPr>
              <a:t>5.5 </a:t>
            </a:r>
            <a:r>
              <a:rPr lang="zh-CN" altLang="en-US" sz="2800" b="1" dirty="0">
                <a:solidFill>
                  <a:srgbClr val="FF0066"/>
                </a:solidFill>
                <a:latin typeface="Arial" panose="020B0604020202020204" pitchFamily="34" charset="0"/>
                <a:ea typeface="幼圆" pitchFamily="49" charset="-122"/>
              </a:rPr>
              <a:t>文件存储空间的管理</a:t>
            </a:r>
            <a:endParaRPr lang="zh-CN" altLang="en-US" sz="2800" b="1" dirty="0">
              <a:solidFill>
                <a:srgbClr val="3333FF"/>
              </a:solidFill>
              <a:latin typeface="Arial" panose="020B0604020202020204" pitchFamily="34" charset="0"/>
              <a:ea typeface="幼圆" pitchFamily="49" charset="-122"/>
            </a:endParaRPr>
          </a:p>
        </p:txBody>
      </p:sp>
    </p:spTree>
    <p:extLst>
      <p:ext uri="{BB962C8B-B14F-4D97-AF65-F5344CB8AC3E}">
        <p14:creationId xmlns:p14="http://schemas.microsoft.com/office/powerpoint/2010/main" val="26802067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3492"/>
                                        </p:tgtEl>
                                        <p:attrNameLst>
                                          <p:attrName>style.visibility</p:attrName>
                                        </p:attrNameLst>
                                      </p:cBhvr>
                                      <p:to>
                                        <p:strVal val="visible"/>
                                      </p:to>
                                    </p:set>
                                    <p:animEffect transition="in" filter="dissolve">
                                      <p:cBhvr>
                                        <p:cTn id="7" dur="500"/>
                                        <p:tgtEl>
                                          <p:spTgt spid="634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3493"/>
                                        </p:tgtEl>
                                        <p:attrNameLst>
                                          <p:attrName>style.visibility</p:attrName>
                                        </p:attrNameLst>
                                      </p:cBhvr>
                                      <p:to>
                                        <p:strVal val="visible"/>
                                      </p:to>
                                    </p:set>
                                    <p:animEffect transition="in" filter="dissolve">
                                      <p:cBhvr>
                                        <p:cTn id="12" dur="500"/>
                                        <p:tgtEl>
                                          <p:spTgt spid="63493"/>
                                        </p:tgtEl>
                                      </p:cBhvr>
                                    </p:animEffect>
                                  </p:childTnLst>
                                </p:cTn>
                              </p:par>
                            </p:childTnLst>
                          </p:cTn>
                        </p:par>
                        <p:par>
                          <p:cTn id="13" fill="hold" nodeType="afterGroup">
                            <p:stCondLst>
                              <p:cond delay="500"/>
                            </p:stCondLst>
                            <p:childTnLst>
                              <p:par>
                                <p:cTn id="14" presetID="22" presetClass="entr" presetSubtype="1" fill="hold" nodeType="afterEffect">
                                  <p:stCondLst>
                                    <p:cond delay="0"/>
                                  </p:stCondLst>
                                  <p:childTnLst>
                                    <p:set>
                                      <p:cBhvr>
                                        <p:cTn id="15" dur="1" fill="hold">
                                          <p:stCondLst>
                                            <p:cond delay="0"/>
                                          </p:stCondLst>
                                        </p:cTn>
                                        <p:tgtEl>
                                          <p:spTgt spid="63491"/>
                                        </p:tgtEl>
                                        <p:attrNameLst>
                                          <p:attrName>style.visibility</p:attrName>
                                        </p:attrNameLst>
                                      </p:cBhvr>
                                      <p:to>
                                        <p:strVal val="visible"/>
                                      </p:to>
                                    </p:set>
                                    <p:animEffect transition="in" filter="wipe(up)">
                                      <p:cBhvr>
                                        <p:cTn id="16" dur="500"/>
                                        <p:tgtEl>
                                          <p:spTgt spid="6349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63499"/>
                                        </p:tgtEl>
                                        <p:attrNameLst>
                                          <p:attrName>style.visibility</p:attrName>
                                        </p:attrNameLst>
                                      </p:cBhvr>
                                      <p:to>
                                        <p:strVal val="visible"/>
                                      </p:to>
                                    </p:set>
                                    <p:animEffect transition="in" filter="dissolve">
                                      <p:cBhvr>
                                        <p:cTn id="21" dur="500"/>
                                        <p:tgtEl>
                                          <p:spTgt spid="6349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63496"/>
                                        </p:tgtEl>
                                        <p:attrNameLst>
                                          <p:attrName>style.visibility</p:attrName>
                                        </p:attrNameLst>
                                      </p:cBhvr>
                                      <p:to>
                                        <p:strVal val="visible"/>
                                      </p:to>
                                    </p:set>
                                    <p:animEffect transition="in" filter="dissolve">
                                      <p:cBhvr>
                                        <p:cTn id="26" dur="500"/>
                                        <p:tgtEl>
                                          <p:spTgt spid="6349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3497"/>
                                        </p:tgtEl>
                                        <p:attrNameLst>
                                          <p:attrName>style.visibility</p:attrName>
                                        </p:attrNameLst>
                                      </p:cBhvr>
                                      <p:to>
                                        <p:strVal val="visible"/>
                                      </p:to>
                                    </p:set>
                                    <p:animEffect transition="in" filter="wipe(left)">
                                      <p:cBhvr>
                                        <p:cTn id="31" dur="500"/>
                                        <p:tgtEl>
                                          <p:spTgt spid="6349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63498"/>
                                        </p:tgtEl>
                                        <p:attrNameLst>
                                          <p:attrName>style.visibility</p:attrName>
                                        </p:attrNameLst>
                                      </p:cBhvr>
                                      <p:to>
                                        <p:strVal val="visible"/>
                                      </p:to>
                                    </p:set>
                                    <p:animEffect transition="in" filter="wipe(left)">
                                      <p:cBhvr>
                                        <p:cTn id="36" dur="500"/>
                                        <p:tgtEl>
                                          <p:spTgt spid="6349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63494">
                                            <p:txEl>
                                              <p:pRg st="0" end="0"/>
                                            </p:txEl>
                                          </p:spTgt>
                                        </p:tgtEl>
                                        <p:attrNameLst>
                                          <p:attrName>style.visibility</p:attrName>
                                        </p:attrNameLst>
                                      </p:cBhvr>
                                      <p:to>
                                        <p:strVal val="visible"/>
                                      </p:to>
                                    </p:set>
                                    <p:animEffect transition="in" filter="dissolve">
                                      <p:cBhvr>
                                        <p:cTn id="41" dur="500"/>
                                        <p:tgtEl>
                                          <p:spTgt spid="63494">
                                            <p:txEl>
                                              <p:pRg st="0" end="0"/>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63494">
                                            <p:txEl>
                                              <p:pRg st="1" end="1"/>
                                            </p:txEl>
                                          </p:spTgt>
                                        </p:tgtEl>
                                        <p:attrNameLst>
                                          <p:attrName>style.visibility</p:attrName>
                                        </p:attrNameLst>
                                      </p:cBhvr>
                                      <p:to>
                                        <p:strVal val="visible"/>
                                      </p:to>
                                    </p:set>
                                    <p:animEffect transition="in" filter="dissolve">
                                      <p:cBhvr>
                                        <p:cTn id="44" dur="500"/>
                                        <p:tgtEl>
                                          <p:spTgt spid="63494">
                                            <p:txEl>
                                              <p:pRg st="1" end="1"/>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63494">
                                            <p:txEl>
                                              <p:pRg st="2" end="2"/>
                                            </p:txEl>
                                          </p:spTgt>
                                        </p:tgtEl>
                                        <p:attrNameLst>
                                          <p:attrName>style.visibility</p:attrName>
                                        </p:attrNameLst>
                                      </p:cBhvr>
                                      <p:to>
                                        <p:strVal val="visible"/>
                                      </p:to>
                                    </p:set>
                                    <p:animEffect transition="in" filter="dissolve">
                                      <p:cBhvr>
                                        <p:cTn id="47" dur="500"/>
                                        <p:tgtEl>
                                          <p:spTgt spid="63494">
                                            <p:txEl>
                                              <p:pRg st="2" end="2"/>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63494">
                                            <p:txEl>
                                              <p:pRg st="3" end="3"/>
                                            </p:txEl>
                                          </p:spTgt>
                                        </p:tgtEl>
                                        <p:attrNameLst>
                                          <p:attrName>style.visibility</p:attrName>
                                        </p:attrNameLst>
                                      </p:cBhvr>
                                      <p:to>
                                        <p:strVal val="visible"/>
                                      </p:to>
                                    </p:set>
                                    <p:animEffect transition="in" filter="dissolve">
                                      <p:cBhvr>
                                        <p:cTn id="50" dur="500"/>
                                        <p:tgtEl>
                                          <p:spTgt spid="63494">
                                            <p:txEl>
                                              <p:pRg st="3" end="3"/>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63494">
                                            <p:txEl>
                                              <p:pRg st="4" end="4"/>
                                            </p:txEl>
                                          </p:spTgt>
                                        </p:tgtEl>
                                        <p:attrNameLst>
                                          <p:attrName>style.visibility</p:attrName>
                                        </p:attrNameLst>
                                      </p:cBhvr>
                                      <p:to>
                                        <p:strVal val="visible"/>
                                      </p:to>
                                    </p:set>
                                    <p:animEffect transition="in" filter="dissolve">
                                      <p:cBhvr>
                                        <p:cTn id="55" dur="500"/>
                                        <p:tgtEl>
                                          <p:spTgt spid="63494">
                                            <p:txEl>
                                              <p:pRg st="4" end="4"/>
                                            </p:txEl>
                                          </p:spTgt>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3494">
                                            <p:txEl>
                                              <p:pRg st="5" end="5"/>
                                            </p:txEl>
                                          </p:spTgt>
                                        </p:tgtEl>
                                        <p:attrNameLst>
                                          <p:attrName>style.visibility</p:attrName>
                                        </p:attrNameLst>
                                      </p:cBhvr>
                                      <p:to>
                                        <p:strVal val="visible"/>
                                      </p:to>
                                    </p:set>
                                    <p:animEffect transition="in" filter="dissolve">
                                      <p:cBhvr>
                                        <p:cTn id="58" dur="500"/>
                                        <p:tgtEl>
                                          <p:spTgt spid="63494">
                                            <p:txEl>
                                              <p:pRg st="5" end="5"/>
                                            </p:txEl>
                                          </p:spTgt>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63494">
                                            <p:txEl>
                                              <p:pRg st="6" end="6"/>
                                            </p:txEl>
                                          </p:spTgt>
                                        </p:tgtEl>
                                        <p:attrNameLst>
                                          <p:attrName>style.visibility</p:attrName>
                                        </p:attrNameLst>
                                      </p:cBhvr>
                                      <p:to>
                                        <p:strVal val="visible"/>
                                      </p:to>
                                    </p:set>
                                    <p:animEffect transition="in" filter="dissolve">
                                      <p:cBhvr>
                                        <p:cTn id="61" dur="500"/>
                                        <p:tgtEl>
                                          <p:spTgt spid="63494">
                                            <p:txEl>
                                              <p:pRg st="6" end="6"/>
                                            </p:txEl>
                                          </p:spTgt>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63495"/>
                                        </p:tgtEl>
                                        <p:attrNameLst>
                                          <p:attrName>style.visibility</p:attrName>
                                        </p:attrNameLst>
                                      </p:cBhvr>
                                      <p:to>
                                        <p:strVal val="visible"/>
                                      </p:to>
                                    </p:set>
                                    <p:animEffect transition="in" filter="wipe(left)">
                                      <p:cBhvr>
                                        <p:cTn id="66" dur="500"/>
                                        <p:tgtEl>
                                          <p:spTgt spid="63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2" grpId="0"/>
      <p:bldP spid="63493" grpId="0"/>
      <p:bldP spid="63494" grpId="0" build="p"/>
      <p:bldP spid="63495" grpId="0" animBg="1" autoUpdateAnimBg="0"/>
      <p:bldP spid="63496" grpId="0" animBg="1" autoUpdateAnimBg="0"/>
      <p:bldP spid="63497" grpId="0" animBg="1" autoUpdateAnimBg="0"/>
      <p:bldP spid="63498"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a:extLst>
              <a:ext uri="{FF2B5EF4-FFF2-40B4-BE49-F238E27FC236}">
                <a16:creationId xmlns:a16="http://schemas.microsoft.com/office/drawing/2014/main" id="{F3E237C5-43E7-8E41-A524-E75D0EAA1F63}"/>
              </a:ext>
            </a:extLst>
          </p:cNvPr>
          <p:cNvSpPr>
            <a:spLocks noChangeArrowheads="1"/>
          </p:cNvSpPr>
          <p:nvPr/>
        </p:nvSpPr>
        <p:spPr bwMode="auto">
          <a:xfrm>
            <a:off x="609600" y="609600"/>
            <a:ext cx="320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800" b="1">
                <a:solidFill>
                  <a:srgbClr val="0000FF"/>
                </a:solidFill>
                <a:latin typeface="Arial" panose="020B0604020202020204" pitchFamily="34" charset="0"/>
                <a:ea typeface="幼圆" pitchFamily="49" charset="-122"/>
              </a:rPr>
              <a:t> 4</a:t>
            </a:r>
            <a:r>
              <a:rPr lang="zh-CN" altLang="en-US" sz="2800" b="1">
                <a:solidFill>
                  <a:srgbClr val="0000FF"/>
                </a:solidFill>
                <a:latin typeface="Arial" panose="020B0604020202020204" pitchFamily="34" charset="0"/>
                <a:ea typeface="幼圆" pitchFamily="49" charset="-122"/>
              </a:rPr>
              <a:t>、成组链接法</a:t>
            </a:r>
          </a:p>
        </p:txBody>
      </p:sp>
      <p:sp>
        <p:nvSpPr>
          <p:cNvPr id="64516" name="Rectangle 4">
            <a:extLst>
              <a:ext uri="{FF2B5EF4-FFF2-40B4-BE49-F238E27FC236}">
                <a16:creationId xmlns:a16="http://schemas.microsoft.com/office/drawing/2014/main" id="{6E3CF15E-0254-E943-B424-6F939E8835F0}"/>
              </a:ext>
            </a:extLst>
          </p:cNvPr>
          <p:cNvSpPr>
            <a:spLocks noChangeArrowheads="1"/>
          </p:cNvSpPr>
          <p:nvPr/>
        </p:nvSpPr>
        <p:spPr bwMode="auto">
          <a:xfrm>
            <a:off x="609600" y="1219200"/>
            <a:ext cx="320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b="1">
                <a:solidFill>
                  <a:srgbClr val="0000FF"/>
                </a:solidFill>
                <a:latin typeface="Arial" panose="020B0604020202020204" pitchFamily="34" charset="0"/>
                <a:ea typeface="幼圆" pitchFamily="49" charset="-122"/>
              </a:rPr>
              <a:t> </a:t>
            </a:r>
            <a:r>
              <a:rPr lang="zh-CN" altLang="en-US" b="1">
                <a:solidFill>
                  <a:srgbClr val="C00000"/>
                </a:solidFill>
                <a:latin typeface="Arial" panose="020B0604020202020204" pitchFamily="34" charset="0"/>
                <a:ea typeface="幼圆" pitchFamily="49" charset="-122"/>
              </a:rPr>
              <a:t>（</a:t>
            </a:r>
            <a:r>
              <a:rPr lang="en-US" altLang="zh-CN" b="1">
                <a:solidFill>
                  <a:srgbClr val="C00000"/>
                </a:solidFill>
                <a:latin typeface="Arial" panose="020B0604020202020204" pitchFamily="34" charset="0"/>
                <a:ea typeface="幼圆" pitchFamily="49" charset="-122"/>
              </a:rPr>
              <a:t>1</a:t>
            </a:r>
            <a:r>
              <a:rPr lang="zh-CN" altLang="en-US" b="1">
                <a:solidFill>
                  <a:srgbClr val="C00000"/>
                </a:solidFill>
                <a:latin typeface="Arial" panose="020B0604020202020204" pitchFamily="34" charset="0"/>
                <a:ea typeface="幼圆" pitchFamily="49" charset="-122"/>
              </a:rPr>
              <a:t>）空闲盘块的组织</a:t>
            </a:r>
            <a:endParaRPr lang="zh-CN" altLang="en-US" b="1">
              <a:solidFill>
                <a:srgbClr val="C00000"/>
              </a:solidFill>
              <a:latin typeface="Arial Narrow" panose="020B0604020202020204" pitchFamily="34" charset="0"/>
              <a:ea typeface="幼圆" pitchFamily="49" charset="-122"/>
            </a:endParaRPr>
          </a:p>
        </p:txBody>
      </p:sp>
      <p:graphicFrame>
        <p:nvGraphicFramePr>
          <p:cNvPr id="15362" name="Object 5">
            <a:extLst>
              <a:ext uri="{FF2B5EF4-FFF2-40B4-BE49-F238E27FC236}">
                <a16:creationId xmlns:a16="http://schemas.microsoft.com/office/drawing/2014/main" id="{9BE8C765-9678-044E-B370-D47B6755FF3B}"/>
              </a:ext>
            </a:extLst>
          </p:cNvPr>
          <p:cNvGraphicFramePr>
            <a:graphicFrameLocks noChangeAspect="1"/>
          </p:cNvGraphicFramePr>
          <p:nvPr/>
        </p:nvGraphicFramePr>
        <p:xfrm>
          <a:off x="381000" y="1828800"/>
          <a:ext cx="6705600" cy="5019675"/>
        </p:xfrm>
        <a:graphic>
          <a:graphicData uri="http://schemas.openxmlformats.org/presentationml/2006/ole">
            <mc:AlternateContent xmlns:mc="http://schemas.openxmlformats.org/markup-compatibility/2006">
              <mc:Choice xmlns:v="urn:schemas-microsoft-com:vml" Requires="v">
                <p:oleObj spid="_x0000_s240646" name="BMP 图象" r:id="rId4" imgW="4178300" imgH="2698750" progId="Paint.Picture">
                  <p:embed/>
                </p:oleObj>
              </mc:Choice>
              <mc:Fallback>
                <p:oleObj name="BMP 图象" r:id="rId4" imgW="4178300" imgH="2698750" progId="Paint.Picture">
                  <p:embed/>
                  <p:pic>
                    <p:nvPicPr>
                      <p:cNvPr id="15362" name="Object 5">
                        <a:extLst>
                          <a:ext uri="{FF2B5EF4-FFF2-40B4-BE49-F238E27FC236}">
                            <a16:creationId xmlns:a16="http://schemas.microsoft.com/office/drawing/2014/main" id="{9BE8C765-9678-044E-B370-D47B6755F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828800"/>
                        <a:ext cx="6705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18" name="Text Box 6">
            <a:extLst>
              <a:ext uri="{FF2B5EF4-FFF2-40B4-BE49-F238E27FC236}">
                <a16:creationId xmlns:a16="http://schemas.microsoft.com/office/drawing/2014/main" id="{261A184D-ADF7-3846-94A3-A77B5F6E2572}"/>
              </a:ext>
            </a:extLst>
          </p:cNvPr>
          <p:cNvSpPr txBox="1">
            <a:spLocks noChangeArrowheads="1"/>
          </p:cNvSpPr>
          <p:nvPr/>
        </p:nvSpPr>
        <p:spPr bwMode="auto">
          <a:xfrm>
            <a:off x="3708400" y="476250"/>
            <a:ext cx="5435600" cy="1646238"/>
          </a:xfrm>
          <a:prstGeom prst="rect">
            <a:avLst/>
          </a:prstGeom>
          <a:noFill/>
          <a:ln w="12700">
            <a:noFill/>
            <a:miter lim="800000"/>
            <a:headEnd type="none" w="sm" len="sm"/>
            <a:tailEnd type="none" w="sm" len="sm"/>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000" b="1">
                <a:latin typeface="宋体" panose="02010600030101010101" pitchFamily="2" charset="-122"/>
              </a:rPr>
              <a:t>1</a:t>
            </a:r>
            <a:r>
              <a:rPr lang="zh-CN" altLang="en-US" sz="2000" b="1">
                <a:latin typeface="宋体" panose="02010600030101010101" pitchFamily="2" charset="-122"/>
              </a:rPr>
              <a:t>、空闲盘块号栈：用来存放当前可用的一组空闲盘块的盘块号，以及栈中尚有的空闲盘块号数</a:t>
            </a:r>
            <a:r>
              <a:rPr lang="en-US" altLang="zh-CN" sz="2000" b="1">
                <a:latin typeface="宋体" panose="02010600030101010101" pitchFamily="2" charset="-122"/>
              </a:rPr>
              <a:t>N</a:t>
            </a:r>
            <a:r>
              <a:rPr lang="zh-CN" altLang="en-US" sz="2000" b="1">
                <a:latin typeface="宋体" panose="02010600030101010101" pitchFamily="2" charset="-122"/>
              </a:rPr>
              <a:t>。同时</a:t>
            </a:r>
            <a:r>
              <a:rPr lang="en-US" altLang="zh-CN" sz="2000" b="1">
                <a:latin typeface="宋体" panose="02010600030101010101" pitchFamily="2" charset="-122"/>
              </a:rPr>
              <a:t>N</a:t>
            </a:r>
            <a:r>
              <a:rPr lang="zh-CN" altLang="en-US" sz="2000" b="1">
                <a:latin typeface="宋体" panose="02010600030101010101" pitchFamily="2" charset="-122"/>
              </a:rPr>
              <a:t>也作为栈顶指针用。</a:t>
            </a:r>
          </a:p>
          <a:p>
            <a:pPr>
              <a:spcBef>
                <a:spcPct val="10000"/>
              </a:spcBef>
            </a:pPr>
            <a:r>
              <a:rPr lang="en-US" altLang="zh-CN" sz="2000" b="1">
                <a:latin typeface="宋体" panose="02010600030101010101" pitchFamily="2" charset="-122"/>
              </a:rPr>
              <a:t>2</a:t>
            </a:r>
            <a:r>
              <a:rPr lang="zh-CN" altLang="en-US" sz="2000" b="1">
                <a:latin typeface="宋体" panose="02010600030101010101" pitchFamily="2" charset="-122"/>
              </a:rPr>
              <a:t>、文件区中的所有空闲盘块，被分成若干个组。</a:t>
            </a:r>
          </a:p>
        </p:txBody>
      </p:sp>
      <p:sp>
        <p:nvSpPr>
          <p:cNvPr id="64519" name="Text Box 7">
            <a:extLst>
              <a:ext uri="{FF2B5EF4-FFF2-40B4-BE49-F238E27FC236}">
                <a16:creationId xmlns:a16="http://schemas.microsoft.com/office/drawing/2014/main" id="{215F3B24-71A5-2540-9273-6E652C9480DF}"/>
              </a:ext>
            </a:extLst>
          </p:cNvPr>
          <p:cNvSpPr txBox="1">
            <a:spLocks noChangeArrowheads="1"/>
          </p:cNvSpPr>
          <p:nvPr/>
        </p:nvSpPr>
        <p:spPr bwMode="auto">
          <a:xfrm>
            <a:off x="7042150" y="1844675"/>
            <a:ext cx="2209800" cy="5016500"/>
          </a:xfrm>
          <a:prstGeom prst="rect">
            <a:avLst/>
          </a:prstGeom>
          <a:noFill/>
          <a:ln w="12700">
            <a:noFill/>
            <a:miter lim="800000"/>
            <a:headEnd type="none" w="sm" len="sm"/>
            <a:tailEnd type="none" w="sm" len="sm"/>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000" b="1">
                <a:latin typeface="宋体" panose="02010600030101010101" pitchFamily="2" charset="-122"/>
              </a:rPr>
              <a:t>3</a:t>
            </a:r>
            <a:r>
              <a:rPr lang="zh-CN" altLang="en-US" sz="2000" b="1">
                <a:latin typeface="宋体" panose="02010600030101010101" pitchFamily="2" charset="-122"/>
              </a:rPr>
              <a:t>、将每一组含有的盘块总数</a:t>
            </a:r>
            <a:r>
              <a:rPr lang="en-US" altLang="zh-CN" sz="2000" b="1">
                <a:latin typeface="宋体" panose="02010600030101010101" pitchFamily="2" charset="-122"/>
              </a:rPr>
              <a:t>N</a:t>
            </a:r>
            <a:r>
              <a:rPr lang="zh-CN" altLang="en-US" sz="2000" b="1">
                <a:latin typeface="宋体" panose="02010600030101010101" pitchFamily="2" charset="-122"/>
              </a:rPr>
              <a:t>和该组所有盘块号，记入前一组的第一盘块。</a:t>
            </a:r>
          </a:p>
          <a:p>
            <a:pPr>
              <a:spcBef>
                <a:spcPct val="50000"/>
              </a:spcBef>
            </a:pPr>
            <a:r>
              <a:rPr lang="en-US" altLang="zh-CN" sz="2000" b="1">
                <a:latin typeface="宋体" panose="02010600030101010101" pitchFamily="2" charset="-122"/>
              </a:rPr>
              <a:t>4</a:t>
            </a:r>
            <a:r>
              <a:rPr lang="zh-CN" altLang="en-US" sz="2000" b="1">
                <a:latin typeface="宋体" panose="02010600030101010101" pitchFamily="2" charset="-122"/>
              </a:rPr>
              <a:t>、将第一组的盘块总数和所有的盘块号，记入空闲盘块号栈中，作为当前可供分配的空闲盘块。</a:t>
            </a:r>
          </a:p>
          <a:p>
            <a:pPr>
              <a:spcBef>
                <a:spcPct val="50000"/>
              </a:spcBef>
            </a:pPr>
            <a:r>
              <a:rPr lang="en-US" altLang="zh-CN" sz="2000" b="1">
                <a:latin typeface="宋体" panose="02010600030101010101" pitchFamily="2" charset="-122"/>
              </a:rPr>
              <a:t>5</a:t>
            </a:r>
            <a:r>
              <a:rPr lang="zh-CN" altLang="en-US" sz="2000" b="1">
                <a:latin typeface="宋体" panose="02010600030101010101" pitchFamily="2" charset="-122"/>
              </a:rPr>
              <a:t>、最未一组</a:t>
            </a:r>
            <a:r>
              <a:rPr lang="en-US" altLang="zh-CN" sz="2000" b="1">
                <a:latin typeface="宋体" panose="02010600030101010101" pitchFamily="2" charset="-122"/>
              </a:rPr>
              <a:t>99</a:t>
            </a:r>
            <a:r>
              <a:rPr lang="zh-CN" altLang="en-US" sz="2000" b="1">
                <a:latin typeface="宋体" panose="02010600030101010101" pitchFamily="2" charset="-122"/>
              </a:rPr>
              <a:t>个盘块</a:t>
            </a:r>
            <a:r>
              <a:rPr lang="en-US" altLang="zh-CN" sz="2000" b="1">
                <a:latin typeface="宋体" panose="02010600030101010101" pitchFamily="2" charset="-122"/>
              </a:rPr>
              <a:t>s.free(0)</a:t>
            </a:r>
            <a:r>
              <a:rPr lang="zh-CN" altLang="en-US" sz="2000" b="1">
                <a:latin typeface="宋体" panose="02010600030101010101" pitchFamily="2" charset="-122"/>
              </a:rPr>
              <a:t>作为空闲盘块的标志</a:t>
            </a:r>
          </a:p>
        </p:txBody>
      </p:sp>
      <p:sp>
        <p:nvSpPr>
          <p:cNvPr id="64520" name="Rectangle 8">
            <a:extLst>
              <a:ext uri="{FF2B5EF4-FFF2-40B4-BE49-F238E27FC236}">
                <a16:creationId xmlns:a16="http://schemas.microsoft.com/office/drawing/2014/main" id="{8924655B-5B64-2B42-A8FD-29AB490E44F1}"/>
              </a:ext>
            </a:extLst>
          </p:cNvPr>
          <p:cNvSpPr>
            <a:spLocks noChangeArrowheads="1"/>
          </p:cNvSpPr>
          <p:nvPr/>
        </p:nvSpPr>
        <p:spPr bwMode="auto">
          <a:xfrm>
            <a:off x="457200" y="2286000"/>
            <a:ext cx="1219200" cy="4343400"/>
          </a:xfrm>
          <a:prstGeom prst="rect">
            <a:avLst/>
          </a:prstGeom>
          <a:noFill/>
          <a:ln w="38100">
            <a:solidFill>
              <a:srgbClr val="0066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4521" name="Rectangle 9">
            <a:extLst>
              <a:ext uri="{FF2B5EF4-FFF2-40B4-BE49-F238E27FC236}">
                <a16:creationId xmlns:a16="http://schemas.microsoft.com/office/drawing/2014/main" id="{EF6FCD20-64D0-9B44-82A2-D6215A0C5EAA}"/>
              </a:ext>
            </a:extLst>
          </p:cNvPr>
          <p:cNvSpPr>
            <a:spLocks noChangeArrowheads="1"/>
          </p:cNvSpPr>
          <p:nvPr/>
        </p:nvSpPr>
        <p:spPr bwMode="auto">
          <a:xfrm>
            <a:off x="1981200" y="1828800"/>
            <a:ext cx="1066800" cy="4800600"/>
          </a:xfrm>
          <a:prstGeom prst="rect">
            <a:avLst/>
          </a:prstGeom>
          <a:noFill/>
          <a:ln w="38100">
            <a:solidFill>
              <a:srgbClr val="0066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lang="zh-CN" altLang="zh-CN">
              <a:solidFill>
                <a:srgbClr val="0066FF"/>
              </a:solidFill>
              <a:latin typeface="Arial Narrow" panose="020B0604020202020204" pitchFamily="34" charset="0"/>
            </a:endParaRPr>
          </a:p>
        </p:txBody>
      </p:sp>
      <p:sp>
        <p:nvSpPr>
          <p:cNvPr id="64522" name="Rectangle 10">
            <a:extLst>
              <a:ext uri="{FF2B5EF4-FFF2-40B4-BE49-F238E27FC236}">
                <a16:creationId xmlns:a16="http://schemas.microsoft.com/office/drawing/2014/main" id="{3B4ED6AB-EFC0-8943-93B4-A3866A7B0026}"/>
              </a:ext>
            </a:extLst>
          </p:cNvPr>
          <p:cNvSpPr>
            <a:spLocks noChangeArrowheads="1"/>
          </p:cNvSpPr>
          <p:nvPr/>
        </p:nvSpPr>
        <p:spPr bwMode="auto">
          <a:xfrm>
            <a:off x="3276600" y="1981200"/>
            <a:ext cx="1066800" cy="4800600"/>
          </a:xfrm>
          <a:prstGeom prst="rect">
            <a:avLst/>
          </a:prstGeom>
          <a:noFill/>
          <a:ln w="38100">
            <a:solidFill>
              <a:srgbClr val="0066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lang="zh-CN" altLang="zh-CN">
              <a:solidFill>
                <a:srgbClr val="0066FF"/>
              </a:solidFill>
              <a:latin typeface="Arial Narrow" panose="020B0604020202020204" pitchFamily="34" charset="0"/>
            </a:endParaRPr>
          </a:p>
        </p:txBody>
      </p:sp>
      <p:sp>
        <p:nvSpPr>
          <p:cNvPr id="64523" name="Rectangle 11">
            <a:extLst>
              <a:ext uri="{FF2B5EF4-FFF2-40B4-BE49-F238E27FC236}">
                <a16:creationId xmlns:a16="http://schemas.microsoft.com/office/drawing/2014/main" id="{1659DA05-AEF3-574D-A455-EB3261B51CD8}"/>
              </a:ext>
            </a:extLst>
          </p:cNvPr>
          <p:cNvSpPr>
            <a:spLocks noChangeArrowheads="1"/>
          </p:cNvSpPr>
          <p:nvPr/>
        </p:nvSpPr>
        <p:spPr bwMode="auto">
          <a:xfrm>
            <a:off x="4724400" y="1981200"/>
            <a:ext cx="1066800" cy="4800600"/>
          </a:xfrm>
          <a:prstGeom prst="rect">
            <a:avLst/>
          </a:prstGeom>
          <a:noFill/>
          <a:ln w="38100">
            <a:solidFill>
              <a:srgbClr val="0066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lang="zh-CN" altLang="zh-CN">
              <a:solidFill>
                <a:srgbClr val="0066FF"/>
              </a:solidFill>
              <a:latin typeface="Arial Narrow" panose="020B0604020202020204" pitchFamily="34" charset="0"/>
            </a:endParaRPr>
          </a:p>
        </p:txBody>
      </p:sp>
      <p:sp>
        <p:nvSpPr>
          <p:cNvPr id="64524" name="Rectangle 12">
            <a:extLst>
              <a:ext uri="{FF2B5EF4-FFF2-40B4-BE49-F238E27FC236}">
                <a16:creationId xmlns:a16="http://schemas.microsoft.com/office/drawing/2014/main" id="{FDA811CE-CDAF-234A-922C-AEA9635FD27F}"/>
              </a:ext>
            </a:extLst>
          </p:cNvPr>
          <p:cNvSpPr>
            <a:spLocks noChangeArrowheads="1"/>
          </p:cNvSpPr>
          <p:nvPr/>
        </p:nvSpPr>
        <p:spPr bwMode="auto">
          <a:xfrm>
            <a:off x="5943600" y="3810000"/>
            <a:ext cx="1066800" cy="2971800"/>
          </a:xfrm>
          <a:prstGeom prst="rect">
            <a:avLst/>
          </a:prstGeom>
          <a:noFill/>
          <a:ln w="38100">
            <a:solidFill>
              <a:srgbClr val="0066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lang="zh-CN" altLang="zh-CN">
              <a:solidFill>
                <a:srgbClr val="0066FF"/>
              </a:solidFill>
              <a:latin typeface="Arial Narrow" panose="020B0604020202020204" pitchFamily="34" charset="0"/>
            </a:endParaRPr>
          </a:p>
        </p:txBody>
      </p:sp>
      <p:sp>
        <p:nvSpPr>
          <p:cNvPr id="64525" name="Text Box 13">
            <a:extLst>
              <a:ext uri="{FF2B5EF4-FFF2-40B4-BE49-F238E27FC236}">
                <a16:creationId xmlns:a16="http://schemas.microsoft.com/office/drawing/2014/main" id="{3D12A9E5-4A26-0043-8CD7-C931B3AD7D50}"/>
              </a:ext>
            </a:extLst>
          </p:cNvPr>
          <p:cNvSpPr txBox="1">
            <a:spLocks noChangeArrowheads="1"/>
          </p:cNvSpPr>
          <p:nvPr/>
        </p:nvSpPr>
        <p:spPr bwMode="auto">
          <a:xfrm>
            <a:off x="2209800" y="2698750"/>
            <a:ext cx="609600" cy="1187450"/>
          </a:xfrm>
          <a:prstGeom prst="rect">
            <a:avLst/>
          </a:prstGeom>
          <a:solidFill>
            <a:srgbClr val="FFFF00"/>
          </a:solidFill>
          <a:ln w="12700">
            <a:noFill/>
            <a:miter lim="800000"/>
            <a:headEnd type="none" w="sm" len="sm"/>
            <a:tailEnd type="none" w="sm" len="sm"/>
          </a:ln>
          <a:effectLst/>
        </p:spPr>
        <p:txBody>
          <a:bodyPr>
            <a:spAutoFit/>
          </a:bodyPr>
          <a:lstStyle/>
          <a:p>
            <a:pPr eaLnBrk="0" hangingPunct="0">
              <a:spcBef>
                <a:spcPct val="50000"/>
              </a:spcBef>
              <a:defRPr/>
            </a:pPr>
            <a:r>
              <a:rPr lang="zh-CN" altLang="en-US" b="1">
                <a:effectLst>
                  <a:outerShdw blurRad="38100" dist="38100" dir="2700000" algn="tl">
                    <a:srgbClr val="FFFFFF"/>
                  </a:outerShdw>
                </a:effectLst>
                <a:latin typeface="Arial Narrow" pitchFamily="34" charset="0"/>
              </a:rPr>
              <a:t>第          一        组</a:t>
            </a:r>
          </a:p>
        </p:txBody>
      </p:sp>
      <p:sp>
        <p:nvSpPr>
          <p:cNvPr id="64526" name="Text Box 14">
            <a:extLst>
              <a:ext uri="{FF2B5EF4-FFF2-40B4-BE49-F238E27FC236}">
                <a16:creationId xmlns:a16="http://schemas.microsoft.com/office/drawing/2014/main" id="{825B363A-774D-6642-94F8-7F79E11C73FB}"/>
              </a:ext>
            </a:extLst>
          </p:cNvPr>
          <p:cNvSpPr txBox="1">
            <a:spLocks noChangeArrowheads="1"/>
          </p:cNvSpPr>
          <p:nvPr/>
        </p:nvSpPr>
        <p:spPr bwMode="auto">
          <a:xfrm>
            <a:off x="3505200" y="2698750"/>
            <a:ext cx="609600" cy="1187450"/>
          </a:xfrm>
          <a:prstGeom prst="rect">
            <a:avLst/>
          </a:prstGeom>
          <a:solidFill>
            <a:srgbClr val="FFFF00"/>
          </a:solidFill>
          <a:ln w="12700">
            <a:noFill/>
            <a:miter lim="800000"/>
            <a:headEnd type="none" w="sm" len="sm"/>
            <a:tailEnd type="none" w="sm" len="sm"/>
          </a:ln>
          <a:effectLst/>
        </p:spPr>
        <p:txBody>
          <a:bodyPr>
            <a:spAutoFit/>
          </a:bodyPr>
          <a:lstStyle/>
          <a:p>
            <a:pPr eaLnBrk="0" hangingPunct="0">
              <a:spcBef>
                <a:spcPct val="50000"/>
              </a:spcBef>
              <a:defRPr/>
            </a:pPr>
            <a:r>
              <a:rPr lang="zh-CN" altLang="en-US" b="1">
                <a:effectLst>
                  <a:outerShdw blurRad="38100" dist="38100" dir="2700000" algn="tl">
                    <a:srgbClr val="FFFFFF"/>
                  </a:outerShdw>
                </a:effectLst>
                <a:latin typeface="Arial Narrow" pitchFamily="34" charset="0"/>
              </a:rPr>
              <a:t>第          二        组</a:t>
            </a:r>
          </a:p>
        </p:txBody>
      </p:sp>
      <p:sp>
        <p:nvSpPr>
          <p:cNvPr id="64527" name="Text Box 15">
            <a:extLst>
              <a:ext uri="{FF2B5EF4-FFF2-40B4-BE49-F238E27FC236}">
                <a16:creationId xmlns:a16="http://schemas.microsoft.com/office/drawing/2014/main" id="{A1C859FA-9589-A64A-B379-4B02427C8920}"/>
              </a:ext>
            </a:extLst>
          </p:cNvPr>
          <p:cNvSpPr txBox="1">
            <a:spLocks noChangeArrowheads="1"/>
          </p:cNvSpPr>
          <p:nvPr/>
        </p:nvSpPr>
        <p:spPr bwMode="auto">
          <a:xfrm>
            <a:off x="4953000" y="2774950"/>
            <a:ext cx="609600" cy="1187450"/>
          </a:xfrm>
          <a:prstGeom prst="rect">
            <a:avLst/>
          </a:prstGeom>
          <a:solidFill>
            <a:srgbClr val="FFFF00"/>
          </a:solidFill>
          <a:ln w="12700">
            <a:noFill/>
            <a:miter lim="800000"/>
            <a:headEnd type="none" w="sm" len="sm"/>
            <a:tailEnd type="none" w="sm" len="sm"/>
          </a:ln>
          <a:effectLst/>
        </p:spPr>
        <p:txBody>
          <a:bodyPr>
            <a:spAutoFit/>
          </a:bodyPr>
          <a:lstStyle/>
          <a:p>
            <a:pPr eaLnBrk="0" hangingPunct="0">
              <a:spcBef>
                <a:spcPct val="50000"/>
              </a:spcBef>
              <a:defRPr/>
            </a:pPr>
            <a:r>
              <a:rPr lang="zh-CN" altLang="en-US" b="1">
                <a:effectLst>
                  <a:outerShdw blurRad="38100" dist="38100" dir="2700000" algn="tl">
                    <a:srgbClr val="FFFFFF"/>
                  </a:outerShdw>
                </a:effectLst>
                <a:latin typeface="Arial Narrow" pitchFamily="34" charset="0"/>
              </a:rPr>
              <a:t>第          三        组</a:t>
            </a:r>
          </a:p>
        </p:txBody>
      </p:sp>
      <p:sp>
        <p:nvSpPr>
          <p:cNvPr id="64528" name="Rectangle 16">
            <a:extLst>
              <a:ext uri="{FF2B5EF4-FFF2-40B4-BE49-F238E27FC236}">
                <a16:creationId xmlns:a16="http://schemas.microsoft.com/office/drawing/2014/main" id="{62247E15-4A31-324A-930F-AA8A9E9CB1A1}"/>
              </a:ext>
            </a:extLst>
          </p:cNvPr>
          <p:cNvSpPr>
            <a:spLocks noChangeArrowheads="1"/>
          </p:cNvSpPr>
          <p:nvPr/>
        </p:nvSpPr>
        <p:spPr bwMode="auto">
          <a:xfrm>
            <a:off x="2286000" y="1905000"/>
            <a:ext cx="457200" cy="228600"/>
          </a:xfrm>
          <a:prstGeom prst="rect">
            <a:avLst/>
          </a:prstGeom>
          <a:noFill/>
          <a:ln w="28575">
            <a:solidFill>
              <a:srgbClr val="FF33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4529" name="Rectangle 17">
            <a:extLst>
              <a:ext uri="{FF2B5EF4-FFF2-40B4-BE49-F238E27FC236}">
                <a16:creationId xmlns:a16="http://schemas.microsoft.com/office/drawing/2014/main" id="{AC80D28C-A3EE-2D40-8F67-1D113D198E21}"/>
              </a:ext>
            </a:extLst>
          </p:cNvPr>
          <p:cNvSpPr>
            <a:spLocks noChangeArrowheads="1"/>
          </p:cNvSpPr>
          <p:nvPr/>
        </p:nvSpPr>
        <p:spPr bwMode="auto">
          <a:xfrm>
            <a:off x="4953000" y="1905000"/>
            <a:ext cx="457200" cy="228600"/>
          </a:xfrm>
          <a:prstGeom prst="rect">
            <a:avLst/>
          </a:prstGeom>
          <a:noFill/>
          <a:ln w="28575">
            <a:solidFill>
              <a:srgbClr val="FF33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4530" name="Rectangle 18">
            <a:extLst>
              <a:ext uri="{FF2B5EF4-FFF2-40B4-BE49-F238E27FC236}">
                <a16:creationId xmlns:a16="http://schemas.microsoft.com/office/drawing/2014/main" id="{2CF83800-8E6F-AF45-86DC-8308E5A61136}"/>
              </a:ext>
            </a:extLst>
          </p:cNvPr>
          <p:cNvSpPr>
            <a:spLocks noChangeArrowheads="1"/>
          </p:cNvSpPr>
          <p:nvPr/>
        </p:nvSpPr>
        <p:spPr bwMode="auto">
          <a:xfrm>
            <a:off x="3657600" y="1905000"/>
            <a:ext cx="457200" cy="228600"/>
          </a:xfrm>
          <a:prstGeom prst="rect">
            <a:avLst/>
          </a:prstGeom>
          <a:noFill/>
          <a:ln w="28575">
            <a:solidFill>
              <a:srgbClr val="FF33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378" name="Rectangle 20">
            <a:extLst>
              <a:ext uri="{FF2B5EF4-FFF2-40B4-BE49-F238E27FC236}">
                <a16:creationId xmlns:a16="http://schemas.microsoft.com/office/drawing/2014/main" id="{7FE10535-38EC-244B-8ADF-AEEEAFF147F6}"/>
              </a:ext>
            </a:extLst>
          </p:cNvPr>
          <p:cNvSpPr>
            <a:spLocks noChangeArrowheads="1"/>
          </p:cNvSpPr>
          <p:nvPr/>
        </p:nvSpPr>
        <p:spPr bwMode="auto">
          <a:xfrm>
            <a:off x="533400" y="76200"/>
            <a:ext cx="7620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0066"/>
                </a:solidFill>
                <a:latin typeface="Arial" panose="020B0604020202020204" pitchFamily="34" charset="0"/>
                <a:ea typeface="幼圆" pitchFamily="49" charset="-122"/>
              </a:rPr>
              <a:t>5.5 </a:t>
            </a:r>
            <a:r>
              <a:rPr lang="zh-CN" altLang="en-US" sz="2800" b="1" dirty="0">
                <a:solidFill>
                  <a:srgbClr val="FF0066"/>
                </a:solidFill>
                <a:latin typeface="Arial" panose="020B0604020202020204" pitchFamily="34" charset="0"/>
                <a:ea typeface="幼圆" pitchFamily="49" charset="-122"/>
              </a:rPr>
              <a:t>文件存储空间的管理</a:t>
            </a:r>
            <a:endParaRPr lang="zh-CN" altLang="en-US" sz="2800" b="1" dirty="0">
              <a:solidFill>
                <a:srgbClr val="3333FF"/>
              </a:solidFill>
              <a:latin typeface="Arial" panose="020B0604020202020204" pitchFamily="34" charset="0"/>
              <a:ea typeface="幼圆" pitchFamily="49" charset="-122"/>
            </a:endParaRPr>
          </a:p>
        </p:txBody>
      </p:sp>
    </p:spTree>
    <p:extLst>
      <p:ext uri="{BB962C8B-B14F-4D97-AF65-F5344CB8AC3E}">
        <p14:creationId xmlns:p14="http://schemas.microsoft.com/office/powerpoint/2010/main" val="107888403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4516">
                                            <p:txEl>
                                              <p:pRg st="0" end="0"/>
                                            </p:txEl>
                                          </p:spTgt>
                                        </p:tgtEl>
                                        <p:attrNameLst>
                                          <p:attrName>style.visibility</p:attrName>
                                        </p:attrNameLst>
                                      </p:cBhvr>
                                      <p:to>
                                        <p:strVal val="visible"/>
                                      </p:to>
                                    </p:set>
                                    <p:animEffect transition="in" filter="barn(outVertical)">
                                      <p:cBhvr>
                                        <p:cTn id="7" dur="500"/>
                                        <p:tgtEl>
                                          <p:spTgt spid="6451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3" presetClass="entr" presetSubtype="16" fill="hold" nodeType="clickEffect">
                                  <p:stCondLst>
                                    <p:cond delay="0"/>
                                  </p:stCondLst>
                                  <p:childTnLst>
                                    <p:set>
                                      <p:cBhvr>
                                        <p:cTn id="11" dur="1" fill="hold">
                                          <p:stCondLst>
                                            <p:cond delay="0"/>
                                          </p:stCondLst>
                                        </p:cTn>
                                        <p:tgtEl>
                                          <p:spTgt spid="15362"/>
                                        </p:tgtEl>
                                        <p:attrNameLst>
                                          <p:attrName>style.visibility</p:attrName>
                                        </p:attrNameLst>
                                      </p:cBhvr>
                                      <p:to>
                                        <p:strVal val="visible"/>
                                      </p:to>
                                    </p:set>
                                    <p:animEffect transition="in" filter="plus(in)">
                                      <p:cBhvr>
                                        <p:cTn id="12" dur="2000"/>
                                        <p:tgtEl>
                                          <p:spTgt spid="153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4518">
                                            <p:txEl>
                                              <p:pRg st="0" end="0"/>
                                            </p:txEl>
                                          </p:spTgt>
                                        </p:tgtEl>
                                        <p:attrNameLst>
                                          <p:attrName>style.visibility</p:attrName>
                                        </p:attrNameLst>
                                      </p:cBhvr>
                                      <p:to>
                                        <p:strVal val="visible"/>
                                      </p:to>
                                    </p:set>
                                    <p:animEffect transition="in" filter="wipe(left)">
                                      <p:cBhvr>
                                        <p:cTn id="17" dur="500"/>
                                        <p:tgtEl>
                                          <p:spTgt spid="64518">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4518">
                                            <p:txEl>
                                              <p:pRg st="1" end="1"/>
                                            </p:txEl>
                                          </p:spTgt>
                                        </p:tgtEl>
                                        <p:attrNameLst>
                                          <p:attrName>style.visibility</p:attrName>
                                        </p:attrNameLst>
                                      </p:cBhvr>
                                      <p:to>
                                        <p:strVal val="visible"/>
                                      </p:to>
                                    </p:set>
                                    <p:animEffect transition="in" filter="wipe(left)">
                                      <p:cBhvr>
                                        <p:cTn id="22" dur="500"/>
                                        <p:tgtEl>
                                          <p:spTgt spid="64518">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4519">
                                            <p:txEl>
                                              <p:pRg st="0" end="0"/>
                                            </p:txEl>
                                          </p:spTgt>
                                        </p:tgtEl>
                                        <p:attrNameLst>
                                          <p:attrName>style.visibility</p:attrName>
                                        </p:attrNameLst>
                                      </p:cBhvr>
                                      <p:to>
                                        <p:strVal val="visible"/>
                                      </p:to>
                                    </p:set>
                                    <p:animEffect transition="in" filter="wipe(left)">
                                      <p:cBhvr>
                                        <p:cTn id="27" dur="500"/>
                                        <p:tgtEl>
                                          <p:spTgt spid="64519">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4519">
                                            <p:txEl>
                                              <p:pRg st="1" end="1"/>
                                            </p:txEl>
                                          </p:spTgt>
                                        </p:tgtEl>
                                        <p:attrNameLst>
                                          <p:attrName>style.visibility</p:attrName>
                                        </p:attrNameLst>
                                      </p:cBhvr>
                                      <p:to>
                                        <p:strVal val="visible"/>
                                      </p:to>
                                    </p:set>
                                    <p:animEffect transition="in" filter="wipe(left)">
                                      <p:cBhvr>
                                        <p:cTn id="32" dur="500"/>
                                        <p:tgtEl>
                                          <p:spTgt spid="64519">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4519">
                                            <p:txEl>
                                              <p:pRg st="2" end="2"/>
                                            </p:txEl>
                                          </p:spTgt>
                                        </p:tgtEl>
                                        <p:attrNameLst>
                                          <p:attrName>style.visibility</p:attrName>
                                        </p:attrNameLst>
                                      </p:cBhvr>
                                      <p:to>
                                        <p:strVal val="visible"/>
                                      </p:to>
                                    </p:set>
                                    <p:animEffect transition="in" filter="wipe(left)">
                                      <p:cBhvr>
                                        <p:cTn id="37" dur="500"/>
                                        <p:tgtEl>
                                          <p:spTgt spid="64519">
                                            <p:txEl>
                                              <p:pRg st="2" end="2"/>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1" presetClass="entr" presetSubtype="0" fill="hold" grpId="0" nodeType="clickEffect">
                                  <p:stCondLst>
                                    <p:cond delay="0"/>
                                  </p:stCondLst>
                                  <p:childTnLst>
                                    <p:set>
                                      <p:cBhvr>
                                        <p:cTn id="41" dur="500">
                                          <p:stCondLst>
                                            <p:cond delay="0"/>
                                          </p:stCondLst>
                                        </p:cTn>
                                        <p:tgtEl>
                                          <p:spTgt spid="64520"/>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1" presetClass="entr" presetSubtype="0" fill="hold" grpId="0" nodeType="clickEffect">
                                  <p:stCondLst>
                                    <p:cond delay="0"/>
                                  </p:stCondLst>
                                  <p:childTnLst>
                                    <p:set>
                                      <p:cBhvr>
                                        <p:cTn id="45" dur="500">
                                          <p:stCondLst>
                                            <p:cond delay="0"/>
                                          </p:stCondLst>
                                        </p:cTn>
                                        <p:tgtEl>
                                          <p:spTgt spid="64521"/>
                                        </p:tgtEl>
                                        <p:attrNameLst>
                                          <p:attrName>style.visibility</p:attrName>
                                        </p:attrNameLst>
                                      </p:cBhvr>
                                      <p:to>
                                        <p:strVal val="visible"/>
                                      </p:to>
                                    </p:set>
                                  </p:childTnLst>
                                </p:cTn>
                              </p:par>
                            </p:childTnLst>
                          </p:cTn>
                        </p:par>
                        <p:par>
                          <p:cTn id="46" fill="hold" nodeType="afterGroup">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64525"/>
                                        </p:tgtEl>
                                        <p:attrNameLst>
                                          <p:attrName>style.visibility</p:attrName>
                                        </p:attrNameLst>
                                      </p:cBhvr>
                                      <p:to>
                                        <p:strVal val="visible"/>
                                      </p:to>
                                    </p:set>
                                    <p:animEffect transition="in" filter="wipe(left)">
                                      <p:cBhvr>
                                        <p:cTn id="49" dur="500"/>
                                        <p:tgtEl>
                                          <p:spTgt spid="64525"/>
                                        </p:tgtEl>
                                      </p:cBhvr>
                                    </p:animEffect>
                                  </p:childTnLst>
                                  <p:subTnLst>
                                    <p:set>
                                      <p:cBhvr override="childStyle">
                                        <p:cTn dur="1" fill="hold" display="0" masterRel="nextClick" afterEffect="1"/>
                                        <p:tgtEl>
                                          <p:spTgt spid="64525"/>
                                        </p:tgtEl>
                                        <p:attrNameLst>
                                          <p:attrName>style.visibility</p:attrName>
                                        </p:attrNameLst>
                                      </p:cBhvr>
                                      <p:to>
                                        <p:strVal val="hidden"/>
                                      </p:to>
                                    </p:set>
                                  </p:subTnLst>
                                </p:cTn>
                              </p:par>
                            </p:childTnLst>
                          </p:cTn>
                        </p:par>
                      </p:childTnLst>
                    </p:cTn>
                  </p:par>
                  <p:par>
                    <p:cTn id="50" fill="hold" nodeType="clickPar">
                      <p:stCondLst>
                        <p:cond delay="indefinite"/>
                      </p:stCondLst>
                      <p:childTnLst>
                        <p:par>
                          <p:cTn id="51" fill="hold" nodeType="withGroup">
                            <p:stCondLst>
                              <p:cond delay="0"/>
                            </p:stCondLst>
                            <p:childTnLst>
                              <p:par>
                                <p:cTn id="52" presetID="11" presetClass="entr" presetSubtype="0" fill="hold" grpId="0" nodeType="clickEffect">
                                  <p:stCondLst>
                                    <p:cond delay="0"/>
                                  </p:stCondLst>
                                  <p:childTnLst>
                                    <p:set>
                                      <p:cBhvr>
                                        <p:cTn id="53" dur="500">
                                          <p:stCondLst>
                                            <p:cond delay="0"/>
                                          </p:stCondLst>
                                        </p:cTn>
                                        <p:tgtEl>
                                          <p:spTgt spid="64522"/>
                                        </p:tgtEl>
                                        <p:attrNameLst>
                                          <p:attrName>style.visibility</p:attrName>
                                        </p:attrNameLst>
                                      </p:cBhvr>
                                      <p:to>
                                        <p:strVal val="visible"/>
                                      </p:to>
                                    </p:set>
                                  </p:childTnLst>
                                </p:cTn>
                              </p:par>
                            </p:childTnLst>
                          </p:cTn>
                        </p:par>
                        <p:par>
                          <p:cTn id="54" fill="hold" nodeType="afterGroup">
                            <p:stCondLst>
                              <p:cond delay="500"/>
                            </p:stCondLst>
                            <p:childTnLst>
                              <p:par>
                                <p:cTn id="55" presetID="22" presetClass="entr" presetSubtype="1" fill="hold" grpId="0" nodeType="afterEffect">
                                  <p:stCondLst>
                                    <p:cond delay="0"/>
                                  </p:stCondLst>
                                  <p:childTnLst>
                                    <p:set>
                                      <p:cBhvr>
                                        <p:cTn id="56" dur="1" fill="hold">
                                          <p:stCondLst>
                                            <p:cond delay="0"/>
                                          </p:stCondLst>
                                        </p:cTn>
                                        <p:tgtEl>
                                          <p:spTgt spid="64526"/>
                                        </p:tgtEl>
                                        <p:attrNameLst>
                                          <p:attrName>style.visibility</p:attrName>
                                        </p:attrNameLst>
                                      </p:cBhvr>
                                      <p:to>
                                        <p:strVal val="visible"/>
                                      </p:to>
                                    </p:set>
                                    <p:animEffect transition="in" filter="wipe(up)">
                                      <p:cBhvr>
                                        <p:cTn id="57" dur="500"/>
                                        <p:tgtEl>
                                          <p:spTgt spid="64526"/>
                                        </p:tgtEl>
                                      </p:cBhvr>
                                    </p:animEffect>
                                  </p:childTnLst>
                                  <p:subTnLst>
                                    <p:set>
                                      <p:cBhvr override="childStyle">
                                        <p:cTn dur="1" fill="hold" display="0" masterRel="nextClick" afterEffect="1"/>
                                        <p:tgtEl>
                                          <p:spTgt spid="64526"/>
                                        </p:tgtEl>
                                        <p:attrNameLst>
                                          <p:attrName>style.visibility</p:attrName>
                                        </p:attrNameLst>
                                      </p:cBhvr>
                                      <p:to>
                                        <p:strVal val="hidden"/>
                                      </p:to>
                                    </p:set>
                                  </p:subTnLst>
                                </p:cTn>
                              </p:par>
                            </p:childTnLst>
                          </p:cTn>
                        </p:par>
                      </p:childTnLst>
                    </p:cTn>
                  </p:par>
                  <p:par>
                    <p:cTn id="58" fill="hold" nodeType="clickPar">
                      <p:stCondLst>
                        <p:cond delay="indefinite"/>
                      </p:stCondLst>
                      <p:childTnLst>
                        <p:par>
                          <p:cTn id="59" fill="hold" nodeType="withGroup">
                            <p:stCondLst>
                              <p:cond delay="0"/>
                            </p:stCondLst>
                            <p:childTnLst>
                              <p:par>
                                <p:cTn id="60" presetID="11" presetClass="entr" presetSubtype="0" fill="hold" grpId="0" nodeType="clickEffect">
                                  <p:stCondLst>
                                    <p:cond delay="0"/>
                                  </p:stCondLst>
                                  <p:childTnLst>
                                    <p:set>
                                      <p:cBhvr>
                                        <p:cTn id="61" dur="500">
                                          <p:stCondLst>
                                            <p:cond delay="0"/>
                                          </p:stCondLst>
                                        </p:cTn>
                                        <p:tgtEl>
                                          <p:spTgt spid="64523"/>
                                        </p:tgtEl>
                                        <p:attrNameLst>
                                          <p:attrName>style.visibility</p:attrName>
                                        </p:attrNameLst>
                                      </p:cBhvr>
                                      <p:to>
                                        <p:strVal val="visible"/>
                                      </p:to>
                                    </p:set>
                                  </p:childTnLst>
                                </p:cTn>
                              </p:par>
                            </p:childTnLst>
                          </p:cTn>
                        </p:par>
                        <p:par>
                          <p:cTn id="62" fill="hold" nodeType="afterGroup">
                            <p:stCondLst>
                              <p:cond delay="500"/>
                            </p:stCondLst>
                            <p:childTnLst>
                              <p:par>
                                <p:cTn id="63" presetID="22" presetClass="entr" presetSubtype="1" fill="hold" grpId="0" nodeType="afterEffect">
                                  <p:stCondLst>
                                    <p:cond delay="0"/>
                                  </p:stCondLst>
                                  <p:childTnLst>
                                    <p:set>
                                      <p:cBhvr>
                                        <p:cTn id="64" dur="1" fill="hold">
                                          <p:stCondLst>
                                            <p:cond delay="0"/>
                                          </p:stCondLst>
                                        </p:cTn>
                                        <p:tgtEl>
                                          <p:spTgt spid="64527"/>
                                        </p:tgtEl>
                                        <p:attrNameLst>
                                          <p:attrName>style.visibility</p:attrName>
                                        </p:attrNameLst>
                                      </p:cBhvr>
                                      <p:to>
                                        <p:strVal val="visible"/>
                                      </p:to>
                                    </p:set>
                                    <p:animEffect transition="in" filter="wipe(up)">
                                      <p:cBhvr>
                                        <p:cTn id="65" dur="500"/>
                                        <p:tgtEl>
                                          <p:spTgt spid="64527"/>
                                        </p:tgtEl>
                                      </p:cBhvr>
                                    </p:animEffect>
                                  </p:childTnLst>
                                  <p:subTnLst>
                                    <p:set>
                                      <p:cBhvr override="childStyle">
                                        <p:cTn dur="1" fill="hold" display="0" masterRel="nextClick" afterEffect="1"/>
                                        <p:tgtEl>
                                          <p:spTgt spid="64527"/>
                                        </p:tgtEl>
                                        <p:attrNameLst>
                                          <p:attrName>style.visibility</p:attrName>
                                        </p:attrNameLst>
                                      </p:cBhvr>
                                      <p:to>
                                        <p:strVal val="hidden"/>
                                      </p:to>
                                    </p:set>
                                  </p:subTnLst>
                                </p:cTn>
                              </p:par>
                            </p:childTnLst>
                          </p:cTn>
                        </p:par>
                      </p:childTnLst>
                    </p:cTn>
                  </p:par>
                  <p:par>
                    <p:cTn id="66" fill="hold" nodeType="clickPar">
                      <p:stCondLst>
                        <p:cond delay="indefinite"/>
                      </p:stCondLst>
                      <p:childTnLst>
                        <p:par>
                          <p:cTn id="67" fill="hold" nodeType="withGroup">
                            <p:stCondLst>
                              <p:cond delay="0"/>
                            </p:stCondLst>
                            <p:childTnLst>
                              <p:par>
                                <p:cTn id="68" presetID="11" presetClass="entr" presetSubtype="0" fill="hold" grpId="0" nodeType="clickEffect">
                                  <p:stCondLst>
                                    <p:cond delay="0"/>
                                  </p:stCondLst>
                                  <p:childTnLst>
                                    <p:set>
                                      <p:cBhvr>
                                        <p:cTn id="69" dur="500">
                                          <p:stCondLst>
                                            <p:cond delay="0"/>
                                          </p:stCondLst>
                                        </p:cTn>
                                        <p:tgtEl>
                                          <p:spTgt spid="64524"/>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1" presetClass="entr" presetSubtype="0" fill="hold" grpId="0" nodeType="clickEffect">
                                  <p:stCondLst>
                                    <p:cond delay="0"/>
                                  </p:stCondLst>
                                  <p:childTnLst>
                                    <p:set>
                                      <p:cBhvr>
                                        <p:cTn id="73" dur="500">
                                          <p:stCondLst>
                                            <p:cond delay="0"/>
                                          </p:stCondLst>
                                        </p:cTn>
                                        <p:tgtEl>
                                          <p:spTgt spid="64528"/>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1" presetClass="entr" presetSubtype="0" fill="hold" grpId="0" nodeType="clickEffect">
                                  <p:stCondLst>
                                    <p:cond delay="0"/>
                                  </p:stCondLst>
                                  <p:childTnLst>
                                    <p:set>
                                      <p:cBhvr>
                                        <p:cTn id="77" dur="500">
                                          <p:stCondLst>
                                            <p:cond delay="0"/>
                                          </p:stCondLst>
                                        </p:cTn>
                                        <p:tgtEl>
                                          <p:spTgt spid="64530"/>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11" presetClass="entr" presetSubtype="0" fill="hold" grpId="0" nodeType="clickEffect">
                                  <p:stCondLst>
                                    <p:cond delay="0"/>
                                  </p:stCondLst>
                                  <p:childTnLst>
                                    <p:set>
                                      <p:cBhvr>
                                        <p:cTn id="81" dur="500">
                                          <p:stCondLst>
                                            <p:cond delay="0"/>
                                          </p:stCondLst>
                                        </p:cTn>
                                        <p:tgtEl>
                                          <p:spTgt spid="645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6" grpId="0" build="p" autoUpdateAnimBg="0"/>
      <p:bldP spid="64518" grpId="0" build="p" autoUpdateAnimBg="0"/>
      <p:bldP spid="64519" grpId="0" build="p" autoUpdateAnimBg="0"/>
      <p:bldP spid="64520" grpId="0" animBg="1"/>
      <p:bldP spid="64521" grpId="0" animBg="1" autoUpdateAnimBg="0"/>
      <p:bldP spid="64522" grpId="0" animBg="1" autoUpdateAnimBg="0"/>
      <p:bldP spid="64523" grpId="0" animBg="1" autoUpdateAnimBg="0"/>
      <p:bldP spid="64524" grpId="0" animBg="1" autoUpdateAnimBg="0"/>
      <p:bldP spid="64525" grpId="0" animBg="1" autoUpdateAnimBg="0"/>
      <p:bldP spid="64526" grpId="0" animBg="1" autoUpdateAnimBg="0"/>
      <p:bldP spid="64527" grpId="0" animBg="1" autoUpdateAnimBg="0"/>
      <p:bldP spid="64528" grpId="0" animBg="1"/>
      <p:bldP spid="64529" grpId="0" animBg="1"/>
      <p:bldP spid="6453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539" name="Object 3">
            <a:extLst>
              <a:ext uri="{FF2B5EF4-FFF2-40B4-BE49-F238E27FC236}">
                <a16:creationId xmlns:a16="http://schemas.microsoft.com/office/drawing/2014/main" id="{199A2125-19F9-BC4E-B04A-1C32B432AB65}"/>
              </a:ext>
            </a:extLst>
          </p:cNvPr>
          <p:cNvGraphicFramePr>
            <a:graphicFrameLocks noChangeAspect="1"/>
          </p:cNvGraphicFramePr>
          <p:nvPr/>
        </p:nvGraphicFramePr>
        <p:xfrm>
          <a:off x="8686800" y="92075"/>
          <a:ext cx="381000" cy="365125"/>
        </p:xfrm>
        <a:graphic>
          <a:graphicData uri="http://schemas.openxmlformats.org/presentationml/2006/ole">
            <mc:AlternateContent xmlns:mc="http://schemas.openxmlformats.org/markup-compatibility/2006">
              <mc:Choice xmlns:v="urn:schemas-microsoft-com:vml" Requires="v">
                <p:oleObj spid="_x0000_s241670" name="BMP 图象" r:id="rId3" imgW="152400" imgH="146050" progId="Paint.Picture">
                  <p:embed/>
                </p:oleObj>
              </mc:Choice>
              <mc:Fallback>
                <p:oleObj name="BMP 图象" r:id="rId3" imgW="152400" imgH="146050" progId="Paint.Picture">
                  <p:embed/>
                  <p:pic>
                    <p:nvPicPr>
                      <p:cNvPr id="65539" name="Object 3">
                        <a:extLst>
                          <a:ext uri="{FF2B5EF4-FFF2-40B4-BE49-F238E27FC236}">
                            <a16:creationId xmlns:a16="http://schemas.microsoft.com/office/drawing/2014/main" id="{199A2125-19F9-BC4E-B04A-1C32B432A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6800" y="92075"/>
                        <a:ext cx="3810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540" name="Rectangle 4">
            <a:extLst>
              <a:ext uri="{FF2B5EF4-FFF2-40B4-BE49-F238E27FC236}">
                <a16:creationId xmlns:a16="http://schemas.microsoft.com/office/drawing/2014/main" id="{027ABBA1-8A72-2B47-B7CF-52C6FBCC7796}"/>
              </a:ext>
            </a:extLst>
          </p:cNvPr>
          <p:cNvSpPr>
            <a:spLocks noChangeArrowheads="1"/>
          </p:cNvSpPr>
          <p:nvPr/>
        </p:nvSpPr>
        <p:spPr bwMode="auto">
          <a:xfrm>
            <a:off x="685800" y="1241425"/>
            <a:ext cx="83058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50000"/>
              </a:lnSpc>
            </a:pPr>
            <a:r>
              <a:rPr lang="zh-CN" altLang="en-US" sz="2800" b="1">
                <a:solidFill>
                  <a:srgbClr val="C00000"/>
                </a:solidFill>
                <a:latin typeface="幼圆" pitchFamily="49" charset="-122"/>
                <a:ea typeface="幼圆" pitchFamily="49" charset="-122"/>
              </a:rPr>
              <a:t>（</a:t>
            </a:r>
            <a:r>
              <a:rPr lang="en-US" altLang="zh-CN" sz="2800" b="1">
                <a:solidFill>
                  <a:srgbClr val="C00000"/>
                </a:solidFill>
                <a:latin typeface="幼圆" pitchFamily="49" charset="-122"/>
                <a:ea typeface="幼圆" pitchFamily="49" charset="-122"/>
              </a:rPr>
              <a:t>2</a:t>
            </a:r>
            <a:r>
              <a:rPr lang="zh-CN" altLang="en-US" sz="2800" b="1">
                <a:solidFill>
                  <a:srgbClr val="C00000"/>
                </a:solidFill>
                <a:latin typeface="幼圆" pitchFamily="49" charset="-122"/>
                <a:ea typeface="幼圆" pitchFamily="49" charset="-122"/>
              </a:rPr>
              <a:t>）空闲盘块的分配</a:t>
            </a:r>
          </a:p>
          <a:p>
            <a:pPr lvl="1">
              <a:lnSpc>
                <a:spcPct val="150000"/>
              </a:lnSpc>
            </a:pPr>
            <a:r>
              <a:rPr lang="zh-CN" altLang="en-US" sz="2800" b="1">
                <a:latin typeface="幼圆" pitchFamily="49" charset="-122"/>
                <a:ea typeface="幼圆" pitchFamily="49" charset="-122"/>
              </a:rPr>
              <a:t>    当系统要为用户分配文件所需的盘块时，调</a:t>
            </a:r>
            <a:endParaRPr lang="en-US" altLang="zh-CN" sz="2800" b="1">
              <a:latin typeface="幼圆" pitchFamily="49" charset="-122"/>
              <a:ea typeface="幼圆" pitchFamily="49" charset="-122"/>
            </a:endParaRPr>
          </a:p>
          <a:p>
            <a:pPr lvl="1">
              <a:lnSpc>
                <a:spcPct val="150000"/>
              </a:lnSpc>
            </a:pPr>
            <a:r>
              <a:rPr lang="zh-CN" altLang="en-US" sz="2800" b="1">
                <a:latin typeface="幼圆" pitchFamily="49" charset="-122"/>
                <a:ea typeface="幼圆" pitchFamily="49" charset="-122"/>
              </a:rPr>
              <a:t>用盘块分配过程来完成。</a:t>
            </a:r>
          </a:p>
          <a:p>
            <a:pPr>
              <a:lnSpc>
                <a:spcPct val="150000"/>
              </a:lnSpc>
            </a:pPr>
            <a:r>
              <a:rPr lang="zh-CN" altLang="en-US" sz="2800" b="1">
                <a:solidFill>
                  <a:srgbClr val="C00000"/>
                </a:solidFill>
                <a:latin typeface="幼圆" pitchFamily="49" charset="-122"/>
                <a:ea typeface="幼圆" pitchFamily="49" charset="-122"/>
              </a:rPr>
              <a:t>（</a:t>
            </a:r>
            <a:r>
              <a:rPr lang="en-US" altLang="zh-CN" sz="2800" b="1">
                <a:solidFill>
                  <a:srgbClr val="C00000"/>
                </a:solidFill>
                <a:latin typeface="幼圆" pitchFamily="49" charset="-122"/>
                <a:ea typeface="幼圆" pitchFamily="49" charset="-122"/>
              </a:rPr>
              <a:t>3</a:t>
            </a:r>
            <a:r>
              <a:rPr lang="zh-CN" altLang="en-US" sz="2800" b="1">
                <a:solidFill>
                  <a:srgbClr val="C00000"/>
                </a:solidFill>
                <a:latin typeface="幼圆" pitchFamily="49" charset="-122"/>
                <a:ea typeface="幼圆" pitchFamily="49" charset="-122"/>
              </a:rPr>
              <a:t>）空闲盘块的回收</a:t>
            </a:r>
          </a:p>
          <a:p>
            <a:pPr lvl="1">
              <a:lnSpc>
                <a:spcPct val="150000"/>
              </a:lnSpc>
            </a:pPr>
            <a:r>
              <a:rPr lang="zh-CN" altLang="en-US" sz="2800" b="1">
                <a:latin typeface="幼圆" pitchFamily="49" charset="-122"/>
                <a:ea typeface="幼圆" pitchFamily="49" charset="-122"/>
              </a:rPr>
              <a:t>    系统回收空闲盘块时，调用盘块回收过程，</a:t>
            </a:r>
            <a:endParaRPr lang="en-US" altLang="zh-CN" sz="2800" b="1">
              <a:latin typeface="幼圆" pitchFamily="49" charset="-122"/>
              <a:ea typeface="幼圆" pitchFamily="49" charset="-122"/>
            </a:endParaRPr>
          </a:p>
          <a:p>
            <a:pPr lvl="1">
              <a:lnSpc>
                <a:spcPct val="150000"/>
              </a:lnSpc>
            </a:pPr>
            <a:r>
              <a:rPr lang="zh-CN" altLang="en-US" sz="2800" b="1">
                <a:latin typeface="幼圆" pitchFamily="49" charset="-122"/>
                <a:ea typeface="幼圆" pitchFamily="49" charset="-122"/>
              </a:rPr>
              <a:t>将回收盘块的盘块号记入空闲盘块号栈的顶部，</a:t>
            </a:r>
            <a:endParaRPr lang="en-US" altLang="zh-CN" sz="2800" b="1">
              <a:latin typeface="幼圆" pitchFamily="49" charset="-122"/>
              <a:ea typeface="幼圆" pitchFamily="49" charset="-122"/>
            </a:endParaRPr>
          </a:p>
          <a:p>
            <a:pPr lvl="1">
              <a:lnSpc>
                <a:spcPct val="150000"/>
              </a:lnSpc>
            </a:pPr>
            <a:r>
              <a:rPr lang="zh-CN" altLang="en-US" sz="2800" b="1">
                <a:latin typeface="幼圆" pitchFamily="49" charset="-122"/>
                <a:ea typeface="幼圆" pitchFamily="49" charset="-122"/>
              </a:rPr>
              <a:t>并做空闲盘块数加</a:t>
            </a:r>
            <a:r>
              <a:rPr lang="en-US" altLang="zh-CN" sz="2800" b="1">
                <a:latin typeface="幼圆" pitchFamily="49" charset="-122"/>
                <a:ea typeface="幼圆" pitchFamily="49" charset="-122"/>
              </a:rPr>
              <a:t>1</a:t>
            </a:r>
            <a:r>
              <a:rPr lang="zh-CN" altLang="en-US" sz="2800" b="1">
                <a:latin typeface="幼圆" pitchFamily="49" charset="-122"/>
                <a:ea typeface="幼圆" pitchFamily="49" charset="-122"/>
              </a:rPr>
              <a:t>操作。</a:t>
            </a:r>
          </a:p>
        </p:txBody>
      </p:sp>
      <p:sp>
        <p:nvSpPr>
          <p:cNvPr id="16388" name="Rectangle 6">
            <a:extLst>
              <a:ext uri="{FF2B5EF4-FFF2-40B4-BE49-F238E27FC236}">
                <a16:creationId xmlns:a16="http://schemas.microsoft.com/office/drawing/2014/main" id="{4C8B361C-8D5E-F445-94E3-DBF9C574C546}"/>
              </a:ext>
            </a:extLst>
          </p:cNvPr>
          <p:cNvSpPr>
            <a:spLocks noChangeArrowheads="1"/>
          </p:cNvSpPr>
          <p:nvPr/>
        </p:nvSpPr>
        <p:spPr bwMode="auto">
          <a:xfrm>
            <a:off x="533400" y="76200"/>
            <a:ext cx="7620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0066"/>
                </a:solidFill>
                <a:latin typeface="Arial" panose="020B0604020202020204" pitchFamily="34" charset="0"/>
                <a:ea typeface="幼圆" pitchFamily="49" charset="-122"/>
              </a:rPr>
              <a:t>5.5 </a:t>
            </a:r>
            <a:r>
              <a:rPr lang="zh-CN" altLang="en-US" sz="2800" b="1" dirty="0">
                <a:solidFill>
                  <a:srgbClr val="FF0066"/>
                </a:solidFill>
                <a:latin typeface="Arial" panose="020B0604020202020204" pitchFamily="34" charset="0"/>
                <a:ea typeface="幼圆" pitchFamily="49" charset="-122"/>
              </a:rPr>
              <a:t>文件存储空间的管理</a:t>
            </a:r>
            <a:endParaRPr lang="zh-CN" altLang="en-US" sz="2800" b="1" dirty="0">
              <a:solidFill>
                <a:srgbClr val="3333FF"/>
              </a:solidFill>
              <a:latin typeface="Arial" panose="020B0604020202020204" pitchFamily="34" charset="0"/>
              <a:ea typeface="幼圆" pitchFamily="49" charset="-122"/>
            </a:endParaRPr>
          </a:p>
        </p:txBody>
      </p:sp>
    </p:spTree>
    <p:extLst>
      <p:ext uri="{BB962C8B-B14F-4D97-AF65-F5344CB8AC3E}">
        <p14:creationId xmlns:p14="http://schemas.microsoft.com/office/powerpoint/2010/main" val="395403740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5540">
                                            <p:txEl>
                                              <p:pRg st="0" end="0"/>
                                            </p:txEl>
                                          </p:spTgt>
                                        </p:tgtEl>
                                        <p:attrNameLst>
                                          <p:attrName>style.visibility</p:attrName>
                                        </p:attrNameLst>
                                      </p:cBhvr>
                                      <p:to>
                                        <p:strVal val="visible"/>
                                      </p:to>
                                    </p:set>
                                    <p:animEffect transition="in" filter="dissolve">
                                      <p:cBhvr>
                                        <p:cTn id="7" dur="500"/>
                                        <p:tgtEl>
                                          <p:spTgt spid="65540">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5540">
                                            <p:txEl>
                                              <p:pRg st="1" end="1"/>
                                            </p:txEl>
                                          </p:spTgt>
                                        </p:tgtEl>
                                        <p:attrNameLst>
                                          <p:attrName>style.visibility</p:attrName>
                                        </p:attrNameLst>
                                      </p:cBhvr>
                                      <p:to>
                                        <p:strVal val="visible"/>
                                      </p:to>
                                    </p:set>
                                    <p:animEffect transition="in" filter="dissolve">
                                      <p:cBhvr>
                                        <p:cTn id="10" dur="500"/>
                                        <p:tgtEl>
                                          <p:spTgt spid="65540">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5540">
                                            <p:txEl>
                                              <p:pRg st="2" end="2"/>
                                            </p:txEl>
                                          </p:spTgt>
                                        </p:tgtEl>
                                        <p:attrNameLst>
                                          <p:attrName>style.visibility</p:attrName>
                                        </p:attrNameLst>
                                      </p:cBhvr>
                                      <p:to>
                                        <p:strVal val="visible"/>
                                      </p:to>
                                    </p:set>
                                    <p:animEffect transition="in" filter="dissolve">
                                      <p:cBhvr>
                                        <p:cTn id="13" dur="500"/>
                                        <p:tgtEl>
                                          <p:spTgt spid="65540">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5540">
                                            <p:txEl>
                                              <p:pRg st="3" end="3"/>
                                            </p:txEl>
                                          </p:spTgt>
                                        </p:tgtEl>
                                        <p:attrNameLst>
                                          <p:attrName>style.visibility</p:attrName>
                                        </p:attrNameLst>
                                      </p:cBhvr>
                                      <p:to>
                                        <p:strVal val="visible"/>
                                      </p:to>
                                    </p:set>
                                    <p:animEffect transition="in" filter="dissolve">
                                      <p:cBhvr>
                                        <p:cTn id="18" dur="500"/>
                                        <p:tgtEl>
                                          <p:spTgt spid="65540">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65540">
                                            <p:txEl>
                                              <p:pRg st="4" end="4"/>
                                            </p:txEl>
                                          </p:spTgt>
                                        </p:tgtEl>
                                        <p:attrNameLst>
                                          <p:attrName>style.visibility</p:attrName>
                                        </p:attrNameLst>
                                      </p:cBhvr>
                                      <p:to>
                                        <p:strVal val="visible"/>
                                      </p:to>
                                    </p:set>
                                    <p:animEffect transition="in" filter="dissolve">
                                      <p:cBhvr>
                                        <p:cTn id="21" dur="500"/>
                                        <p:tgtEl>
                                          <p:spTgt spid="65540">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65540">
                                            <p:txEl>
                                              <p:pRg st="5" end="5"/>
                                            </p:txEl>
                                          </p:spTgt>
                                        </p:tgtEl>
                                        <p:attrNameLst>
                                          <p:attrName>style.visibility</p:attrName>
                                        </p:attrNameLst>
                                      </p:cBhvr>
                                      <p:to>
                                        <p:strVal val="visible"/>
                                      </p:to>
                                    </p:set>
                                    <p:animEffect transition="in" filter="dissolve">
                                      <p:cBhvr>
                                        <p:cTn id="24" dur="500"/>
                                        <p:tgtEl>
                                          <p:spTgt spid="65540">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65540">
                                            <p:txEl>
                                              <p:pRg st="6" end="6"/>
                                            </p:txEl>
                                          </p:spTgt>
                                        </p:tgtEl>
                                        <p:attrNameLst>
                                          <p:attrName>style.visibility</p:attrName>
                                        </p:attrNameLst>
                                      </p:cBhvr>
                                      <p:to>
                                        <p:strVal val="visible"/>
                                      </p:to>
                                    </p:set>
                                    <p:animEffect transition="in" filter="dissolve">
                                      <p:cBhvr>
                                        <p:cTn id="27" dur="500"/>
                                        <p:tgtEl>
                                          <p:spTgt spid="65540">
                                            <p:txEl>
                                              <p:pRg st="6" end="6"/>
                                            </p:txEl>
                                          </p:spTgt>
                                        </p:tgtEl>
                                      </p:cBhvr>
                                    </p:animEffect>
                                  </p:childTnLst>
                                </p:cTn>
                              </p:par>
                            </p:childTnLst>
                          </p:cTn>
                        </p:par>
                        <p:par>
                          <p:cTn id="28" fill="hold" nodeType="afterGroup">
                            <p:stCondLst>
                              <p:cond delay="500"/>
                            </p:stCondLst>
                            <p:childTnLst>
                              <p:par>
                                <p:cTn id="29" presetID="22" presetClass="entr" presetSubtype="1" fill="hold" nodeType="afterEffect">
                                  <p:stCondLst>
                                    <p:cond delay="0"/>
                                  </p:stCondLst>
                                  <p:childTnLst>
                                    <p:set>
                                      <p:cBhvr>
                                        <p:cTn id="30" dur="1" fill="hold">
                                          <p:stCondLst>
                                            <p:cond delay="0"/>
                                          </p:stCondLst>
                                        </p:cTn>
                                        <p:tgtEl>
                                          <p:spTgt spid="65539"/>
                                        </p:tgtEl>
                                        <p:attrNameLst>
                                          <p:attrName>style.visibility</p:attrName>
                                        </p:attrNameLst>
                                      </p:cBhvr>
                                      <p:to>
                                        <p:strVal val="visible"/>
                                      </p:to>
                                    </p:set>
                                    <p:animEffect transition="in" filter="wipe(up)">
                                      <p:cBhvr>
                                        <p:cTn id="31" dur="500"/>
                                        <p:tgtEl>
                                          <p:spTgt spid="65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5E2744-3533-E44C-B3A7-B4A75E4EC511}"/>
              </a:ext>
            </a:extLst>
          </p:cNvPr>
          <p:cNvPicPr>
            <a:picLocks noChangeAspect="1"/>
          </p:cNvPicPr>
          <p:nvPr/>
        </p:nvPicPr>
        <p:blipFill>
          <a:blip r:embed="rId2"/>
          <a:stretch>
            <a:fillRect/>
          </a:stretch>
        </p:blipFill>
        <p:spPr>
          <a:xfrm>
            <a:off x="-36512" y="1065889"/>
            <a:ext cx="9313907" cy="5171423"/>
          </a:xfrm>
          <a:prstGeom prst="rect">
            <a:avLst/>
          </a:prstGeom>
        </p:spPr>
      </p:pic>
    </p:spTree>
    <p:extLst>
      <p:ext uri="{BB962C8B-B14F-4D97-AF65-F5344CB8AC3E}">
        <p14:creationId xmlns:p14="http://schemas.microsoft.com/office/powerpoint/2010/main" val="2334816638"/>
      </p:ext>
    </p:extLst>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1C9A64C-1798-B74B-BFB1-EEEACCD87AD5}"/>
              </a:ext>
            </a:extLst>
          </p:cNvPr>
          <p:cNvSpPr>
            <a:spLocks noChangeArrowheads="1"/>
          </p:cNvSpPr>
          <p:nvPr/>
        </p:nvSpPr>
        <p:spPr bwMode="auto">
          <a:xfrm>
            <a:off x="1547813" y="1268413"/>
            <a:ext cx="597693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chemeClr val="accent2"/>
                </a:solidFill>
              </a:rPr>
              <a:t>文件类型</a:t>
            </a:r>
            <a:endParaRPr lang="en-US" altLang="zh-CN" sz="2800" b="1">
              <a:solidFill>
                <a:schemeClr val="accent2"/>
              </a:solidFill>
            </a:endParaRPr>
          </a:p>
          <a:p>
            <a:pPr eaLnBrk="1" hangingPunct="1"/>
            <a:r>
              <a:rPr lang="zh-CN" altLang="en-US" sz="2800" b="1">
                <a:solidFill>
                  <a:schemeClr val="accent2"/>
                </a:solidFill>
              </a:rPr>
              <a:t>文件长度</a:t>
            </a:r>
          </a:p>
          <a:p>
            <a:pPr eaLnBrk="1" hangingPunct="1"/>
            <a:r>
              <a:rPr lang="zh-CN" altLang="en-US" sz="2800" b="1">
                <a:solidFill>
                  <a:schemeClr val="accent2"/>
                </a:solidFill>
              </a:rPr>
              <a:t>文件的物理位置</a:t>
            </a:r>
            <a:endParaRPr lang="en-US" altLang="zh-CN" sz="2800" b="1">
              <a:solidFill>
                <a:schemeClr val="accent2"/>
              </a:solidFill>
            </a:endParaRPr>
          </a:p>
          <a:p>
            <a:pPr eaLnBrk="1" hangingPunct="1"/>
            <a:r>
              <a:rPr lang="zh-CN" altLang="en-US" sz="2800" b="1">
                <a:solidFill>
                  <a:schemeClr val="accent2"/>
                </a:solidFill>
              </a:rPr>
              <a:t>文件的存取控制</a:t>
            </a:r>
            <a:endParaRPr lang="en-US" altLang="zh-CN" sz="2800" b="1">
              <a:solidFill>
                <a:schemeClr val="accent2"/>
              </a:solidFill>
            </a:endParaRPr>
          </a:p>
          <a:p>
            <a:pPr eaLnBrk="1" hangingPunct="1"/>
            <a:r>
              <a:rPr lang="zh-CN" altLang="en-US" sz="2800" b="1">
                <a:solidFill>
                  <a:schemeClr val="accent2"/>
                </a:solidFill>
              </a:rPr>
              <a:t>文件的建立时间</a:t>
            </a:r>
          </a:p>
          <a:p>
            <a:pPr eaLnBrk="1" hangingPunct="1"/>
            <a:endParaRPr lang="en-US" altLang="zh-CN" sz="2800" b="1">
              <a:solidFill>
                <a:schemeClr val="accent2"/>
              </a:solidFill>
            </a:endParaRPr>
          </a:p>
          <a:p>
            <a:pPr eaLnBrk="1" hangingPunct="1"/>
            <a:endParaRPr lang="zh-CN" altLang="en-US">
              <a:solidFill>
                <a:schemeClr val="accent2"/>
              </a:solidFill>
            </a:endParaRPr>
          </a:p>
        </p:txBody>
      </p:sp>
      <p:graphicFrame>
        <p:nvGraphicFramePr>
          <p:cNvPr id="11" name="Object 2">
            <a:extLst>
              <a:ext uri="{FF2B5EF4-FFF2-40B4-BE49-F238E27FC236}">
                <a16:creationId xmlns:a16="http://schemas.microsoft.com/office/drawing/2014/main" id="{DE0432F9-01EA-4248-8B76-C646C19B1DD7}"/>
              </a:ext>
            </a:extLst>
          </p:cNvPr>
          <p:cNvGraphicFramePr>
            <a:graphicFrameLocks noChangeAspect="1"/>
          </p:cNvGraphicFramePr>
          <p:nvPr/>
        </p:nvGraphicFramePr>
        <p:xfrm>
          <a:off x="2427288" y="3284538"/>
          <a:ext cx="6537325" cy="2790825"/>
        </p:xfrm>
        <a:graphic>
          <a:graphicData uri="http://schemas.openxmlformats.org/presentationml/2006/ole">
            <mc:AlternateContent xmlns:mc="http://schemas.openxmlformats.org/markup-compatibility/2006">
              <mc:Choice xmlns:v="urn:schemas-microsoft-com:vml" Requires="v">
                <p:oleObj spid="_x0000_s199686" name="VISIO" r:id="rId3" imgW="2794000" imgH="1244600" progId="Visio.Drawing.4">
                  <p:embed/>
                </p:oleObj>
              </mc:Choice>
              <mc:Fallback>
                <p:oleObj name="VISIO" r:id="rId3" imgW="2794000" imgH="1244600" progId="Visio.Drawing.4">
                  <p:embed/>
                  <p:pic>
                    <p:nvPicPr>
                      <p:cNvPr id="11" name="Object 2">
                        <a:extLst>
                          <a:ext uri="{FF2B5EF4-FFF2-40B4-BE49-F238E27FC236}">
                            <a16:creationId xmlns:a16="http://schemas.microsoft.com/office/drawing/2014/main" id="{DE0432F9-01EA-4248-8B76-C646C19B1D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7288" y="3284538"/>
                        <a:ext cx="6537325"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Text Box 4">
            <a:extLst>
              <a:ext uri="{FF2B5EF4-FFF2-40B4-BE49-F238E27FC236}">
                <a16:creationId xmlns:a16="http://schemas.microsoft.com/office/drawing/2014/main" id="{7E32FE8E-C139-4D44-89C3-0CB578662A6E}"/>
              </a:ext>
            </a:extLst>
          </p:cNvPr>
          <p:cNvSpPr txBox="1">
            <a:spLocks noChangeArrowheads="1"/>
          </p:cNvSpPr>
          <p:nvPr/>
        </p:nvSpPr>
        <p:spPr bwMode="auto">
          <a:xfrm>
            <a:off x="1587500" y="6237288"/>
            <a:ext cx="6238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chemeClr val="accent2"/>
                </a:solidFill>
              </a:rPr>
              <a:t>图 </a:t>
            </a:r>
            <a:r>
              <a:rPr lang="en-US" altLang="zh-CN" b="1" dirty="0">
                <a:solidFill>
                  <a:schemeClr val="accent2"/>
                </a:solidFill>
              </a:rPr>
              <a:t>5-1  </a:t>
            </a:r>
            <a:r>
              <a:rPr lang="zh-CN" altLang="en-US" b="1" dirty="0">
                <a:solidFill>
                  <a:schemeClr val="accent2"/>
                </a:solidFill>
              </a:rPr>
              <a:t>文件、 记录和数据项之间的层次关系 </a:t>
            </a:r>
          </a:p>
        </p:txBody>
      </p:sp>
      <p:sp>
        <p:nvSpPr>
          <p:cNvPr id="13" name="Rectangle 2">
            <a:extLst>
              <a:ext uri="{FF2B5EF4-FFF2-40B4-BE49-F238E27FC236}">
                <a16:creationId xmlns:a16="http://schemas.microsoft.com/office/drawing/2014/main" id="{F2D0C8F0-53EB-974D-9EC9-DD1DAE84D01A}"/>
              </a:ext>
            </a:extLst>
          </p:cNvPr>
          <p:cNvSpPr txBox="1">
            <a:spLocks noChangeArrowheads="1"/>
          </p:cNvSpPr>
          <p:nvPr/>
        </p:nvSpPr>
        <p:spPr bwMode="auto">
          <a:xfrm>
            <a:off x="611188" y="0"/>
            <a:ext cx="7848600" cy="476250"/>
          </a:xfrm>
          <a:prstGeom prst="rect">
            <a:avLst/>
          </a:prstGeom>
          <a:solidFill>
            <a:srgbClr val="FFFFFF"/>
          </a:solidFill>
          <a:ln>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0066"/>
                </a:solidFill>
              </a:rPr>
              <a:t>5.1   </a:t>
            </a:r>
            <a:r>
              <a:rPr lang="zh-CN" altLang="en-US" sz="2800" b="1" dirty="0">
                <a:solidFill>
                  <a:srgbClr val="FF0066"/>
                </a:solidFill>
              </a:rPr>
              <a:t>文件和文件系统</a:t>
            </a:r>
          </a:p>
        </p:txBody>
      </p:sp>
      <p:sp>
        <p:nvSpPr>
          <p:cNvPr id="14" name="Text Box 17">
            <a:extLst>
              <a:ext uri="{FF2B5EF4-FFF2-40B4-BE49-F238E27FC236}">
                <a16:creationId xmlns:a16="http://schemas.microsoft.com/office/drawing/2014/main" id="{9B60373F-E0AB-5E41-9EDF-B7858E56D954}"/>
              </a:ext>
            </a:extLst>
          </p:cNvPr>
          <p:cNvSpPr txBox="1">
            <a:spLocks noChangeArrowheads="1"/>
          </p:cNvSpPr>
          <p:nvPr/>
        </p:nvSpPr>
        <p:spPr bwMode="auto">
          <a:xfrm>
            <a:off x="762000" y="620713"/>
            <a:ext cx="1627188" cy="523875"/>
          </a:xfrm>
          <a:prstGeom prst="rect">
            <a:avLst/>
          </a:prstGeom>
          <a:solidFill>
            <a:srgbClr val="FFCC66"/>
          </a:solidFill>
          <a:ln w="9525">
            <a:noFill/>
            <a:miter lim="800000"/>
            <a:headEnd/>
            <a:tailEnd/>
          </a:ln>
          <a:effectLst/>
        </p:spPr>
        <p:txBody>
          <a:bodyPr wrap="none">
            <a:spAutoFit/>
          </a:bodyPr>
          <a:lstStyle/>
          <a:p>
            <a:pPr>
              <a:defRPr/>
            </a:pPr>
            <a:r>
              <a:rPr lang="zh-CN" altLang="en-US" sz="2800" b="1" dirty="0">
                <a:solidFill>
                  <a:srgbClr val="FF0066"/>
                </a:solidFill>
                <a:effectLst>
                  <a:outerShdw blurRad="38100" dist="38100" dir="2700000" algn="tl">
                    <a:srgbClr val="000000"/>
                  </a:outerShdw>
                </a:effectLst>
              </a:rPr>
              <a:t>文件属性</a:t>
            </a:r>
          </a:p>
        </p:txBody>
      </p:sp>
      <p:sp>
        <p:nvSpPr>
          <p:cNvPr id="15" name="Text Box 17">
            <a:extLst>
              <a:ext uri="{FF2B5EF4-FFF2-40B4-BE49-F238E27FC236}">
                <a16:creationId xmlns:a16="http://schemas.microsoft.com/office/drawing/2014/main" id="{5F97BDA8-8B84-CE4B-95AA-375F666A6A96}"/>
              </a:ext>
            </a:extLst>
          </p:cNvPr>
          <p:cNvSpPr txBox="1">
            <a:spLocks noChangeArrowheads="1"/>
          </p:cNvSpPr>
          <p:nvPr/>
        </p:nvSpPr>
        <p:spPr bwMode="auto">
          <a:xfrm>
            <a:off x="755650" y="3625850"/>
            <a:ext cx="2709863" cy="523875"/>
          </a:xfrm>
          <a:prstGeom prst="rect">
            <a:avLst/>
          </a:prstGeom>
          <a:solidFill>
            <a:srgbClr val="FFCC66"/>
          </a:solidFill>
          <a:ln w="9525">
            <a:noFill/>
            <a:miter lim="800000"/>
            <a:headEnd/>
            <a:tailEnd/>
          </a:ln>
          <a:effec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FF0066"/>
                </a:solidFill>
                <a:effectLst>
                  <a:outerShdw blurRad="38100" dist="38100" dir="2700000" algn="tl">
                    <a:srgbClr val="000000"/>
                  </a:outerShdw>
                </a:effectLst>
              </a:rPr>
              <a:t>文件的层次关系</a:t>
            </a:r>
          </a:p>
        </p:txBody>
      </p:sp>
      <p:pic>
        <p:nvPicPr>
          <p:cNvPr id="3080" name="Picture 8">
            <a:extLst>
              <a:ext uri="{FF2B5EF4-FFF2-40B4-BE49-F238E27FC236}">
                <a16:creationId xmlns:a16="http://schemas.microsoft.com/office/drawing/2014/main" id="{2310CC78-5561-AC4F-A7AB-6E38CF1427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549275"/>
            <a:ext cx="40894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39337070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out)">
                                      <p:cBhvr>
                                        <p:cTn id="7" dur="5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080"/>
                                        </p:tgtEl>
                                        <p:attrNameLst>
                                          <p:attrName>style.visibility</p:attrName>
                                        </p:attrNameLst>
                                      </p:cBhvr>
                                      <p:to>
                                        <p:strVal val="visible"/>
                                      </p:to>
                                    </p:set>
                                    <p:animEffect transition="in" filter="dissolve">
                                      <p:cBhvr>
                                        <p:cTn id="17" dur="500"/>
                                        <p:tgtEl>
                                          <p:spTgt spid="3080"/>
                                        </p:tgtEl>
                                      </p:cBhvr>
                                    </p:animEffect>
                                  </p:childTnLst>
                                  <p:subTnLst>
                                    <p:set>
                                      <p:cBhvr override="childStyle">
                                        <p:cTn dur="1" fill="hold" display="0" masterRel="nextClick" afterEffect="1"/>
                                        <p:tgtEl>
                                          <p:spTgt spid="3080"/>
                                        </p:tgtEl>
                                        <p:attrNameLst>
                                          <p:attrName>style.visibility</p:attrName>
                                        </p:attrNameLst>
                                      </p:cBhvr>
                                      <p:to>
                                        <p:strVal val="hidden"/>
                                      </p:to>
                                    </p:set>
                                  </p:sub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4" grpId="0" animBg="1" autoUpdateAnimBg="0"/>
      <p:bldP spid="1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a:extLst>
              <a:ext uri="{FF2B5EF4-FFF2-40B4-BE49-F238E27FC236}">
                <a16:creationId xmlns:a16="http://schemas.microsoft.com/office/drawing/2014/main" id="{D9E29373-7530-7C41-BD2F-09889EF8D7C9}"/>
              </a:ext>
            </a:extLst>
          </p:cNvPr>
          <p:cNvSpPr txBox="1">
            <a:spLocks noChangeArrowheads="1"/>
          </p:cNvSpPr>
          <p:nvPr/>
        </p:nvSpPr>
        <p:spPr bwMode="auto">
          <a:xfrm>
            <a:off x="685800" y="-76200"/>
            <a:ext cx="822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FF0066"/>
                </a:solidFill>
              </a:rPr>
              <a:t>5.6  </a:t>
            </a:r>
            <a:r>
              <a:rPr lang="zh-CN" altLang="en-US" b="1" dirty="0">
                <a:solidFill>
                  <a:srgbClr val="FF0066"/>
                </a:solidFill>
              </a:rPr>
              <a:t>文件的共享与文件保护</a:t>
            </a:r>
            <a:r>
              <a:rPr lang="en-US" altLang="zh-CN" sz="2800" b="1" dirty="0">
                <a:solidFill>
                  <a:srgbClr val="FF0066"/>
                </a:solidFill>
              </a:rPr>
              <a:t>---</a:t>
            </a:r>
            <a:r>
              <a:rPr lang="zh-CN" altLang="en-US" b="1" dirty="0">
                <a:solidFill>
                  <a:schemeClr val="accent2"/>
                </a:solidFill>
              </a:rPr>
              <a:t>早期实现文件共享的方法</a:t>
            </a:r>
          </a:p>
        </p:txBody>
      </p:sp>
      <p:sp>
        <p:nvSpPr>
          <p:cNvPr id="35844" name="Text Box 4">
            <a:extLst>
              <a:ext uri="{FF2B5EF4-FFF2-40B4-BE49-F238E27FC236}">
                <a16:creationId xmlns:a16="http://schemas.microsoft.com/office/drawing/2014/main" id="{DE1305E8-C88A-5F46-BE3C-8758A310F465}"/>
              </a:ext>
            </a:extLst>
          </p:cNvPr>
          <p:cNvSpPr txBox="1">
            <a:spLocks noChangeArrowheads="1"/>
          </p:cNvSpPr>
          <p:nvPr/>
        </p:nvSpPr>
        <p:spPr bwMode="auto">
          <a:xfrm>
            <a:off x="755650" y="692150"/>
            <a:ext cx="793750" cy="457200"/>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共享</a:t>
            </a:r>
            <a:endParaRPr lang="zh-CN" altLang="en-US"/>
          </a:p>
        </p:txBody>
      </p:sp>
      <p:sp>
        <p:nvSpPr>
          <p:cNvPr id="35845" name="Text Box 5">
            <a:extLst>
              <a:ext uri="{FF2B5EF4-FFF2-40B4-BE49-F238E27FC236}">
                <a16:creationId xmlns:a16="http://schemas.microsoft.com/office/drawing/2014/main" id="{835F7708-A278-2644-AEB6-56F31A2D549C}"/>
              </a:ext>
            </a:extLst>
          </p:cNvPr>
          <p:cNvSpPr txBox="1">
            <a:spLocks noChangeArrowheads="1"/>
          </p:cNvSpPr>
          <p:nvPr/>
        </p:nvSpPr>
        <p:spPr bwMode="auto">
          <a:xfrm>
            <a:off x="1600200" y="692150"/>
            <a:ext cx="7315200" cy="193992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就是在不同用户之间共同使用某些文件，这不仅是完成共同的任务所必需的，而且还能节省大量辅存空间和主存空间，减少输入输出操作。更主要的是它为用户的应用提供了极大的方便，节省了用户的劳动，所以共享是文件系统性能好坏的标识之一。</a:t>
            </a:r>
          </a:p>
        </p:txBody>
      </p:sp>
      <p:sp>
        <p:nvSpPr>
          <p:cNvPr id="35847" name="Text Box 7">
            <a:extLst>
              <a:ext uri="{FF2B5EF4-FFF2-40B4-BE49-F238E27FC236}">
                <a16:creationId xmlns:a16="http://schemas.microsoft.com/office/drawing/2014/main" id="{318544B5-E1A8-E54A-A498-2B78AFEC320E}"/>
              </a:ext>
            </a:extLst>
          </p:cNvPr>
          <p:cNvSpPr txBox="1">
            <a:spLocks noChangeArrowheads="1"/>
          </p:cNvSpPr>
          <p:nvPr/>
        </p:nvSpPr>
        <p:spPr bwMode="auto">
          <a:xfrm>
            <a:off x="685800" y="2781300"/>
            <a:ext cx="4438650" cy="45720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文件的共享涉及两方面的问题：</a:t>
            </a:r>
          </a:p>
        </p:txBody>
      </p:sp>
      <p:sp>
        <p:nvSpPr>
          <p:cNvPr id="35848" name="Text Box 8">
            <a:extLst>
              <a:ext uri="{FF2B5EF4-FFF2-40B4-BE49-F238E27FC236}">
                <a16:creationId xmlns:a16="http://schemas.microsoft.com/office/drawing/2014/main" id="{6666BAA0-12A9-074B-A1ED-7759F1E18A29}"/>
              </a:ext>
            </a:extLst>
          </p:cNvPr>
          <p:cNvSpPr txBox="1">
            <a:spLocks noChangeArrowheads="1"/>
          </p:cNvSpPr>
          <p:nvPr/>
        </p:nvSpPr>
        <p:spPr bwMode="auto">
          <a:xfrm>
            <a:off x="2438400" y="3357563"/>
            <a:ext cx="6473825" cy="82232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i="1"/>
              <a:t>一是对各类欲共享文件的用户进行存取控制，</a:t>
            </a:r>
          </a:p>
          <a:p>
            <a:pPr eaLnBrk="1" hangingPunct="1"/>
            <a:r>
              <a:rPr lang="zh-CN" altLang="en-US" b="1" i="1"/>
              <a:t>二是系统如何实现共享。</a:t>
            </a:r>
          </a:p>
        </p:txBody>
      </p:sp>
      <p:sp>
        <p:nvSpPr>
          <p:cNvPr id="35850" name="Text Box 10">
            <a:extLst>
              <a:ext uri="{FF2B5EF4-FFF2-40B4-BE49-F238E27FC236}">
                <a16:creationId xmlns:a16="http://schemas.microsoft.com/office/drawing/2014/main" id="{76212836-151D-A345-BBF3-DD3ADCA0C807}"/>
              </a:ext>
            </a:extLst>
          </p:cNvPr>
          <p:cNvSpPr txBox="1">
            <a:spLocks noChangeArrowheads="1"/>
          </p:cNvSpPr>
          <p:nvPr/>
        </p:nvSpPr>
        <p:spPr bwMode="auto">
          <a:xfrm>
            <a:off x="771525" y="4221163"/>
            <a:ext cx="4638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i="1">
                <a:solidFill>
                  <a:srgbClr val="0000FF"/>
                </a:solidFill>
              </a:rPr>
              <a:t>一、早期实现文件共享的方法</a:t>
            </a:r>
          </a:p>
        </p:txBody>
      </p:sp>
      <p:sp>
        <p:nvSpPr>
          <p:cNvPr id="35851" name="Text Box 11">
            <a:extLst>
              <a:ext uri="{FF2B5EF4-FFF2-40B4-BE49-F238E27FC236}">
                <a16:creationId xmlns:a16="http://schemas.microsoft.com/office/drawing/2014/main" id="{266E862A-C711-A941-AA09-34E06C2D6DC7}"/>
              </a:ext>
            </a:extLst>
          </p:cNvPr>
          <p:cNvSpPr txBox="1">
            <a:spLocks noChangeArrowheads="1"/>
          </p:cNvSpPr>
          <p:nvPr/>
        </p:nvSpPr>
        <p:spPr bwMode="auto">
          <a:xfrm>
            <a:off x="590550" y="4724400"/>
            <a:ext cx="855345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solidFill>
                  <a:srgbClr val="A50021"/>
                </a:solidFill>
              </a:rPr>
              <a:t>1</a:t>
            </a:r>
            <a:r>
              <a:rPr lang="zh-CN" altLang="en-US" b="1">
                <a:solidFill>
                  <a:srgbClr val="A50021"/>
                </a:solidFill>
              </a:rPr>
              <a:t>、绕弯路法：</a:t>
            </a:r>
            <a:r>
              <a:rPr lang="zh-CN" altLang="en-US" b="1"/>
              <a:t>允许每个用户获得一“当前目录”，当所访问的文件不在其当前目录下时，可通过</a:t>
            </a:r>
            <a:r>
              <a:rPr lang="zh-CN" altLang="en-US" b="1">
                <a:solidFill>
                  <a:srgbClr val="0000FF"/>
                </a:solidFill>
              </a:rPr>
              <a:t>“向上走”</a:t>
            </a:r>
            <a:r>
              <a:rPr lang="zh-CN" altLang="en-US" b="1"/>
              <a:t>的方式去访问其上级目录。   如：* </a:t>
            </a:r>
            <a:r>
              <a:rPr lang="en-US" altLang="zh-CN" b="1"/>
              <a:t>. E .J,      * . *. C .A</a:t>
            </a:r>
          </a:p>
          <a:p>
            <a:pPr eaLnBrk="1" hangingPunct="1"/>
            <a:r>
              <a:rPr lang="en-US" altLang="zh-CN" b="1">
                <a:solidFill>
                  <a:srgbClr val="A50021"/>
                </a:solidFill>
              </a:rPr>
              <a:t>2</a:t>
            </a:r>
            <a:r>
              <a:rPr lang="zh-CN" altLang="en-US" b="1">
                <a:solidFill>
                  <a:srgbClr val="A50021"/>
                </a:solidFill>
              </a:rPr>
              <a:t>、连访法：</a:t>
            </a:r>
            <a:r>
              <a:rPr lang="zh-CN" altLang="en-US" b="1"/>
              <a:t>使一个目录中的一表目直接指向另一目录中一表目</a:t>
            </a:r>
          </a:p>
        </p:txBody>
      </p:sp>
    </p:spTree>
    <p:extLst>
      <p:ext uri="{BB962C8B-B14F-4D97-AF65-F5344CB8AC3E}">
        <p14:creationId xmlns:p14="http://schemas.microsoft.com/office/powerpoint/2010/main" val="214855575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844"/>
                                        </p:tgtEl>
                                        <p:attrNameLst>
                                          <p:attrName>style.visibility</p:attrName>
                                        </p:attrNameLst>
                                      </p:cBhvr>
                                      <p:to>
                                        <p:strVal val="visible"/>
                                      </p:to>
                                    </p:set>
                                    <p:animEffect transition="in" filter="wipe(left)">
                                      <p:cBhvr>
                                        <p:cTn id="7" dur="500"/>
                                        <p:tgtEl>
                                          <p:spTgt spid="3584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845"/>
                                        </p:tgtEl>
                                        <p:attrNameLst>
                                          <p:attrName>style.visibility</p:attrName>
                                        </p:attrNameLst>
                                      </p:cBhvr>
                                      <p:to>
                                        <p:strVal val="visible"/>
                                      </p:to>
                                    </p:set>
                                    <p:animEffect transition="in" filter="wipe(left)">
                                      <p:cBhvr>
                                        <p:cTn id="11" dur="500"/>
                                        <p:tgtEl>
                                          <p:spTgt spid="3584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4" presetClass="entr" presetSubtype="0" fill="hold" grpId="0" nodeType="clickEffect">
                                  <p:stCondLst>
                                    <p:cond delay="0"/>
                                  </p:stCondLst>
                                  <p:childTnLst>
                                    <p:set>
                                      <p:cBhvr>
                                        <p:cTn id="15" dur="1" fill="hold">
                                          <p:stCondLst>
                                            <p:cond delay="499"/>
                                          </p:stCondLst>
                                        </p:cTn>
                                        <p:tgtEl>
                                          <p:spTgt spid="35847"/>
                                        </p:tgtEl>
                                        <p:attrNameLst>
                                          <p:attrName>style.visibility</p:attrName>
                                        </p:attrNameLst>
                                      </p:cBhvr>
                                      <p:to>
                                        <p:strVal val="visible"/>
                                      </p:to>
                                    </p:set>
                                    <p:anim to="" calcmode="lin" valueType="num">
                                      <p:cBhvr>
                                        <p:cTn id="16" dur="1" fill="hold"/>
                                        <p:tgtEl>
                                          <p:spTgt spid="35847"/>
                                        </p:tgtEl>
                                        <p:attrNameLst>
                                          <p:attrName/>
                                        </p:attrNameLst>
                                      </p:cBhvr>
                                    </p:anim>
                                  </p:childTnLst>
                                </p:cTn>
                              </p:par>
                            </p:childTnLst>
                          </p:cTn>
                        </p:par>
                        <p:par>
                          <p:cTn id="17" fill="hold" nodeType="afterGroup">
                            <p:stCondLst>
                              <p:cond delay="500"/>
                            </p:stCondLst>
                            <p:childTnLst>
                              <p:par>
                                <p:cTn id="18" presetID="5" presetClass="entr" presetSubtype="5" fill="hold" grpId="0" nodeType="afterEffect">
                                  <p:stCondLst>
                                    <p:cond delay="0"/>
                                  </p:stCondLst>
                                  <p:childTnLst>
                                    <p:set>
                                      <p:cBhvr>
                                        <p:cTn id="19" dur="1" fill="hold">
                                          <p:stCondLst>
                                            <p:cond delay="0"/>
                                          </p:stCondLst>
                                        </p:cTn>
                                        <p:tgtEl>
                                          <p:spTgt spid="35848"/>
                                        </p:tgtEl>
                                        <p:attrNameLst>
                                          <p:attrName>style.visibility</p:attrName>
                                        </p:attrNameLst>
                                      </p:cBhvr>
                                      <p:to>
                                        <p:strVal val="visible"/>
                                      </p:to>
                                    </p:set>
                                    <p:animEffect transition="in" filter="checkerboard(down)">
                                      <p:cBhvr>
                                        <p:cTn id="20" dur="500"/>
                                        <p:tgtEl>
                                          <p:spTgt spid="3584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4" presetClass="entr" presetSubtype="0" fill="hold" grpId="0" nodeType="clickEffect">
                                  <p:stCondLst>
                                    <p:cond delay="0"/>
                                  </p:stCondLst>
                                  <p:childTnLst>
                                    <p:set>
                                      <p:cBhvr>
                                        <p:cTn id="24" dur="1" fill="hold">
                                          <p:stCondLst>
                                            <p:cond delay="499"/>
                                          </p:stCondLst>
                                        </p:cTn>
                                        <p:tgtEl>
                                          <p:spTgt spid="35850"/>
                                        </p:tgtEl>
                                        <p:attrNameLst>
                                          <p:attrName>style.visibility</p:attrName>
                                        </p:attrNameLst>
                                      </p:cBhvr>
                                      <p:to>
                                        <p:strVal val="visible"/>
                                      </p:to>
                                    </p:set>
                                    <p:anim to="" calcmode="lin" valueType="num">
                                      <p:cBhvr>
                                        <p:cTn id="25" dur="1" fill="hold"/>
                                        <p:tgtEl>
                                          <p:spTgt spid="35850"/>
                                        </p:tgtEl>
                                        <p:attrNameLst>
                                          <p:attrName/>
                                        </p:attrNameLst>
                                      </p:cBhvr>
                                    </p:anim>
                                  </p:childTnLst>
                                </p:cTn>
                              </p:par>
                            </p:childTnLst>
                          </p:cTn>
                        </p:par>
                        <p:par>
                          <p:cTn id="26" fill="hold" nodeType="afterGroup">
                            <p:stCondLst>
                              <p:cond delay="500"/>
                            </p:stCondLst>
                            <p:childTnLst>
                              <p:par>
                                <p:cTn id="27" presetID="24" presetClass="entr" presetSubtype="0" fill="hold" grpId="0" nodeType="afterEffect">
                                  <p:stCondLst>
                                    <p:cond delay="0"/>
                                  </p:stCondLst>
                                  <p:childTnLst>
                                    <p:set>
                                      <p:cBhvr>
                                        <p:cTn id="28" dur="1" fill="hold">
                                          <p:stCondLst>
                                            <p:cond delay="499"/>
                                          </p:stCondLst>
                                        </p:cTn>
                                        <p:tgtEl>
                                          <p:spTgt spid="35851">
                                            <p:txEl>
                                              <p:pRg st="0" end="0"/>
                                            </p:txEl>
                                          </p:spTgt>
                                        </p:tgtEl>
                                        <p:attrNameLst>
                                          <p:attrName>style.visibility</p:attrName>
                                        </p:attrNameLst>
                                      </p:cBhvr>
                                      <p:to>
                                        <p:strVal val="visible"/>
                                      </p:to>
                                    </p:set>
                                    <p:anim to="" calcmode="lin" valueType="num">
                                      <p:cBhvr>
                                        <p:cTn id="29" dur="1" fill="hold"/>
                                        <p:tgtEl>
                                          <p:spTgt spid="35851">
                                            <p:txEl>
                                              <p:pRg st="0" end="0"/>
                                            </p:txEl>
                                          </p:spTgt>
                                        </p:tgtEl>
                                        <p:attrNameLst>
                                          <p:attrName/>
                                        </p:attrNameLst>
                                      </p:cBhvr>
                                    </p:anim>
                                  </p:childTnLst>
                                </p:cTn>
                              </p:par>
                            </p:childTnLst>
                          </p:cTn>
                        </p:par>
                        <p:par>
                          <p:cTn id="30" fill="hold" nodeType="afterGroup">
                            <p:stCondLst>
                              <p:cond delay="1000"/>
                            </p:stCondLst>
                            <p:childTnLst>
                              <p:par>
                                <p:cTn id="31" presetID="24" presetClass="entr" presetSubtype="0" fill="hold" grpId="0" nodeType="afterEffect">
                                  <p:stCondLst>
                                    <p:cond delay="0"/>
                                  </p:stCondLst>
                                  <p:childTnLst>
                                    <p:set>
                                      <p:cBhvr>
                                        <p:cTn id="32" dur="1" fill="hold">
                                          <p:stCondLst>
                                            <p:cond delay="499"/>
                                          </p:stCondLst>
                                        </p:cTn>
                                        <p:tgtEl>
                                          <p:spTgt spid="35851">
                                            <p:txEl>
                                              <p:pRg st="1" end="1"/>
                                            </p:txEl>
                                          </p:spTgt>
                                        </p:tgtEl>
                                        <p:attrNameLst>
                                          <p:attrName>style.visibility</p:attrName>
                                        </p:attrNameLst>
                                      </p:cBhvr>
                                      <p:to>
                                        <p:strVal val="visible"/>
                                      </p:to>
                                    </p:set>
                                    <p:anim to="" calcmode="lin" valueType="num">
                                      <p:cBhvr>
                                        <p:cTn id="33" dur="1" fill="hold"/>
                                        <p:tgtEl>
                                          <p:spTgt spid="35851">
                                            <p:txEl>
                                              <p:pRg st="1" end="1"/>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autoUpdateAnimBg="0"/>
      <p:bldP spid="35845" grpId="0" animBg="1" autoUpdateAnimBg="0"/>
      <p:bldP spid="35847" grpId="0" animBg="1" autoUpdateAnimBg="0"/>
      <p:bldP spid="35848" grpId="0" animBg="1" autoUpdateAnimBg="0"/>
      <p:bldP spid="35850" grpId="0" autoUpdateAnimBg="0"/>
      <p:bldP spid="35851" grpId="0" build="p" autoUpdateAnimBg="0"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5">
            <a:extLst>
              <a:ext uri="{FF2B5EF4-FFF2-40B4-BE49-F238E27FC236}">
                <a16:creationId xmlns:a16="http://schemas.microsoft.com/office/drawing/2014/main" id="{09002C77-9FEE-AF47-97BE-D77D965D4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88"/>
            <a:ext cx="8839200" cy="615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3" name="Text Box 15">
            <a:extLst>
              <a:ext uri="{FF2B5EF4-FFF2-40B4-BE49-F238E27FC236}">
                <a16:creationId xmlns:a16="http://schemas.microsoft.com/office/drawing/2014/main" id="{4783756D-2753-8344-9B1F-69B7A78A83BD}"/>
              </a:ext>
            </a:extLst>
          </p:cNvPr>
          <p:cNvSpPr txBox="1">
            <a:spLocks noChangeArrowheads="1"/>
          </p:cNvSpPr>
          <p:nvPr/>
        </p:nvSpPr>
        <p:spPr bwMode="auto">
          <a:xfrm>
            <a:off x="228600" y="5076825"/>
            <a:ext cx="685800" cy="1552575"/>
          </a:xfrm>
          <a:prstGeom prst="rect">
            <a:avLst/>
          </a:prstGeom>
          <a:solidFill>
            <a:srgbClr val="FF33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chemeClr val="bg1"/>
                </a:solidFill>
              </a:rPr>
              <a:t>绕弯路法</a:t>
            </a:r>
          </a:p>
        </p:txBody>
      </p:sp>
      <p:sp>
        <p:nvSpPr>
          <p:cNvPr id="2064" name="Text Box 16">
            <a:extLst>
              <a:ext uri="{FF2B5EF4-FFF2-40B4-BE49-F238E27FC236}">
                <a16:creationId xmlns:a16="http://schemas.microsoft.com/office/drawing/2014/main" id="{A1774027-3748-B544-BFE6-26352111C9DB}"/>
              </a:ext>
            </a:extLst>
          </p:cNvPr>
          <p:cNvSpPr txBox="1">
            <a:spLocks noChangeArrowheads="1"/>
          </p:cNvSpPr>
          <p:nvPr/>
        </p:nvSpPr>
        <p:spPr bwMode="auto">
          <a:xfrm>
            <a:off x="914400" y="5083175"/>
            <a:ext cx="7696200" cy="1370013"/>
          </a:xfrm>
          <a:prstGeom prst="rect">
            <a:avLst/>
          </a:prstGeom>
          <a:solidFill>
            <a:srgbClr val="008000"/>
          </a:solidFill>
          <a:ln w="9525">
            <a:noFill/>
            <a:miter lim="800000"/>
            <a:headEnd/>
            <a:tailEnd/>
          </a:ln>
          <a:effec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chemeClr val="bg1"/>
                </a:solidFill>
                <a:effectLst>
                  <a:outerShdw blurRad="38100" dist="38100" dir="2700000" algn="tl">
                    <a:srgbClr val="000000"/>
                  </a:outerShdw>
                </a:effectLst>
              </a:rPr>
              <a:t>      </a:t>
            </a:r>
            <a:r>
              <a:rPr lang="zh-CN" altLang="en-US" b="1">
                <a:solidFill>
                  <a:schemeClr val="bg1"/>
                </a:solidFill>
                <a:effectLst>
                  <a:outerShdw blurRad="38100" dist="38100" dir="2700000" algn="tl">
                    <a:srgbClr val="000000"/>
                  </a:outerShdw>
                </a:effectLst>
              </a:rPr>
              <a:t>用户要访问</a:t>
            </a:r>
            <a:r>
              <a:rPr lang="en-US" altLang="zh-CN" b="1">
                <a:solidFill>
                  <a:schemeClr val="bg1"/>
                </a:solidFill>
                <a:effectLst>
                  <a:outerShdw blurRad="38100" dist="38100" dir="2700000" algn="tl">
                    <a:srgbClr val="000000"/>
                  </a:outerShdw>
                </a:effectLst>
              </a:rPr>
              <a:t>E </a:t>
            </a:r>
            <a:r>
              <a:rPr lang="zh-CN" altLang="en-US" b="1">
                <a:solidFill>
                  <a:schemeClr val="bg1"/>
                </a:solidFill>
                <a:effectLst>
                  <a:outerShdw blurRad="38100" dist="38100" dir="2700000" algn="tl">
                    <a:srgbClr val="000000"/>
                  </a:outerShdw>
                </a:effectLst>
              </a:rPr>
              <a:t>的文件</a:t>
            </a:r>
            <a:r>
              <a:rPr lang="en-US" altLang="zh-CN" b="1">
                <a:solidFill>
                  <a:schemeClr val="bg1"/>
                </a:solidFill>
                <a:effectLst>
                  <a:outerShdw blurRad="38100" dist="38100" dir="2700000" algn="tl">
                    <a:srgbClr val="000000"/>
                  </a:outerShdw>
                </a:effectLst>
              </a:rPr>
              <a:t>J </a:t>
            </a:r>
            <a:r>
              <a:rPr lang="zh-CN" altLang="en-US" b="1">
                <a:solidFill>
                  <a:schemeClr val="bg1"/>
                </a:solidFill>
                <a:effectLst>
                  <a:outerShdw blurRad="38100" dist="38100" dir="2700000" algn="tl">
                    <a:srgbClr val="000000"/>
                  </a:outerShdw>
                </a:effectLst>
              </a:rPr>
              <a:t>，假如当前目录是</a:t>
            </a:r>
            <a:r>
              <a:rPr lang="en-US" altLang="zh-CN" b="1">
                <a:solidFill>
                  <a:schemeClr val="bg1"/>
                </a:solidFill>
                <a:effectLst>
                  <a:outerShdw blurRad="38100" dist="38100" dir="2700000" algn="tl">
                    <a:srgbClr val="000000"/>
                  </a:outerShdw>
                </a:effectLst>
              </a:rPr>
              <a:t>F </a:t>
            </a:r>
            <a:r>
              <a:rPr lang="zh-CN" altLang="en-US" b="1">
                <a:solidFill>
                  <a:schemeClr val="bg1"/>
                </a:solidFill>
                <a:effectLst>
                  <a:outerShdw blurRad="38100" dist="38100" dir="2700000" algn="tl">
                    <a:srgbClr val="000000"/>
                  </a:outerShdw>
                </a:effectLst>
              </a:rPr>
              <a:t>，可由路径*</a:t>
            </a:r>
            <a:r>
              <a:rPr lang="en-US" altLang="zh-CN" b="1">
                <a:solidFill>
                  <a:schemeClr val="bg1"/>
                </a:solidFill>
                <a:effectLst>
                  <a:outerShdw blurRad="38100" dist="38100" dir="2700000" algn="tl">
                    <a:srgbClr val="000000"/>
                  </a:outerShdw>
                </a:effectLst>
              </a:rPr>
              <a:t>.E.J </a:t>
            </a:r>
            <a:r>
              <a:rPr lang="zh-CN" altLang="en-US" b="1">
                <a:solidFill>
                  <a:schemeClr val="bg1"/>
                </a:solidFill>
                <a:effectLst>
                  <a:outerShdw blurRad="38100" dist="38100" dir="2700000" algn="tl">
                    <a:srgbClr val="000000"/>
                  </a:outerShdw>
                </a:effectLst>
              </a:rPr>
              <a:t>实现。</a:t>
            </a:r>
          </a:p>
          <a:p>
            <a:pPr eaLnBrk="1" hangingPunct="1">
              <a:spcBef>
                <a:spcPct val="50000"/>
              </a:spcBef>
            </a:pPr>
            <a:r>
              <a:rPr lang="zh-CN" altLang="en-US" b="1">
                <a:solidFill>
                  <a:schemeClr val="bg1"/>
                </a:solidFill>
                <a:effectLst>
                  <a:outerShdw blurRad="38100" dist="38100" dir="2700000" algn="tl">
                    <a:srgbClr val="000000"/>
                  </a:outerShdw>
                </a:effectLst>
              </a:rPr>
              <a:t>      还可利用 *</a:t>
            </a:r>
            <a:r>
              <a:rPr lang="en-US" altLang="zh-CN" b="1">
                <a:solidFill>
                  <a:schemeClr val="bg1"/>
                </a:solidFill>
                <a:effectLst>
                  <a:outerShdw blurRad="38100" dist="38100" dir="2700000" algn="tl">
                    <a:srgbClr val="000000"/>
                  </a:outerShdw>
                </a:effectLst>
              </a:rPr>
              <a:t>. *.C.A </a:t>
            </a:r>
            <a:r>
              <a:rPr lang="zh-CN" altLang="en-US" b="1">
                <a:solidFill>
                  <a:schemeClr val="bg1"/>
                </a:solidFill>
                <a:effectLst>
                  <a:outerShdw blurRad="38100" dist="38100" dir="2700000" algn="tl">
                    <a:srgbClr val="000000"/>
                  </a:outerShdw>
                </a:effectLst>
              </a:rPr>
              <a:t>来访问文件 </a:t>
            </a:r>
            <a:r>
              <a:rPr lang="en-US" altLang="zh-CN" b="1">
                <a:solidFill>
                  <a:schemeClr val="bg1"/>
                </a:solidFill>
                <a:effectLst>
                  <a:outerShdw blurRad="38100" dist="38100" dir="2700000" algn="tl">
                    <a:srgbClr val="000000"/>
                  </a:outerShdw>
                </a:effectLst>
              </a:rPr>
              <a:t>9 </a:t>
            </a:r>
            <a:r>
              <a:rPr lang="zh-CN" altLang="en-US" b="1">
                <a:solidFill>
                  <a:schemeClr val="bg1"/>
                </a:solidFill>
                <a:effectLst>
                  <a:outerShdw blurRad="38100" dist="38100" dir="2700000" algn="tl">
                    <a:srgbClr val="000000"/>
                  </a:outerShdw>
                </a:effectLst>
              </a:rPr>
              <a:t>。</a:t>
            </a:r>
          </a:p>
        </p:txBody>
      </p:sp>
      <p:sp>
        <p:nvSpPr>
          <p:cNvPr id="2056" name="Text Box 8">
            <a:extLst>
              <a:ext uri="{FF2B5EF4-FFF2-40B4-BE49-F238E27FC236}">
                <a16:creationId xmlns:a16="http://schemas.microsoft.com/office/drawing/2014/main" id="{FA1A04B5-E8C7-8B49-8F2D-7765D746AD4E}"/>
              </a:ext>
            </a:extLst>
          </p:cNvPr>
          <p:cNvSpPr txBox="1">
            <a:spLocks noChangeArrowheads="1"/>
          </p:cNvSpPr>
          <p:nvPr/>
        </p:nvSpPr>
        <p:spPr bwMode="auto">
          <a:xfrm>
            <a:off x="914400" y="5078413"/>
            <a:ext cx="7696200" cy="1735137"/>
          </a:xfrm>
          <a:prstGeom prst="rect">
            <a:avLst/>
          </a:prstGeom>
          <a:solidFill>
            <a:schemeClr val="accent2"/>
          </a:solidFill>
          <a:ln w="9525">
            <a:noFill/>
            <a:miter lim="800000"/>
            <a:headEnd/>
            <a:tailEnd/>
          </a:ln>
          <a:effec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chemeClr val="bg1"/>
                </a:solidFill>
                <a:effectLst>
                  <a:outerShdw blurRad="38100" dist="38100" dir="2700000" algn="tl">
                    <a:srgbClr val="000000"/>
                  </a:outerShdw>
                </a:effectLst>
              </a:rPr>
              <a:t>     1</a:t>
            </a:r>
            <a:r>
              <a:rPr lang="zh-CN" altLang="en-US" b="1">
                <a:solidFill>
                  <a:schemeClr val="bg1"/>
                </a:solidFill>
                <a:effectLst>
                  <a:outerShdw blurRad="38100" dist="38100" dir="2700000" algn="tl">
                    <a:srgbClr val="000000"/>
                  </a:outerShdw>
                </a:effectLst>
              </a:rPr>
              <a:t>、用户</a:t>
            </a:r>
            <a:r>
              <a:rPr lang="en-US" altLang="zh-CN" b="1">
                <a:solidFill>
                  <a:schemeClr val="bg1"/>
                </a:solidFill>
                <a:effectLst>
                  <a:outerShdw blurRad="38100" dist="38100" dir="2700000" algn="tl">
                    <a:srgbClr val="000000"/>
                  </a:outerShdw>
                </a:effectLst>
              </a:rPr>
              <a:t>B </a:t>
            </a:r>
            <a:r>
              <a:rPr lang="zh-CN" altLang="en-US" b="1">
                <a:solidFill>
                  <a:schemeClr val="bg1"/>
                </a:solidFill>
                <a:effectLst>
                  <a:outerShdw blurRad="38100" dist="38100" dir="2700000" algn="tl">
                    <a:srgbClr val="000000"/>
                  </a:outerShdw>
                </a:effectLst>
              </a:rPr>
              <a:t>的作业 </a:t>
            </a:r>
            <a:r>
              <a:rPr lang="en-US" altLang="zh-CN" b="1">
                <a:solidFill>
                  <a:schemeClr val="bg1"/>
                </a:solidFill>
                <a:effectLst>
                  <a:outerShdw blurRad="38100" dist="38100" dir="2700000" algn="tl">
                    <a:srgbClr val="000000"/>
                  </a:outerShdw>
                </a:effectLst>
              </a:rPr>
              <a:t>D </a:t>
            </a:r>
            <a:r>
              <a:rPr lang="zh-CN" altLang="en-US" b="1">
                <a:solidFill>
                  <a:schemeClr val="bg1"/>
                </a:solidFill>
                <a:effectLst>
                  <a:outerShdw blurRad="38100" dist="38100" dir="2700000" algn="tl">
                    <a:srgbClr val="000000"/>
                  </a:outerShdw>
                </a:effectLst>
              </a:rPr>
              <a:t>对</a:t>
            </a:r>
            <a:r>
              <a:rPr lang="en-US" altLang="zh-CN" b="1">
                <a:solidFill>
                  <a:schemeClr val="bg1"/>
                </a:solidFill>
                <a:effectLst>
                  <a:outerShdw blurRad="38100" dist="38100" dir="2700000" algn="tl">
                    <a:srgbClr val="000000"/>
                  </a:outerShdw>
                </a:effectLst>
              </a:rPr>
              <a:t>C </a:t>
            </a:r>
            <a:r>
              <a:rPr lang="zh-CN" altLang="en-US" b="1">
                <a:solidFill>
                  <a:schemeClr val="bg1"/>
                </a:solidFill>
                <a:effectLst>
                  <a:outerShdw blurRad="38100" dist="38100" dir="2700000" algn="tl">
                    <a:srgbClr val="000000"/>
                  </a:outerShdw>
                </a:effectLst>
              </a:rPr>
              <a:t>的作业 </a:t>
            </a:r>
            <a:r>
              <a:rPr lang="en-US" altLang="zh-CN" b="1">
                <a:solidFill>
                  <a:schemeClr val="bg1"/>
                </a:solidFill>
                <a:effectLst>
                  <a:outerShdw blurRad="38100" dist="38100" dir="2700000" algn="tl">
                    <a:srgbClr val="000000"/>
                  </a:outerShdw>
                </a:effectLst>
              </a:rPr>
              <a:t>A </a:t>
            </a:r>
            <a:r>
              <a:rPr lang="zh-CN" altLang="en-US" b="1">
                <a:solidFill>
                  <a:schemeClr val="bg1"/>
                </a:solidFill>
                <a:effectLst>
                  <a:outerShdw blurRad="38100" dist="38100" dir="2700000" algn="tl">
                    <a:srgbClr val="000000"/>
                  </a:outerShdw>
                </a:effectLst>
              </a:rPr>
              <a:t>的访问，建立链接 </a:t>
            </a:r>
            <a:r>
              <a:rPr lang="en-US" altLang="zh-CN" b="1">
                <a:solidFill>
                  <a:schemeClr val="bg1"/>
                </a:solidFill>
                <a:effectLst>
                  <a:outerShdw blurRad="38100" dist="38100" dir="2700000" algn="tl">
                    <a:srgbClr val="000000"/>
                  </a:outerShdw>
                </a:effectLst>
              </a:rPr>
              <a:t>a </a:t>
            </a:r>
            <a:r>
              <a:rPr lang="zh-CN" altLang="en-US" b="1">
                <a:solidFill>
                  <a:schemeClr val="bg1"/>
                </a:solidFill>
                <a:effectLst>
                  <a:outerShdw blurRad="38100" dist="38100" dir="2700000" algn="tl">
                    <a:srgbClr val="000000"/>
                  </a:outerShdw>
                </a:effectLst>
              </a:rPr>
              <a:t>，假如</a:t>
            </a:r>
            <a:r>
              <a:rPr lang="en-US" altLang="zh-CN" b="1">
                <a:solidFill>
                  <a:schemeClr val="bg1"/>
                </a:solidFill>
                <a:effectLst>
                  <a:outerShdw blurRad="38100" dist="38100" dir="2700000" algn="tl">
                    <a:srgbClr val="000000"/>
                  </a:outerShdw>
                </a:effectLst>
              </a:rPr>
              <a:t>B </a:t>
            </a:r>
            <a:r>
              <a:rPr lang="zh-CN" altLang="en-US" b="1">
                <a:solidFill>
                  <a:schemeClr val="bg1"/>
                </a:solidFill>
                <a:effectLst>
                  <a:outerShdw blurRad="38100" dist="38100" dir="2700000" algn="tl">
                    <a:srgbClr val="000000"/>
                  </a:outerShdw>
                </a:effectLst>
              </a:rPr>
              <a:t>的当前目录是</a:t>
            </a:r>
            <a:r>
              <a:rPr lang="en-US" altLang="zh-CN" b="1">
                <a:solidFill>
                  <a:schemeClr val="bg1"/>
                </a:solidFill>
                <a:effectLst>
                  <a:outerShdw blurRad="38100" dist="38100" dir="2700000" algn="tl">
                    <a:srgbClr val="000000"/>
                  </a:outerShdw>
                </a:effectLst>
              </a:rPr>
              <a:t>F </a:t>
            </a:r>
            <a:r>
              <a:rPr lang="zh-CN" altLang="en-US" b="1">
                <a:solidFill>
                  <a:schemeClr val="bg1"/>
                </a:solidFill>
                <a:effectLst>
                  <a:outerShdw blurRad="38100" dist="38100" dir="2700000" algn="tl">
                    <a:srgbClr val="000000"/>
                  </a:outerShdw>
                </a:effectLst>
              </a:rPr>
              <a:t>，可由路径*</a:t>
            </a:r>
            <a:r>
              <a:rPr lang="en-US" altLang="zh-CN" b="1">
                <a:solidFill>
                  <a:schemeClr val="bg1"/>
                </a:solidFill>
                <a:effectLst>
                  <a:outerShdw blurRad="38100" dist="38100" dir="2700000" algn="tl">
                    <a:srgbClr val="000000"/>
                  </a:outerShdw>
                </a:effectLst>
              </a:rPr>
              <a:t>.D.F </a:t>
            </a:r>
            <a:r>
              <a:rPr lang="zh-CN" altLang="en-US" b="1">
                <a:solidFill>
                  <a:schemeClr val="bg1"/>
                </a:solidFill>
                <a:effectLst>
                  <a:outerShdw blurRad="38100" dist="38100" dir="2700000" algn="tl">
                    <a:srgbClr val="000000"/>
                  </a:outerShdw>
                </a:effectLst>
              </a:rPr>
              <a:t>实现。</a:t>
            </a:r>
          </a:p>
          <a:p>
            <a:pPr eaLnBrk="1" hangingPunct="1">
              <a:spcBef>
                <a:spcPct val="50000"/>
              </a:spcBef>
            </a:pPr>
            <a:r>
              <a:rPr lang="zh-CN" altLang="en-US" b="1">
                <a:solidFill>
                  <a:schemeClr val="bg1"/>
                </a:solidFill>
                <a:effectLst>
                  <a:outerShdw blurRad="38100" dist="38100" dir="2700000" algn="tl">
                    <a:srgbClr val="000000"/>
                  </a:outerShdw>
                </a:effectLst>
              </a:rPr>
              <a:t>     </a:t>
            </a:r>
            <a:r>
              <a:rPr lang="en-US" altLang="zh-CN" b="1">
                <a:solidFill>
                  <a:schemeClr val="bg1"/>
                </a:solidFill>
                <a:effectLst>
                  <a:outerShdw blurRad="38100" dist="38100" dir="2700000" algn="tl">
                    <a:srgbClr val="000000"/>
                  </a:outerShdw>
                </a:effectLst>
              </a:rPr>
              <a:t>2</a:t>
            </a:r>
            <a:r>
              <a:rPr lang="zh-CN" altLang="en-US" b="1">
                <a:solidFill>
                  <a:schemeClr val="bg1"/>
                </a:solidFill>
                <a:effectLst>
                  <a:outerShdw blurRad="38100" dist="38100" dir="2700000" algn="tl">
                    <a:srgbClr val="000000"/>
                  </a:outerShdw>
                </a:effectLst>
              </a:rPr>
              <a:t>、为了 </a:t>
            </a:r>
            <a:r>
              <a:rPr lang="en-US" altLang="zh-CN" b="1">
                <a:solidFill>
                  <a:schemeClr val="bg1"/>
                </a:solidFill>
                <a:effectLst>
                  <a:outerShdw blurRad="38100" dist="38100" dir="2700000" algn="tl">
                    <a:srgbClr val="000000"/>
                  </a:outerShdw>
                </a:effectLst>
              </a:rPr>
              <a:t>B </a:t>
            </a:r>
            <a:r>
              <a:rPr lang="zh-CN" altLang="en-US" b="1">
                <a:solidFill>
                  <a:schemeClr val="bg1"/>
                </a:solidFill>
                <a:effectLst>
                  <a:outerShdw blurRad="38100" dist="38100" dir="2700000" algn="tl">
                    <a:srgbClr val="000000"/>
                  </a:outerShdw>
                </a:effectLst>
              </a:rPr>
              <a:t>的作业 </a:t>
            </a:r>
            <a:r>
              <a:rPr lang="en-US" altLang="zh-CN" b="1">
                <a:solidFill>
                  <a:schemeClr val="bg1"/>
                </a:solidFill>
                <a:effectLst>
                  <a:outerShdw blurRad="38100" dist="38100" dir="2700000" algn="tl">
                    <a:srgbClr val="000000"/>
                  </a:outerShdw>
                </a:effectLst>
              </a:rPr>
              <a:t>F </a:t>
            </a:r>
            <a:r>
              <a:rPr lang="zh-CN" altLang="en-US" b="1">
                <a:solidFill>
                  <a:schemeClr val="bg1"/>
                </a:solidFill>
                <a:effectLst>
                  <a:outerShdw blurRad="38100" dist="38100" dir="2700000" algn="tl">
                    <a:srgbClr val="000000"/>
                  </a:outerShdw>
                </a:effectLst>
              </a:rPr>
              <a:t>能访问作业 </a:t>
            </a:r>
            <a:r>
              <a:rPr lang="en-US" altLang="zh-CN" b="1">
                <a:solidFill>
                  <a:schemeClr val="bg1"/>
                </a:solidFill>
                <a:effectLst>
                  <a:outerShdw blurRad="38100" dist="38100" dir="2700000" algn="tl">
                    <a:srgbClr val="000000"/>
                  </a:outerShdw>
                </a:effectLst>
              </a:rPr>
              <a:t>E </a:t>
            </a:r>
            <a:r>
              <a:rPr lang="zh-CN" altLang="en-US" b="1">
                <a:solidFill>
                  <a:schemeClr val="bg1"/>
                </a:solidFill>
                <a:effectLst>
                  <a:outerShdw blurRad="38100" dist="38100" dir="2700000" algn="tl">
                    <a:srgbClr val="000000"/>
                  </a:outerShdw>
                </a:effectLst>
              </a:rPr>
              <a:t>的文件 </a:t>
            </a:r>
            <a:r>
              <a:rPr lang="en-US" altLang="zh-CN" b="1">
                <a:solidFill>
                  <a:schemeClr val="bg1"/>
                </a:solidFill>
                <a:effectLst>
                  <a:outerShdw blurRad="38100" dist="38100" dir="2700000" algn="tl">
                    <a:srgbClr val="000000"/>
                  </a:outerShdw>
                </a:effectLst>
              </a:rPr>
              <a:t>J </a:t>
            </a:r>
            <a:r>
              <a:rPr lang="zh-CN" altLang="en-US" b="1">
                <a:solidFill>
                  <a:schemeClr val="bg1"/>
                </a:solidFill>
                <a:effectLst>
                  <a:outerShdw blurRad="38100" dist="38100" dir="2700000" algn="tl">
                    <a:srgbClr val="000000"/>
                  </a:outerShdw>
                </a:effectLst>
              </a:rPr>
              <a:t>，建立 </a:t>
            </a:r>
            <a:r>
              <a:rPr lang="en-US" altLang="zh-CN" b="1">
                <a:solidFill>
                  <a:schemeClr val="bg1"/>
                </a:solidFill>
                <a:effectLst>
                  <a:outerShdw blurRad="38100" dist="38100" dir="2700000" algn="tl">
                    <a:srgbClr val="000000"/>
                  </a:outerShdw>
                </a:effectLst>
              </a:rPr>
              <a:t>b </a:t>
            </a:r>
            <a:r>
              <a:rPr lang="zh-CN" altLang="en-US" b="1">
                <a:solidFill>
                  <a:schemeClr val="bg1"/>
                </a:solidFill>
                <a:effectLst>
                  <a:outerShdw blurRad="38100" dist="38100" dir="2700000" algn="tl">
                    <a:srgbClr val="000000"/>
                  </a:outerShdw>
                </a:effectLst>
              </a:rPr>
              <a:t>所示的链接。</a:t>
            </a:r>
          </a:p>
        </p:txBody>
      </p:sp>
      <p:sp>
        <p:nvSpPr>
          <p:cNvPr id="49158" name="Text Box 9">
            <a:extLst>
              <a:ext uri="{FF2B5EF4-FFF2-40B4-BE49-F238E27FC236}">
                <a16:creationId xmlns:a16="http://schemas.microsoft.com/office/drawing/2014/main" id="{0A804ECA-311F-B840-BF27-B322FF9321E0}"/>
              </a:ext>
            </a:extLst>
          </p:cNvPr>
          <p:cNvSpPr txBox="1">
            <a:spLocks noChangeArrowheads="1"/>
          </p:cNvSpPr>
          <p:nvPr/>
        </p:nvSpPr>
        <p:spPr bwMode="auto">
          <a:xfrm>
            <a:off x="8305800" y="2743200"/>
            <a:ext cx="5334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chemeClr val="accent2"/>
                </a:solidFill>
              </a:rPr>
              <a:t>建立链接</a:t>
            </a:r>
          </a:p>
        </p:txBody>
      </p:sp>
      <p:sp>
        <p:nvSpPr>
          <p:cNvPr id="49159" name="Text Box 10">
            <a:extLst>
              <a:ext uri="{FF2B5EF4-FFF2-40B4-BE49-F238E27FC236}">
                <a16:creationId xmlns:a16="http://schemas.microsoft.com/office/drawing/2014/main" id="{F99C2C61-2458-0843-9E24-002AD3BAE7A1}"/>
              </a:ext>
            </a:extLst>
          </p:cNvPr>
          <p:cNvSpPr txBox="1">
            <a:spLocks noChangeArrowheads="1"/>
          </p:cNvSpPr>
          <p:nvPr/>
        </p:nvSpPr>
        <p:spPr bwMode="auto">
          <a:xfrm>
            <a:off x="4495800" y="1447800"/>
            <a:ext cx="701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solidFill>
                  <a:schemeClr val="accent2"/>
                </a:solidFill>
              </a:rPr>
              <a:t>D</a:t>
            </a:r>
          </a:p>
        </p:txBody>
      </p:sp>
      <p:sp>
        <p:nvSpPr>
          <p:cNvPr id="49160" name="Text Box 11">
            <a:extLst>
              <a:ext uri="{FF2B5EF4-FFF2-40B4-BE49-F238E27FC236}">
                <a16:creationId xmlns:a16="http://schemas.microsoft.com/office/drawing/2014/main" id="{FD2D650B-464F-6B44-9951-1BEF7E2CB2B4}"/>
              </a:ext>
            </a:extLst>
          </p:cNvPr>
          <p:cNvSpPr txBox="1">
            <a:spLocks noChangeArrowheads="1"/>
          </p:cNvSpPr>
          <p:nvPr/>
        </p:nvSpPr>
        <p:spPr bwMode="auto">
          <a:xfrm>
            <a:off x="6705600" y="14478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solidFill>
                  <a:schemeClr val="accent2"/>
                </a:solidFill>
              </a:rPr>
              <a:t>A</a:t>
            </a:r>
          </a:p>
        </p:txBody>
      </p:sp>
      <p:sp>
        <p:nvSpPr>
          <p:cNvPr id="2060" name="Text Box 12">
            <a:extLst>
              <a:ext uri="{FF2B5EF4-FFF2-40B4-BE49-F238E27FC236}">
                <a16:creationId xmlns:a16="http://schemas.microsoft.com/office/drawing/2014/main" id="{A40C80D6-D4E2-1647-B8AD-F8FB78A900FC}"/>
              </a:ext>
            </a:extLst>
          </p:cNvPr>
          <p:cNvSpPr txBox="1">
            <a:spLocks noChangeArrowheads="1"/>
          </p:cNvSpPr>
          <p:nvPr/>
        </p:nvSpPr>
        <p:spPr bwMode="auto">
          <a:xfrm>
            <a:off x="7162800" y="3805238"/>
            <a:ext cx="685800" cy="739775"/>
          </a:xfrm>
          <a:prstGeom prst="rect">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sz="4000"/>
          </a:p>
        </p:txBody>
      </p:sp>
      <p:sp>
        <p:nvSpPr>
          <p:cNvPr id="2061" name="Freeform 13">
            <a:extLst>
              <a:ext uri="{FF2B5EF4-FFF2-40B4-BE49-F238E27FC236}">
                <a16:creationId xmlns:a16="http://schemas.microsoft.com/office/drawing/2014/main" id="{35F28F34-93BE-2145-8403-AD03F099BE1A}"/>
              </a:ext>
            </a:extLst>
          </p:cNvPr>
          <p:cNvSpPr>
            <a:spLocks/>
          </p:cNvSpPr>
          <p:nvPr/>
        </p:nvSpPr>
        <p:spPr bwMode="auto">
          <a:xfrm>
            <a:off x="7162800" y="1676400"/>
            <a:ext cx="1219200" cy="2819400"/>
          </a:xfrm>
          <a:custGeom>
            <a:avLst/>
            <a:gdLst>
              <a:gd name="T0" fmla="*/ 2147483647 w 724"/>
              <a:gd name="T1" fmla="*/ 2147483647 h 1718"/>
              <a:gd name="T2" fmla="*/ 2147483647 w 724"/>
              <a:gd name="T3" fmla="*/ 2147483647 h 1718"/>
              <a:gd name="T4" fmla="*/ 2147483647 w 724"/>
              <a:gd name="T5" fmla="*/ 2147483647 h 1718"/>
              <a:gd name="T6" fmla="*/ 2147483647 w 724"/>
              <a:gd name="T7" fmla="*/ 2147483647 h 1718"/>
              <a:gd name="T8" fmla="*/ 2147483647 w 724"/>
              <a:gd name="T9" fmla="*/ 2147483647 h 1718"/>
              <a:gd name="T10" fmla="*/ 2147483647 w 724"/>
              <a:gd name="T11" fmla="*/ 2147483647 h 1718"/>
              <a:gd name="T12" fmla="*/ 2147483647 w 724"/>
              <a:gd name="T13" fmla="*/ 2147483647 h 1718"/>
              <a:gd name="T14" fmla="*/ 2147483647 w 724"/>
              <a:gd name="T15" fmla="*/ 2147483647 h 1718"/>
              <a:gd name="T16" fmla="*/ 2147483647 w 724"/>
              <a:gd name="T17" fmla="*/ 2147483647 h 1718"/>
              <a:gd name="T18" fmla="*/ 2147483647 w 724"/>
              <a:gd name="T19" fmla="*/ 2147483647 h 1718"/>
              <a:gd name="T20" fmla="*/ 2147483647 w 724"/>
              <a:gd name="T21" fmla="*/ 2147483647 h 1718"/>
              <a:gd name="T22" fmla="*/ 2147483647 w 724"/>
              <a:gd name="T23" fmla="*/ 2147483647 h 1718"/>
              <a:gd name="T24" fmla="*/ 2147483647 w 724"/>
              <a:gd name="T25" fmla="*/ 2147483647 h 1718"/>
              <a:gd name="T26" fmla="*/ 2147483647 w 724"/>
              <a:gd name="T27" fmla="*/ 2147483647 h 1718"/>
              <a:gd name="T28" fmla="*/ 2147483647 w 724"/>
              <a:gd name="T29" fmla="*/ 2147483647 h 1718"/>
              <a:gd name="T30" fmla="*/ 2147483647 w 724"/>
              <a:gd name="T31" fmla="*/ 2147483647 h 1718"/>
              <a:gd name="T32" fmla="*/ 2147483647 w 724"/>
              <a:gd name="T33" fmla="*/ 2147483647 h 1718"/>
              <a:gd name="T34" fmla="*/ 2147483647 w 724"/>
              <a:gd name="T35" fmla="*/ 0 h 17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24"/>
              <a:gd name="T55" fmla="*/ 0 h 1718"/>
              <a:gd name="T56" fmla="*/ 724 w 724"/>
              <a:gd name="T57" fmla="*/ 1718 h 17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24" h="1718">
                <a:moveTo>
                  <a:pt x="220" y="1512"/>
                </a:moveTo>
                <a:cubicBezTo>
                  <a:pt x="232" y="1548"/>
                  <a:pt x="244" y="1584"/>
                  <a:pt x="256" y="1620"/>
                </a:cubicBezTo>
                <a:cubicBezTo>
                  <a:pt x="263" y="1641"/>
                  <a:pt x="313" y="1649"/>
                  <a:pt x="328" y="1656"/>
                </a:cubicBezTo>
                <a:cubicBezTo>
                  <a:pt x="441" y="1712"/>
                  <a:pt x="423" y="1703"/>
                  <a:pt x="556" y="1716"/>
                </a:cubicBezTo>
                <a:cubicBezTo>
                  <a:pt x="633" y="1706"/>
                  <a:pt x="675" y="1718"/>
                  <a:pt x="700" y="1644"/>
                </a:cubicBezTo>
                <a:cubicBezTo>
                  <a:pt x="685" y="1521"/>
                  <a:pt x="650" y="1395"/>
                  <a:pt x="724" y="1284"/>
                </a:cubicBezTo>
                <a:cubicBezTo>
                  <a:pt x="722" y="1257"/>
                  <a:pt x="719" y="1103"/>
                  <a:pt x="688" y="1056"/>
                </a:cubicBezTo>
                <a:cubicBezTo>
                  <a:pt x="680" y="1044"/>
                  <a:pt x="663" y="1041"/>
                  <a:pt x="652" y="1032"/>
                </a:cubicBezTo>
                <a:cubicBezTo>
                  <a:pt x="610" y="997"/>
                  <a:pt x="582" y="950"/>
                  <a:pt x="544" y="912"/>
                </a:cubicBezTo>
                <a:lnTo>
                  <a:pt x="484" y="792"/>
                </a:lnTo>
                <a:cubicBezTo>
                  <a:pt x="484" y="792"/>
                  <a:pt x="484" y="792"/>
                  <a:pt x="484" y="792"/>
                </a:cubicBezTo>
                <a:cubicBezTo>
                  <a:pt x="447" y="682"/>
                  <a:pt x="412" y="552"/>
                  <a:pt x="328" y="468"/>
                </a:cubicBezTo>
                <a:cubicBezTo>
                  <a:pt x="316" y="456"/>
                  <a:pt x="303" y="445"/>
                  <a:pt x="292" y="432"/>
                </a:cubicBezTo>
                <a:cubicBezTo>
                  <a:pt x="283" y="421"/>
                  <a:pt x="278" y="407"/>
                  <a:pt x="268" y="396"/>
                </a:cubicBezTo>
                <a:cubicBezTo>
                  <a:pt x="248" y="373"/>
                  <a:pt x="179" y="319"/>
                  <a:pt x="160" y="276"/>
                </a:cubicBezTo>
                <a:cubicBezTo>
                  <a:pt x="133" y="216"/>
                  <a:pt x="129" y="142"/>
                  <a:pt x="100" y="84"/>
                </a:cubicBezTo>
                <a:cubicBezTo>
                  <a:pt x="84" y="52"/>
                  <a:pt x="72" y="40"/>
                  <a:pt x="40" y="24"/>
                </a:cubicBezTo>
                <a:cubicBezTo>
                  <a:pt x="0" y="4"/>
                  <a:pt x="4" y="27"/>
                  <a:pt x="4" y="0"/>
                </a:cubicBezTo>
              </a:path>
            </a:pathLst>
          </a:custGeom>
          <a:noFill/>
          <a:ln w="190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62" name="Text Box 14">
            <a:extLst>
              <a:ext uri="{FF2B5EF4-FFF2-40B4-BE49-F238E27FC236}">
                <a16:creationId xmlns:a16="http://schemas.microsoft.com/office/drawing/2014/main" id="{CAE184BD-4EDB-9645-BD06-39803DF44964}"/>
              </a:ext>
            </a:extLst>
          </p:cNvPr>
          <p:cNvSpPr txBox="1">
            <a:spLocks noChangeArrowheads="1"/>
          </p:cNvSpPr>
          <p:nvPr/>
        </p:nvSpPr>
        <p:spPr bwMode="auto">
          <a:xfrm>
            <a:off x="250825" y="5006975"/>
            <a:ext cx="685800" cy="1735138"/>
          </a:xfrm>
          <a:prstGeom prst="rect">
            <a:avLst/>
          </a:prstGeom>
          <a:solidFill>
            <a:srgbClr val="FF33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chemeClr val="bg1"/>
                </a:solidFill>
              </a:rPr>
              <a:t>连访法</a:t>
            </a:r>
          </a:p>
          <a:p>
            <a:pPr eaLnBrk="1" hangingPunct="1">
              <a:spcBef>
                <a:spcPct val="50000"/>
              </a:spcBef>
            </a:pPr>
            <a:endParaRPr lang="en-US" altLang="zh-CN" b="1">
              <a:solidFill>
                <a:schemeClr val="bg1"/>
              </a:solidFill>
            </a:endParaRPr>
          </a:p>
        </p:txBody>
      </p:sp>
    </p:spTree>
    <p:extLst>
      <p:ext uri="{BB962C8B-B14F-4D97-AF65-F5344CB8AC3E}">
        <p14:creationId xmlns:p14="http://schemas.microsoft.com/office/powerpoint/2010/main" val="374195744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63"/>
                                        </p:tgtEl>
                                        <p:attrNameLst>
                                          <p:attrName>style.visibility</p:attrName>
                                        </p:attrNameLst>
                                      </p:cBhvr>
                                      <p:to>
                                        <p:strVal val="visible"/>
                                      </p:to>
                                    </p:set>
                                    <p:animEffect transition="in" filter="dissolve">
                                      <p:cBhvr>
                                        <p:cTn id="7" dur="500"/>
                                        <p:tgtEl>
                                          <p:spTgt spid="20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64"/>
                                        </p:tgtEl>
                                        <p:attrNameLst>
                                          <p:attrName>style.visibility</p:attrName>
                                        </p:attrNameLst>
                                      </p:cBhvr>
                                      <p:to>
                                        <p:strVal val="visible"/>
                                      </p:to>
                                    </p:set>
                                    <p:animEffect transition="in" filter="wipe(left)">
                                      <p:cBhvr>
                                        <p:cTn id="12" dur="500"/>
                                        <p:tgtEl>
                                          <p:spTgt spid="20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62"/>
                                        </p:tgtEl>
                                        <p:attrNameLst>
                                          <p:attrName>style.visibility</p:attrName>
                                        </p:attrNameLst>
                                      </p:cBhvr>
                                      <p:to>
                                        <p:strVal val="visible"/>
                                      </p:to>
                                    </p:set>
                                    <p:animEffect transition="in" filter="dissolve">
                                      <p:cBhvr>
                                        <p:cTn id="17" dur="500"/>
                                        <p:tgtEl>
                                          <p:spTgt spid="2062"/>
                                        </p:tgtEl>
                                      </p:cBhvr>
                                    </p:animEffect>
                                  </p:childTnLst>
                                </p:cTn>
                              </p:par>
                            </p:childTnLst>
                          </p:cTn>
                        </p:par>
                        <p:par>
                          <p:cTn id="18" fill="hold" nodeType="afterGroup">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2056"/>
                                        </p:tgtEl>
                                        <p:attrNameLst>
                                          <p:attrName>style.visibility</p:attrName>
                                        </p:attrNameLst>
                                      </p:cBhvr>
                                      <p:to>
                                        <p:strVal val="visible"/>
                                      </p:to>
                                    </p:set>
                                    <p:animEffect transition="in" filter="dissolve">
                                      <p:cBhvr>
                                        <p:cTn id="21" dur="500"/>
                                        <p:tgtEl>
                                          <p:spTgt spid="205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1" presetClass="entr" presetSubtype="0" fill="hold" grpId="0" nodeType="clickEffect">
                                  <p:stCondLst>
                                    <p:cond delay="0"/>
                                  </p:stCondLst>
                                  <p:childTnLst>
                                    <p:set>
                                      <p:cBhvr>
                                        <p:cTn id="25" dur="500">
                                          <p:stCondLst>
                                            <p:cond delay="0"/>
                                          </p:stCondLst>
                                        </p:cTn>
                                        <p:tgtEl>
                                          <p:spTgt spid="2060"/>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1" presetClass="entr" presetSubtype="0" fill="hold" nodeType="clickEffect">
                                  <p:stCondLst>
                                    <p:cond delay="0"/>
                                  </p:stCondLst>
                                  <p:childTnLst>
                                    <p:set>
                                      <p:cBhvr>
                                        <p:cTn id="29" dur="500">
                                          <p:stCondLst>
                                            <p:cond delay="0"/>
                                          </p:stCondLst>
                                        </p:cTn>
                                        <p:tgtEl>
                                          <p:spTgt spid="20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3" grpId="0" animBg="1" autoUpdateAnimBg="0"/>
      <p:bldP spid="2064" grpId="0" animBg="1" autoUpdateAnimBg="0"/>
      <p:bldP spid="2056" grpId="0" animBg="1" autoUpdateAnimBg="0"/>
      <p:bldP spid="2060" grpId="0" animBg="1" autoUpdateAnimBg="0"/>
      <p:bldP spid="2062"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a:extLst>
              <a:ext uri="{FF2B5EF4-FFF2-40B4-BE49-F238E27FC236}">
                <a16:creationId xmlns:a16="http://schemas.microsoft.com/office/drawing/2014/main" id="{E1C96C9E-FB6D-414C-9BBD-F95C1502C4F1}"/>
              </a:ext>
            </a:extLst>
          </p:cNvPr>
          <p:cNvSpPr txBox="1">
            <a:spLocks noChangeArrowheads="1"/>
          </p:cNvSpPr>
          <p:nvPr/>
        </p:nvSpPr>
        <p:spPr bwMode="auto">
          <a:xfrm>
            <a:off x="685800" y="0"/>
            <a:ext cx="822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FF0066"/>
                </a:solidFill>
              </a:rPr>
              <a:t>5.6  </a:t>
            </a:r>
            <a:r>
              <a:rPr lang="zh-CN" altLang="en-US" b="1" dirty="0">
                <a:solidFill>
                  <a:srgbClr val="FF0066"/>
                </a:solidFill>
              </a:rPr>
              <a:t>文件的共享与文件保护</a:t>
            </a:r>
            <a:r>
              <a:rPr lang="en-US" altLang="zh-CN" b="1" dirty="0">
                <a:solidFill>
                  <a:srgbClr val="FF0066"/>
                </a:solidFill>
              </a:rPr>
              <a:t>---</a:t>
            </a:r>
            <a:r>
              <a:rPr lang="zh-CN" altLang="en-US" b="1" dirty="0">
                <a:solidFill>
                  <a:schemeClr val="accent2"/>
                </a:solidFill>
              </a:rPr>
              <a:t>早期实现文件共享的方法</a:t>
            </a:r>
          </a:p>
        </p:txBody>
      </p:sp>
      <p:sp>
        <p:nvSpPr>
          <p:cNvPr id="50179" name="Text Box 3">
            <a:extLst>
              <a:ext uri="{FF2B5EF4-FFF2-40B4-BE49-F238E27FC236}">
                <a16:creationId xmlns:a16="http://schemas.microsoft.com/office/drawing/2014/main" id="{CBFFAB6D-D21E-F34F-B5D6-09BDA466E291}"/>
              </a:ext>
            </a:extLst>
          </p:cNvPr>
          <p:cNvSpPr txBox="1">
            <a:spLocks noChangeArrowheads="1"/>
          </p:cNvSpPr>
          <p:nvPr/>
        </p:nvSpPr>
        <p:spPr bwMode="auto">
          <a:xfrm>
            <a:off x="685800" y="4292600"/>
            <a:ext cx="8153400" cy="229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solidFill>
                  <a:srgbClr val="CC0000"/>
                </a:solidFill>
              </a:rPr>
              <a:t>3</a:t>
            </a:r>
            <a:r>
              <a:rPr lang="zh-CN" altLang="en-US" sz="2800" b="1">
                <a:solidFill>
                  <a:srgbClr val="CC0000"/>
                </a:solidFill>
              </a:rPr>
              <a:t>、利用基本文件目录实现文件共享                                                                                                                                                                          </a:t>
            </a:r>
          </a:p>
          <a:p>
            <a:pPr eaLnBrk="1" hangingPunct="1">
              <a:lnSpc>
                <a:spcPct val="120000"/>
              </a:lnSpc>
              <a:spcBef>
                <a:spcPct val="50000"/>
              </a:spcBef>
            </a:pPr>
            <a:r>
              <a:rPr lang="zh-CN" altLang="en-US" sz="2800" b="1">
                <a:solidFill>
                  <a:srgbClr val="CC0000"/>
                </a:solidFill>
              </a:rPr>
              <a:t>         </a:t>
            </a:r>
            <a:r>
              <a:rPr lang="zh-CN" altLang="en-US" sz="2800" b="1">
                <a:solidFill>
                  <a:schemeClr val="accent2"/>
                </a:solidFill>
              </a:rPr>
              <a:t>在文件系统中设置一个基本目录，每个文件在该目录中均占有一个目录项，保存系统赋予的该文件的唯一标识符及文件说明信息。如图。</a:t>
            </a:r>
          </a:p>
        </p:txBody>
      </p:sp>
      <p:sp>
        <p:nvSpPr>
          <p:cNvPr id="50180" name="Text Box 4">
            <a:extLst>
              <a:ext uri="{FF2B5EF4-FFF2-40B4-BE49-F238E27FC236}">
                <a16:creationId xmlns:a16="http://schemas.microsoft.com/office/drawing/2014/main" id="{9F9B241A-E2A7-6846-86E1-984CAC2127E2}"/>
              </a:ext>
            </a:extLst>
          </p:cNvPr>
          <p:cNvSpPr txBox="1">
            <a:spLocks noChangeArrowheads="1"/>
          </p:cNvSpPr>
          <p:nvPr/>
        </p:nvSpPr>
        <p:spPr bwMode="auto">
          <a:xfrm>
            <a:off x="685800" y="687388"/>
            <a:ext cx="8229600" cy="350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ts val="3800"/>
              </a:lnSpc>
            </a:pPr>
            <a:r>
              <a:rPr lang="en-US" altLang="zh-CN" sz="2800" b="1">
                <a:solidFill>
                  <a:srgbClr val="0000FF"/>
                </a:solidFill>
              </a:rPr>
              <a:t>         </a:t>
            </a:r>
            <a:r>
              <a:rPr lang="zh-CN" altLang="en-US" sz="2800" b="1">
                <a:solidFill>
                  <a:srgbClr val="0000FF"/>
                </a:solidFill>
              </a:rPr>
              <a:t>注意：</a:t>
            </a:r>
            <a:r>
              <a:rPr lang="zh-CN" altLang="en-US" sz="2800" b="1"/>
              <a:t>在用</a:t>
            </a:r>
            <a:r>
              <a:rPr lang="zh-CN" altLang="en-US" sz="2800" b="1">
                <a:solidFill>
                  <a:srgbClr val="FF0000"/>
                </a:solidFill>
              </a:rPr>
              <a:t>连访法</a:t>
            </a:r>
            <a:r>
              <a:rPr lang="zh-CN" altLang="en-US" sz="2800" b="1"/>
              <a:t>实现文件共享时，要在文件说明中</a:t>
            </a:r>
            <a:r>
              <a:rPr lang="zh-CN" altLang="en-US" sz="2800" b="1">
                <a:solidFill>
                  <a:srgbClr val="0000FF"/>
                </a:solidFill>
              </a:rPr>
              <a:t>增加连访属性</a:t>
            </a:r>
            <a:r>
              <a:rPr lang="zh-CN" altLang="en-US" sz="2800" b="1"/>
              <a:t>，说明指针是指向</a:t>
            </a:r>
            <a:r>
              <a:rPr lang="zh-CN" altLang="en-US" sz="2800" b="1">
                <a:solidFill>
                  <a:srgbClr val="0000FF"/>
                </a:solidFill>
              </a:rPr>
              <a:t>文件</a:t>
            </a:r>
            <a:r>
              <a:rPr lang="zh-CN" altLang="en-US" sz="2800" b="1"/>
              <a:t>还是</a:t>
            </a:r>
            <a:r>
              <a:rPr lang="zh-CN" altLang="en-US" sz="2800" b="1">
                <a:solidFill>
                  <a:srgbClr val="0000FF"/>
                </a:solidFill>
              </a:rPr>
              <a:t>共享文件</a:t>
            </a:r>
            <a:r>
              <a:rPr lang="zh-CN" altLang="en-US" sz="2800" b="1"/>
              <a:t>。包括共享该文件的用户计数。</a:t>
            </a:r>
          </a:p>
          <a:p>
            <a:pPr eaLnBrk="1" hangingPunct="1">
              <a:lnSpc>
                <a:spcPts val="3800"/>
              </a:lnSpc>
            </a:pPr>
            <a:r>
              <a:rPr lang="zh-CN" altLang="en-US" sz="2800" b="1">
                <a:solidFill>
                  <a:srgbClr val="0000FF"/>
                </a:solidFill>
              </a:rPr>
              <a:t>         用户计数：</a:t>
            </a:r>
            <a:r>
              <a:rPr lang="zh-CN" altLang="en-US" sz="2800" b="1"/>
              <a:t>表示文件被多少用户共享，供删除共享文件时参考。</a:t>
            </a:r>
          </a:p>
          <a:p>
            <a:pPr eaLnBrk="1" hangingPunct="1">
              <a:lnSpc>
                <a:spcPts val="3800"/>
              </a:lnSpc>
            </a:pPr>
            <a:r>
              <a:rPr lang="zh-CN" altLang="en-US" sz="2800" b="1">
                <a:solidFill>
                  <a:srgbClr val="0000FF"/>
                </a:solidFill>
              </a:rPr>
              <a:t>         访问计数：</a:t>
            </a:r>
            <a:r>
              <a:rPr lang="zh-CN" altLang="en-US" sz="2800" b="1"/>
              <a:t>表示文件被多少用户访问，供文件关闭时参考。</a:t>
            </a:r>
          </a:p>
        </p:txBody>
      </p:sp>
    </p:spTree>
    <p:extLst>
      <p:ext uri="{BB962C8B-B14F-4D97-AF65-F5344CB8AC3E}">
        <p14:creationId xmlns:p14="http://schemas.microsoft.com/office/powerpoint/2010/main" val="409988992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0180">
                                            <p:txEl>
                                              <p:pRg st="0" end="0"/>
                                            </p:txEl>
                                          </p:spTgt>
                                        </p:tgtEl>
                                        <p:attrNameLst>
                                          <p:attrName>style.visibility</p:attrName>
                                        </p:attrNameLst>
                                      </p:cBhvr>
                                      <p:to>
                                        <p:strVal val="visible"/>
                                      </p:to>
                                    </p:set>
                                    <p:anim calcmode="lin" valueType="num">
                                      <p:cBhvr additive="base">
                                        <p:cTn id="7" dur="500" fill="hold"/>
                                        <p:tgtEl>
                                          <p:spTgt spid="5018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018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0180">
                                            <p:txEl>
                                              <p:pRg st="1" end="1"/>
                                            </p:txEl>
                                          </p:spTgt>
                                        </p:tgtEl>
                                        <p:attrNameLst>
                                          <p:attrName>style.visibility</p:attrName>
                                        </p:attrNameLst>
                                      </p:cBhvr>
                                      <p:to>
                                        <p:strVal val="visible"/>
                                      </p:to>
                                    </p:set>
                                    <p:anim calcmode="lin" valueType="num">
                                      <p:cBhvr additive="base">
                                        <p:cTn id="13" dur="500" fill="hold"/>
                                        <p:tgtEl>
                                          <p:spTgt spid="50180">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018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0180">
                                            <p:txEl>
                                              <p:pRg st="2" end="2"/>
                                            </p:txEl>
                                          </p:spTgt>
                                        </p:tgtEl>
                                        <p:attrNameLst>
                                          <p:attrName>style.visibility</p:attrName>
                                        </p:attrNameLst>
                                      </p:cBhvr>
                                      <p:to>
                                        <p:strVal val="visible"/>
                                      </p:to>
                                    </p:set>
                                    <p:anim calcmode="lin" valueType="num">
                                      <p:cBhvr additive="base">
                                        <p:cTn id="19" dur="500" fill="hold"/>
                                        <p:tgtEl>
                                          <p:spTgt spid="50180">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018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0179"/>
                                        </p:tgtEl>
                                        <p:attrNameLst>
                                          <p:attrName>style.visibility</p:attrName>
                                        </p:attrNameLst>
                                      </p:cBhvr>
                                      <p:to>
                                        <p:strVal val="visible"/>
                                      </p:to>
                                    </p:set>
                                    <p:anim calcmode="lin" valueType="num">
                                      <p:cBhvr additive="base">
                                        <p:cTn id="25" dur="500" fill="hold"/>
                                        <p:tgtEl>
                                          <p:spTgt spid="50179"/>
                                        </p:tgtEl>
                                        <p:attrNameLst>
                                          <p:attrName>ppt_x</p:attrName>
                                        </p:attrNameLst>
                                      </p:cBhvr>
                                      <p:tavLst>
                                        <p:tav tm="0">
                                          <p:val>
                                            <p:strVal val="0-#ppt_w/2"/>
                                          </p:val>
                                        </p:tav>
                                        <p:tav tm="100000">
                                          <p:val>
                                            <p:strVal val="#ppt_x"/>
                                          </p:val>
                                        </p:tav>
                                      </p:tavLst>
                                    </p:anim>
                                    <p:anim calcmode="lin" valueType="num">
                                      <p:cBhvr additive="base">
                                        <p:cTn id="26" dur="500" fill="hold"/>
                                        <p:tgtEl>
                                          <p:spTgt spid="501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autoUpdateAnimBg="0"/>
      <p:bldP spid="50180"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1">
            <a:extLst>
              <a:ext uri="{FF2B5EF4-FFF2-40B4-BE49-F238E27FC236}">
                <a16:creationId xmlns:a16="http://schemas.microsoft.com/office/drawing/2014/main" id="{B4C6015D-576E-E347-9608-5C382F397D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0"/>
            <a:ext cx="84582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Text Box 3">
            <a:extLst>
              <a:ext uri="{FF2B5EF4-FFF2-40B4-BE49-F238E27FC236}">
                <a16:creationId xmlns:a16="http://schemas.microsoft.com/office/drawing/2014/main" id="{6F4AC64D-7068-724B-A9E3-695430CEFB33}"/>
              </a:ext>
            </a:extLst>
          </p:cNvPr>
          <p:cNvSpPr txBox="1">
            <a:spLocks noChangeArrowheads="1"/>
          </p:cNvSpPr>
          <p:nvPr/>
        </p:nvSpPr>
        <p:spPr bwMode="auto">
          <a:xfrm>
            <a:off x="3810000" y="6324600"/>
            <a:ext cx="510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b="1"/>
          </a:p>
        </p:txBody>
      </p:sp>
      <p:sp>
        <p:nvSpPr>
          <p:cNvPr id="51204" name="Text Box 4">
            <a:extLst>
              <a:ext uri="{FF2B5EF4-FFF2-40B4-BE49-F238E27FC236}">
                <a16:creationId xmlns:a16="http://schemas.microsoft.com/office/drawing/2014/main" id="{CB2A6144-F50A-8D47-AFD7-0416B97CE7E6}"/>
              </a:ext>
            </a:extLst>
          </p:cNvPr>
          <p:cNvSpPr txBox="1">
            <a:spLocks noChangeArrowheads="1"/>
          </p:cNvSpPr>
          <p:nvPr/>
        </p:nvSpPr>
        <p:spPr bwMode="auto">
          <a:xfrm>
            <a:off x="3168650" y="6165850"/>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rgbClr val="0000FF"/>
                </a:solidFill>
              </a:rPr>
              <a:t>利用基本文件目录实现文件共享</a:t>
            </a:r>
          </a:p>
        </p:txBody>
      </p:sp>
      <p:sp>
        <p:nvSpPr>
          <p:cNvPr id="51206" name="Oval 6">
            <a:extLst>
              <a:ext uri="{FF2B5EF4-FFF2-40B4-BE49-F238E27FC236}">
                <a16:creationId xmlns:a16="http://schemas.microsoft.com/office/drawing/2014/main" id="{11AB0054-ABB6-7B48-9ADA-82FD99FC4ECF}"/>
              </a:ext>
            </a:extLst>
          </p:cNvPr>
          <p:cNvSpPr>
            <a:spLocks noChangeArrowheads="1"/>
          </p:cNvSpPr>
          <p:nvPr/>
        </p:nvSpPr>
        <p:spPr bwMode="auto">
          <a:xfrm>
            <a:off x="7010400" y="533400"/>
            <a:ext cx="1905000" cy="1143000"/>
          </a:xfrm>
          <a:prstGeom prst="ellipse">
            <a:avLst/>
          </a:pr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207" name="Oval 7">
            <a:extLst>
              <a:ext uri="{FF2B5EF4-FFF2-40B4-BE49-F238E27FC236}">
                <a16:creationId xmlns:a16="http://schemas.microsoft.com/office/drawing/2014/main" id="{469DFE49-816F-E041-908D-23B216EA1566}"/>
              </a:ext>
            </a:extLst>
          </p:cNvPr>
          <p:cNvSpPr>
            <a:spLocks noChangeArrowheads="1"/>
          </p:cNvSpPr>
          <p:nvPr/>
        </p:nvSpPr>
        <p:spPr bwMode="auto">
          <a:xfrm>
            <a:off x="4876800" y="533400"/>
            <a:ext cx="1905000" cy="1676400"/>
          </a:xfrm>
          <a:prstGeom prst="ellipse">
            <a:avLst/>
          </a:pr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208" name="Oval 8">
            <a:extLst>
              <a:ext uri="{FF2B5EF4-FFF2-40B4-BE49-F238E27FC236}">
                <a16:creationId xmlns:a16="http://schemas.microsoft.com/office/drawing/2014/main" id="{F99D25AB-A47A-D048-B5A2-FB902E5E8932}"/>
              </a:ext>
            </a:extLst>
          </p:cNvPr>
          <p:cNvSpPr>
            <a:spLocks noChangeArrowheads="1"/>
          </p:cNvSpPr>
          <p:nvPr/>
        </p:nvSpPr>
        <p:spPr bwMode="auto">
          <a:xfrm>
            <a:off x="838200" y="228600"/>
            <a:ext cx="2971800" cy="6248400"/>
          </a:xfrm>
          <a:prstGeom prst="ellipse">
            <a:avLst/>
          </a:pr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209" name="Rectangle 9">
            <a:extLst>
              <a:ext uri="{FF2B5EF4-FFF2-40B4-BE49-F238E27FC236}">
                <a16:creationId xmlns:a16="http://schemas.microsoft.com/office/drawing/2014/main" id="{032EDA39-73DA-8547-83D1-A94FC093B5C7}"/>
              </a:ext>
            </a:extLst>
          </p:cNvPr>
          <p:cNvSpPr>
            <a:spLocks noChangeArrowheads="1"/>
          </p:cNvSpPr>
          <p:nvPr/>
        </p:nvSpPr>
        <p:spPr bwMode="auto">
          <a:xfrm>
            <a:off x="4267200" y="2667000"/>
            <a:ext cx="1600200" cy="457200"/>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210" name="Rectangle 10">
            <a:extLst>
              <a:ext uri="{FF2B5EF4-FFF2-40B4-BE49-F238E27FC236}">
                <a16:creationId xmlns:a16="http://schemas.microsoft.com/office/drawing/2014/main" id="{D7EA7FF9-24E5-8245-99F7-F58176141C61}"/>
              </a:ext>
            </a:extLst>
          </p:cNvPr>
          <p:cNvSpPr>
            <a:spLocks noChangeArrowheads="1"/>
          </p:cNvSpPr>
          <p:nvPr/>
        </p:nvSpPr>
        <p:spPr bwMode="auto">
          <a:xfrm>
            <a:off x="7010400" y="2743200"/>
            <a:ext cx="1524000" cy="381000"/>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 name="Text Box 11">
            <a:extLst>
              <a:ext uri="{FF2B5EF4-FFF2-40B4-BE49-F238E27FC236}">
                <a16:creationId xmlns:a16="http://schemas.microsoft.com/office/drawing/2014/main" id="{A282D6E6-91D7-F746-AB58-C0B0E2492912}"/>
              </a:ext>
            </a:extLst>
          </p:cNvPr>
          <p:cNvSpPr txBox="1">
            <a:spLocks noChangeArrowheads="1"/>
          </p:cNvSpPr>
          <p:nvPr/>
        </p:nvSpPr>
        <p:spPr bwMode="auto">
          <a:xfrm>
            <a:off x="7543800" y="6096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FFD</a:t>
            </a:r>
          </a:p>
        </p:txBody>
      </p:sp>
      <p:sp>
        <p:nvSpPr>
          <p:cNvPr id="51212" name="Freeform 12">
            <a:extLst>
              <a:ext uri="{FF2B5EF4-FFF2-40B4-BE49-F238E27FC236}">
                <a16:creationId xmlns:a16="http://schemas.microsoft.com/office/drawing/2014/main" id="{48DCC19A-C232-1F42-8B30-27DB525C5600}"/>
              </a:ext>
            </a:extLst>
          </p:cNvPr>
          <p:cNvSpPr>
            <a:spLocks/>
          </p:cNvSpPr>
          <p:nvPr/>
        </p:nvSpPr>
        <p:spPr bwMode="auto">
          <a:xfrm>
            <a:off x="1044575" y="2747963"/>
            <a:ext cx="3298825" cy="1195387"/>
          </a:xfrm>
          <a:custGeom>
            <a:avLst/>
            <a:gdLst>
              <a:gd name="T0" fmla="*/ 2147483647 w 2078"/>
              <a:gd name="T1" fmla="*/ 2147483647 h 753"/>
              <a:gd name="T2" fmla="*/ 2147483647 w 2078"/>
              <a:gd name="T3" fmla="*/ 2147483647 h 753"/>
              <a:gd name="T4" fmla="*/ 2147483647 w 2078"/>
              <a:gd name="T5" fmla="*/ 2147483647 h 753"/>
              <a:gd name="T6" fmla="*/ 2147483647 w 2078"/>
              <a:gd name="T7" fmla="*/ 2147483647 h 753"/>
              <a:gd name="T8" fmla="*/ 2147483647 w 2078"/>
              <a:gd name="T9" fmla="*/ 2147483647 h 753"/>
              <a:gd name="T10" fmla="*/ 2147483647 w 2078"/>
              <a:gd name="T11" fmla="*/ 2147483647 h 753"/>
              <a:gd name="T12" fmla="*/ 2147483647 w 2078"/>
              <a:gd name="T13" fmla="*/ 2147483647 h 753"/>
              <a:gd name="T14" fmla="*/ 2147483647 w 2078"/>
              <a:gd name="T15" fmla="*/ 2147483647 h 753"/>
              <a:gd name="T16" fmla="*/ 2147483647 w 2078"/>
              <a:gd name="T17" fmla="*/ 2147483647 h 753"/>
              <a:gd name="T18" fmla="*/ 2147483647 w 2078"/>
              <a:gd name="T19" fmla="*/ 2147483647 h 753"/>
              <a:gd name="T20" fmla="*/ 2147483647 w 2078"/>
              <a:gd name="T21" fmla="*/ 2147483647 h 753"/>
              <a:gd name="T22" fmla="*/ 2147483647 w 2078"/>
              <a:gd name="T23" fmla="*/ 2147483647 h 753"/>
              <a:gd name="T24" fmla="*/ 2147483647 w 2078"/>
              <a:gd name="T25" fmla="*/ 2147483647 h 7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78"/>
              <a:gd name="T40" fmla="*/ 0 h 753"/>
              <a:gd name="T41" fmla="*/ 2078 w 2078"/>
              <a:gd name="T42" fmla="*/ 753 h 75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78" h="753">
                <a:moveTo>
                  <a:pt x="2078" y="93"/>
                </a:moveTo>
                <a:cubicBezTo>
                  <a:pt x="1887" y="29"/>
                  <a:pt x="1662" y="40"/>
                  <a:pt x="1466" y="33"/>
                </a:cubicBezTo>
                <a:cubicBezTo>
                  <a:pt x="1066" y="0"/>
                  <a:pt x="684" y="15"/>
                  <a:pt x="278" y="21"/>
                </a:cubicBezTo>
                <a:cubicBezTo>
                  <a:pt x="262" y="25"/>
                  <a:pt x="245" y="26"/>
                  <a:pt x="230" y="33"/>
                </a:cubicBezTo>
                <a:cubicBezTo>
                  <a:pt x="204" y="46"/>
                  <a:pt x="158" y="81"/>
                  <a:pt x="158" y="81"/>
                </a:cubicBezTo>
                <a:cubicBezTo>
                  <a:pt x="125" y="130"/>
                  <a:pt x="84" y="181"/>
                  <a:pt x="62" y="237"/>
                </a:cubicBezTo>
                <a:cubicBezTo>
                  <a:pt x="53" y="260"/>
                  <a:pt x="46" y="285"/>
                  <a:pt x="38" y="309"/>
                </a:cubicBezTo>
                <a:cubicBezTo>
                  <a:pt x="34" y="321"/>
                  <a:pt x="26" y="345"/>
                  <a:pt x="26" y="345"/>
                </a:cubicBezTo>
                <a:cubicBezTo>
                  <a:pt x="38" y="529"/>
                  <a:pt x="0" y="504"/>
                  <a:pt x="98" y="585"/>
                </a:cubicBezTo>
                <a:cubicBezTo>
                  <a:pt x="111" y="596"/>
                  <a:pt x="120" y="611"/>
                  <a:pt x="134" y="621"/>
                </a:cubicBezTo>
                <a:cubicBezTo>
                  <a:pt x="174" y="650"/>
                  <a:pt x="215" y="673"/>
                  <a:pt x="254" y="705"/>
                </a:cubicBezTo>
                <a:cubicBezTo>
                  <a:pt x="267" y="716"/>
                  <a:pt x="276" y="732"/>
                  <a:pt x="290" y="741"/>
                </a:cubicBezTo>
                <a:cubicBezTo>
                  <a:pt x="301" y="748"/>
                  <a:pt x="326" y="753"/>
                  <a:pt x="326" y="753"/>
                </a:cubicBezTo>
              </a:path>
            </a:pathLst>
          </a:cu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3" name="Line 13">
            <a:extLst>
              <a:ext uri="{FF2B5EF4-FFF2-40B4-BE49-F238E27FC236}">
                <a16:creationId xmlns:a16="http://schemas.microsoft.com/office/drawing/2014/main" id="{EBC1DE5D-E541-1640-A75A-3F85AB61DA9C}"/>
              </a:ext>
            </a:extLst>
          </p:cNvPr>
          <p:cNvSpPr>
            <a:spLocks noChangeShapeType="1"/>
          </p:cNvSpPr>
          <p:nvPr/>
        </p:nvSpPr>
        <p:spPr bwMode="auto">
          <a:xfrm>
            <a:off x="1371600" y="3810000"/>
            <a:ext cx="228600" cy="1524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1214" name="Freeform 14">
            <a:extLst>
              <a:ext uri="{FF2B5EF4-FFF2-40B4-BE49-F238E27FC236}">
                <a16:creationId xmlns:a16="http://schemas.microsoft.com/office/drawing/2014/main" id="{1C3488D2-B7DA-1540-B3F6-61CC5A6246B0}"/>
              </a:ext>
            </a:extLst>
          </p:cNvPr>
          <p:cNvSpPr>
            <a:spLocks/>
          </p:cNvSpPr>
          <p:nvPr/>
        </p:nvSpPr>
        <p:spPr bwMode="auto">
          <a:xfrm>
            <a:off x="1065213" y="2933700"/>
            <a:ext cx="5983287" cy="2209800"/>
          </a:xfrm>
          <a:custGeom>
            <a:avLst/>
            <a:gdLst>
              <a:gd name="T0" fmla="*/ 2147483647 w 3769"/>
              <a:gd name="T1" fmla="*/ 0 h 1392"/>
              <a:gd name="T2" fmla="*/ 2147483647 w 3769"/>
              <a:gd name="T3" fmla="*/ 2147483647 h 1392"/>
              <a:gd name="T4" fmla="*/ 2147483647 w 3769"/>
              <a:gd name="T5" fmla="*/ 2147483647 h 1392"/>
              <a:gd name="T6" fmla="*/ 2147483647 w 3769"/>
              <a:gd name="T7" fmla="*/ 2147483647 h 1392"/>
              <a:gd name="T8" fmla="*/ 2147483647 w 3769"/>
              <a:gd name="T9" fmla="*/ 2147483647 h 1392"/>
              <a:gd name="T10" fmla="*/ 2147483647 w 3769"/>
              <a:gd name="T11" fmla="*/ 2147483647 h 1392"/>
              <a:gd name="T12" fmla="*/ 2147483647 w 3769"/>
              <a:gd name="T13" fmla="*/ 2147483647 h 1392"/>
              <a:gd name="T14" fmla="*/ 2147483647 w 3769"/>
              <a:gd name="T15" fmla="*/ 2147483647 h 1392"/>
              <a:gd name="T16" fmla="*/ 2147483647 w 3769"/>
              <a:gd name="T17" fmla="*/ 2147483647 h 1392"/>
              <a:gd name="T18" fmla="*/ 2147483647 w 3769"/>
              <a:gd name="T19" fmla="*/ 2147483647 h 1392"/>
              <a:gd name="T20" fmla="*/ 2147483647 w 3769"/>
              <a:gd name="T21" fmla="*/ 2147483647 h 1392"/>
              <a:gd name="T22" fmla="*/ 2147483647 w 3769"/>
              <a:gd name="T23" fmla="*/ 2147483647 h 1392"/>
              <a:gd name="T24" fmla="*/ 2147483647 w 3769"/>
              <a:gd name="T25" fmla="*/ 2147483647 h 1392"/>
              <a:gd name="T26" fmla="*/ 2147483647 w 3769"/>
              <a:gd name="T27" fmla="*/ 2147483647 h 1392"/>
              <a:gd name="T28" fmla="*/ 2147483647 w 3769"/>
              <a:gd name="T29" fmla="*/ 2147483647 h 1392"/>
              <a:gd name="T30" fmla="*/ 2147483647 w 3769"/>
              <a:gd name="T31" fmla="*/ 2147483647 h 1392"/>
              <a:gd name="T32" fmla="*/ 2147483647 w 3769"/>
              <a:gd name="T33" fmla="*/ 2147483647 h 1392"/>
              <a:gd name="T34" fmla="*/ 2147483647 w 3769"/>
              <a:gd name="T35" fmla="*/ 2147483647 h 1392"/>
              <a:gd name="T36" fmla="*/ 2147483647 w 3769"/>
              <a:gd name="T37" fmla="*/ 2147483647 h 1392"/>
              <a:gd name="T38" fmla="*/ 2147483647 w 3769"/>
              <a:gd name="T39" fmla="*/ 2147483647 h 139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769"/>
              <a:gd name="T61" fmla="*/ 0 h 1392"/>
              <a:gd name="T62" fmla="*/ 3769 w 3769"/>
              <a:gd name="T63" fmla="*/ 1392 h 139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769" h="1392">
                <a:moveTo>
                  <a:pt x="3769" y="0"/>
                </a:moveTo>
                <a:cubicBezTo>
                  <a:pt x="3727" y="68"/>
                  <a:pt x="3693" y="147"/>
                  <a:pt x="3625" y="192"/>
                </a:cubicBezTo>
                <a:cubicBezTo>
                  <a:pt x="3604" y="255"/>
                  <a:pt x="3628" y="206"/>
                  <a:pt x="3577" y="252"/>
                </a:cubicBezTo>
                <a:cubicBezTo>
                  <a:pt x="3539" y="286"/>
                  <a:pt x="3510" y="329"/>
                  <a:pt x="3469" y="360"/>
                </a:cubicBezTo>
                <a:cubicBezTo>
                  <a:pt x="3422" y="395"/>
                  <a:pt x="3373" y="424"/>
                  <a:pt x="3325" y="456"/>
                </a:cubicBezTo>
                <a:cubicBezTo>
                  <a:pt x="3280" y="524"/>
                  <a:pt x="3250" y="598"/>
                  <a:pt x="3181" y="648"/>
                </a:cubicBezTo>
                <a:cubicBezTo>
                  <a:pt x="3159" y="664"/>
                  <a:pt x="3131" y="669"/>
                  <a:pt x="3109" y="684"/>
                </a:cubicBezTo>
                <a:cubicBezTo>
                  <a:pt x="3051" y="722"/>
                  <a:pt x="3003" y="773"/>
                  <a:pt x="2941" y="804"/>
                </a:cubicBezTo>
                <a:cubicBezTo>
                  <a:pt x="2917" y="816"/>
                  <a:pt x="2892" y="826"/>
                  <a:pt x="2869" y="840"/>
                </a:cubicBezTo>
                <a:cubicBezTo>
                  <a:pt x="2758" y="911"/>
                  <a:pt x="2636" y="999"/>
                  <a:pt x="2509" y="1044"/>
                </a:cubicBezTo>
                <a:cubicBezTo>
                  <a:pt x="2423" y="1074"/>
                  <a:pt x="2332" y="1089"/>
                  <a:pt x="2245" y="1116"/>
                </a:cubicBezTo>
                <a:cubicBezTo>
                  <a:pt x="2113" y="1248"/>
                  <a:pt x="1943" y="1255"/>
                  <a:pt x="1765" y="1284"/>
                </a:cubicBezTo>
                <a:cubicBezTo>
                  <a:pt x="1440" y="1336"/>
                  <a:pt x="1822" y="1286"/>
                  <a:pt x="1549" y="1320"/>
                </a:cubicBezTo>
                <a:cubicBezTo>
                  <a:pt x="1451" y="1379"/>
                  <a:pt x="1348" y="1373"/>
                  <a:pt x="1237" y="1392"/>
                </a:cubicBezTo>
                <a:cubicBezTo>
                  <a:pt x="929" y="1388"/>
                  <a:pt x="621" y="1391"/>
                  <a:pt x="313" y="1380"/>
                </a:cubicBezTo>
                <a:cubicBezTo>
                  <a:pt x="226" y="1377"/>
                  <a:pt x="134" y="1325"/>
                  <a:pt x="49" y="1308"/>
                </a:cubicBezTo>
                <a:cubicBezTo>
                  <a:pt x="35" y="1240"/>
                  <a:pt x="23" y="1169"/>
                  <a:pt x="1" y="1104"/>
                </a:cubicBezTo>
                <a:cubicBezTo>
                  <a:pt x="6" y="1041"/>
                  <a:pt x="0" y="829"/>
                  <a:pt x="61" y="768"/>
                </a:cubicBezTo>
                <a:cubicBezTo>
                  <a:pt x="94" y="735"/>
                  <a:pt x="162" y="709"/>
                  <a:pt x="205" y="696"/>
                </a:cubicBezTo>
                <a:cubicBezTo>
                  <a:pt x="239" y="686"/>
                  <a:pt x="288" y="672"/>
                  <a:pt x="325" y="672"/>
                </a:cubicBezTo>
              </a:path>
            </a:pathLst>
          </a:cu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4" name="Line 15">
            <a:extLst>
              <a:ext uri="{FF2B5EF4-FFF2-40B4-BE49-F238E27FC236}">
                <a16:creationId xmlns:a16="http://schemas.microsoft.com/office/drawing/2014/main" id="{D4867F35-A64F-DC4C-AFBF-0714C4440752}"/>
              </a:ext>
            </a:extLst>
          </p:cNvPr>
          <p:cNvSpPr>
            <a:spLocks noChangeShapeType="1"/>
          </p:cNvSpPr>
          <p:nvPr/>
        </p:nvSpPr>
        <p:spPr bwMode="auto">
          <a:xfrm flipV="1">
            <a:off x="1371600" y="3962400"/>
            <a:ext cx="228600" cy="762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1215" name="Rectangle 16">
            <a:extLst>
              <a:ext uri="{FF2B5EF4-FFF2-40B4-BE49-F238E27FC236}">
                <a16:creationId xmlns:a16="http://schemas.microsoft.com/office/drawing/2014/main" id="{0551B6E0-E7C6-454D-B10C-F7F30C79733F}"/>
              </a:ext>
            </a:extLst>
          </p:cNvPr>
          <p:cNvSpPr>
            <a:spLocks noChangeArrowheads="1"/>
          </p:cNvSpPr>
          <p:nvPr/>
        </p:nvSpPr>
        <p:spPr bwMode="auto">
          <a:xfrm>
            <a:off x="6207125" y="178276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t>4</a:t>
            </a:r>
          </a:p>
        </p:txBody>
      </p:sp>
    </p:spTree>
    <p:extLst>
      <p:ext uri="{BB962C8B-B14F-4D97-AF65-F5344CB8AC3E}">
        <p14:creationId xmlns:p14="http://schemas.microsoft.com/office/powerpoint/2010/main" val="123332985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1202"/>
                                        </p:tgtEl>
                                        <p:attrNameLst>
                                          <p:attrName>style.visibility</p:attrName>
                                        </p:attrNameLst>
                                      </p:cBhvr>
                                      <p:to>
                                        <p:strVal val="visible"/>
                                      </p:to>
                                    </p:set>
                                    <p:animEffect transition="in" filter="dissolve">
                                      <p:cBhvr>
                                        <p:cTn id="7" dur="500"/>
                                        <p:tgtEl>
                                          <p:spTgt spid="512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1" presetClass="entr" presetSubtype="0" fill="hold" grpId="0" nodeType="clickEffect">
                                  <p:stCondLst>
                                    <p:cond delay="0"/>
                                  </p:stCondLst>
                                  <p:childTnLst>
                                    <p:set>
                                      <p:cBhvr>
                                        <p:cTn id="11" dur="500">
                                          <p:stCondLst>
                                            <p:cond delay="0"/>
                                          </p:stCondLst>
                                        </p:cTn>
                                        <p:tgtEl>
                                          <p:spTgt spid="5120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1" presetClass="entr" presetSubtype="0" fill="hold" grpId="0" nodeType="clickEffect">
                                  <p:stCondLst>
                                    <p:cond delay="0"/>
                                  </p:stCondLst>
                                  <p:childTnLst>
                                    <p:set>
                                      <p:cBhvr>
                                        <p:cTn id="15" dur="500">
                                          <p:stCondLst>
                                            <p:cond delay="0"/>
                                          </p:stCondLst>
                                        </p:cTn>
                                        <p:tgtEl>
                                          <p:spTgt spid="5120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1" presetClass="entr" presetSubtype="0" fill="hold" grpId="0" nodeType="clickEffect">
                                  <p:stCondLst>
                                    <p:cond delay="0"/>
                                  </p:stCondLst>
                                  <p:childTnLst>
                                    <p:set>
                                      <p:cBhvr>
                                        <p:cTn id="19" dur="500">
                                          <p:stCondLst>
                                            <p:cond delay="0"/>
                                          </p:stCondLst>
                                        </p:cTn>
                                        <p:tgtEl>
                                          <p:spTgt spid="51207"/>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1" presetClass="entr" presetSubtype="0" fill="hold" grpId="0" nodeType="clickEffect">
                                  <p:stCondLst>
                                    <p:cond delay="0"/>
                                  </p:stCondLst>
                                  <p:childTnLst>
                                    <p:set>
                                      <p:cBhvr>
                                        <p:cTn id="23" dur="500">
                                          <p:stCondLst>
                                            <p:cond delay="0"/>
                                          </p:stCondLst>
                                        </p:cTn>
                                        <p:tgtEl>
                                          <p:spTgt spid="51209"/>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499"/>
                                          </p:stCondLst>
                                        </p:cTn>
                                        <p:tgtEl>
                                          <p:spTgt spid="51212"/>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1" presetClass="entr" presetSubtype="0" fill="hold" grpId="0" nodeType="clickEffect">
                                  <p:stCondLst>
                                    <p:cond delay="0"/>
                                  </p:stCondLst>
                                  <p:childTnLst>
                                    <p:set>
                                      <p:cBhvr>
                                        <p:cTn id="31" dur="500">
                                          <p:stCondLst>
                                            <p:cond delay="0"/>
                                          </p:stCondLst>
                                        </p:cTn>
                                        <p:tgtEl>
                                          <p:spTgt spid="51210"/>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499"/>
                                          </p:stCondLst>
                                        </p:cTn>
                                        <p:tgtEl>
                                          <p:spTgt spid="51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6" grpId="0" animBg="1"/>
      <p:bldP spid="51207" grpId="0" animBg="1"/>
      <p:bldP spid="51208" grpId="0" animBg="1"/>
      <p:bldP spid="51209" grpId="0" animBg="1"/>
      <p:bldP spid="512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a:extLst>
              <a:ext uri="{FF2B5EF4-FFF2-40B4-BE49-F238E27FC236}">
                <a16:creationId xmlns:a16="http://schemas.microsoft.com/office/drawing/2014/main" id="{EEA83425-1AF5-D047-8AA3-086479F9188E}"/>
              </a:ext>
            </a:extLst>
          </p:cNvPr>
          <p:cNvSpPr txBox="1">
            <a:spLocks noChangeArrowheads="1"/>
          </p:cNvSpPr>
          <p:nvPr/>
        </p:nvSpPr>
        <p:spPr bwMode="auto">
          <a:xfrm>
            <a:off x="609600" y="0"/>
            <a:ext cx="853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FF0066"/>
                </a:solidFill>
              </a:rPr>
              <a:t>5.6  </a:t>
            </a:r>
            <a:r>
              <a:rPr lang="zh-CN" altLang="en-US" b="1" dirty="0">
                <a:solidFill>
                  <a:srgbClr val="FF0066"/>
                </a:solidFill>
              </a:rPr>
              <a:t>文件的共享与文件保护</a:t>
            </a:r>
            <a:r>
              <a:rPr lang="en-US" altLang="zh-CN" b="1" dirty="0">
                <a:solidFill>
                  <a:srgbClr val="FF0066"/>
                </a:solidFill>
              </a:rPr>
              <a:t>---</a:t>
            </a:r>
            <a:r>
              <a:rPr lang="zh-CN" altLang="en-US" b="1" dirty="0">
                <a:solidFill>
                  <a:schemeClr val="accent2"/>
                </a:solidFill>
              </a:rPr>
              <a:t>基于索引结点的共享方式</a:t>
            </a:r>
          </a:p>
        </p:txBody>
      </p:sp>
      <p:pic>
        <p:nvPicPr>
          <p:cNvPr id="52227" name="Picture 3" descr="8-13">
            <a:extLst>
              <a:ext uri="{FF2B5EF4-FFF2-40B4-BE49-F238E27FC236}">
                <a16:creationId xmlns:a16="http://schemas.microsoft.com/office/drawing/2014/main" id="{7354B925-166E-4246-9F58-7332BBD26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141663"/>
            <a:ext cx="70104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Text Box 4">
            <a:extLst>
              <a:ext uri="{FF2B5EF4-FFF2-40B4-BE49-F238E27FC236}">
                <a16:creationId xmlns:a16="http://schemas.microsoft.com/office/drawing/2014/main" id="{E5B617B8-19B4-6D43-89BD-15DDF034C1F5}"/>
              </a:ext>
            </a:extLst>
          </p:cNvPr>
          <p:cNvSpPr txBox="1">
            <a:spLocks noChangeArrowheads="1"/>
          </p:cNvSpPr>
          <p:nvPr/>
        </p:nvSpPr>
        <p:spPr bwMode="auto">
          <a:xfrm>
            <a:off x="685800" y="534988"/>
            <a:ext cx="830580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chemeClr val="accent2"/>
                </a:solidFill>
              </a:rPr>
              <a:t>         </a:t>
            </a:r>
            <a:r>
              <a:rPr lang="zh-CN" altLang="en-US" sz="2800" b="1"/>
              <a:t>在树型目录中，当两个（或多个）用户要共享一个子目录或文件时，必须</a:t>
            </a:r>
            <a:r>
              <a:rPr lang="zh-CN" altLang="en-US" sz="2800" b="1">
                <a:solidFill>
                  <a:schemeClr val="accent2"/>
                </a:solidFill>
              </a:rPr>
              <a:t>将共享文件或子目录链接到两个（或多个）用户的目录中</a:t>
            </a:r>
            <a:r>
              <a:rPr lang="zh-CN" altLang="en-US" sz="2800" b="1"/>
              <a:t>，以方便查找。</a:t>
            </a:r>
          </a:p>
          <a:p>
            <a:pPr eaLnBrk="1" hangingPunct="1"/>
            <a:r>
              <a:rPr lang="zh-CN" altLang="en-US" sz="2800" b="1">
                <a:solidFill>
                  <a:schemeClr val="accent2"/>
                </a:solidFill>
              </a:rPr>
              <a:t>        问题：</a:t>
            </a:r>
            <a:r>
              <a:rPr lang="zh-CN" altLang="en-US" sz="2800" b="1"/>
              <a:t>若文件目录包含文件地址，则对共享文件</a:t>
            </a:r>
            <a:r>
              <a:rPr lang="zh-CN" altLang="en-US" sz="2800" b="1">
                <a:solidFill>
                  <a:srgbClr val="FF0000"/>
                </a:solidFill>
              </a:rPr>
              <a:t>添加新内容</a:t>
            </a:r>
            <a:r>
              <a:rPr lang="zh-CN" altLang="en-US" sz="2800" b="1"/>
              <a:t>后，该部分内容只能被执行过该文件的用户知道，而</a:t>
            </a:r>
            <a:r>
              <a:rPr lang="zh-CN" altLang="en-US" sz="2800" b="1">
                <a:solidFill>
                  <a:srgbClr val="FF0000"/>
                </a:solidFill>
              </a:rPr>
              <a:t>其它用户是不可见</a:t>
            </a:r>
            <a:r>
              <a:rPr lang="zh-CN" altLang="en-US" sz="2800" b="1"/>
              <a:t>的。</a:t>
            </a:r>
          </a:p>
        </p:txBody>
      </p:sp>
      <p:sp>
        <p:nvSpPr>
          <p:cNvPr id="52229" name="Oval 5">
            <a:extLst>
              <a:ext uri="{FF2B5EF4-FFF2-40B4-BE49-F238E27FC236}">
                <a16:creationId xmlns:a16="http://schemas.microsoft.com/office/drawing/2014/main" id="{0D555A90-6CDE-894F-AE8B-2C85D2C3B8A7}"/>
              </a:ext>
            </a:extLst>
          </p:cNvPr>
          <p:cNvSpPr>
            <a:spLocks noChangeArrowheads="1"/>
          </p:cNvSpPr>
          <p:nvPr/>
        </p:nvSpPr>
        <p:spPr bwMode="auto">
          <a:xfrm>
            <a:off x="3352800" y="5715000"/>
            <a:ext cx="457200" cy="304800"/>
          </a:xfrm>
          <a:prstGeom prst="ellipse">
            <a:avLst/>
          </a:prstGeom>
          <a:solidFill>
            <a:schemeClr val="accent2"/>
          </a:solidFill>
          <a:ln>
            <a:noFill/>
          </a:ln>
          <a:extLst>
            <a:ext uri="{91240B29-F687-4F45-9708-019B960494DF}">
              <a14:hiddenLine xmlns:a14="http://schemas.microsoft.com/office/drawing/2010/main" w="12700">
                <a:solidFill>
                  <a:srgbClr val="000000"/>
                </a:solidFill>
                <a:round/>
                <a:headEnd/>
                <a:tailEnd/>
              </a14:hiddenLine>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230" name="AutoShape 6">
            <a:extLst>
              <a:ext uri="{FF2B5EF4-FFF2-40B4-BE49-F238E27FC236}">
                <a16:creationId xmlns:a16="http://schemas.microsoft.com/office/drawing/2014/main" id="{E80ECCAB-B8F4-CB46-9599-A45108721069}"/>
              </a:ext>
            </a:extLst>
          </p:cNvPr>
          <p:cNvSpPr>
            <a:spLocks noChangeArrowheads="1"/>
          </p:cNvSpPr>
          <p:nvPr/>
        </p:nvSpPr>
        <p:spPr bwMode="auto">
          <a:xfrm>
            <a:off x="1828800" y="5562600"/>
            <a:ext cx="1447800" cy="533400"/>
          </a:xfrm>
          <a:prstGeom prst="rightArrow">
            <a:avLst>
              <a:gd name="adj1" fmla="val 50000"/>
              <a:gd name="adj2" fmla="val 67857"/>
            </a:avLst>
          </a:prstGeom>
          <a:noFill/>
          <a:ln w="127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231" name="Text Box 7">
            <a:extLst>
              <a:ext uri="{FF2B5EF4-FFF2-40B4-BE49-F238E27FC236}">
                <a16:creationId xmlns:a16="http://schemas.microsoft.com/office/drawing/2014/main" id="{38F60D01-DB19-5749-8B52-11E5B9049121}"/>
              </a:ext>
            </a:extLst>
          </p:cNvPr>
          <p:cNvSpPr txBox="1">
            <a:spLocks noChangeArrowheads="1"/>
          </p:cNvSpPr>
          <p:nvPr/>
        </p:nvSpPr>
        <p:spPr bwMode="auto">
          <a:xfrm>
            <a:off x="1905000" y="5638800"/>
            <a:ext cx="1600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共享文件</a:t>
            </a:r>
          </a:p>
        </p:txBody>
      </p:sp>
      <p:sp>
        <p:nvSpPr>
          <p:cNvPr id="52232" name="Text Box 8">
            <a:extLst>
              <a:ext uri="{FF2B5EF4-FFF2-40B4-BE49-F238E27FC236}">
                <a16:creationId xmlns:a16="http://schemas.microsoft.com/office/drawing/2014/main" id="{5044B7A6-77EA-9942-B996-E895E3512E49}"/>
              </a:ext>
            </a:extLst>
          </p:cNvPr>
          <p:cNvSpPr txBox="1">
            <a:spLocks noChangeArrowheads="1"/>
          </p:cNvSpPr>
          <p:nvPr/>
        </p:nvSpPr>
        <p:spPr bwMode="auto">
          <a:xfrm>
            <a:off x="2006600" y="6134100"/>
            <a:ext cx="838200" cy="3667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800" b="1" dirty="0"/>
              <a:t>5-23</a:t>
            </a:r>
          </a:p>
        </p:txBody>
      </p:sp>
    </p:spTree>
    <p:extLst>
      <p:ext uri="{BB962C8B-B14F-4D97-AF65-F5344CB8AC3E}">
        <p14:creationId xmlns:p14="http://schemas.microsoft.com/office/powerpoint/2010/main" val="28864622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3252">
                                            <p:txEl>
                                              <p:pRg st="0" end="0"/>
                                            </p:txEl>
                                          </p:spTgt>
                                        </p:tgtEl>
                                        <p:attrNameLst>
                                          <p:attrName>style.visibility</p:attrName>
                                        </p:attrNameLst>
                                      </p:cBhvr>
                                      <p:to>
                                        <p:strVal val="visible"/>
                                      </p:to>
                                    </p:set>
                                    <p:anim calcmode="lin" valueType="num">
                                      <p:cBhvr>
                                        <p:cTn id="7" dur="1000" fill="hold"/>
                                        <p:tgtEl>
                                          <p:spTgt spid="5325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5325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53252">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53252">
                                            <p:txEl>
                                              <p:pRg st="1" end="1"/>
                                            </p:txEl>
                                          </p:spTgt>
                                        </p:tgtEl>
                                        <p:attrNameLst>
                                          <p:attrName>style.visibility</p:attrName>
                                        </p:attrNameLst>
                                      </p:cBhvr>
                                      <p:to>
                                        <p:strVal val="visible"/>
                                      </p:to>
                                    </p:set>
                                    <p:anim calcmode="lin" valueType="num">
                                      <p:cBhvr>
                                        <p:cTn id="14" dur="1000" fill="hold"/>
                                        <p:tgtEl>
                                          <p:spTgt spid="53252">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53252">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5325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a:extLst>
              <a:ext uri="{FF2B5EF4-FFF2-40B4-BE49-F238E27FC236}">
                <a16:creationId xmlns:a16="http://schemas.microsoft.com/office/drawing/2014/main" id="{62EE2EC2-DD91-6244-A009-1A363F7DA083}"/>
              </a:ext>
            </a:extLst>
          </p:cNvPr>
          <p:cNvSpPr txBox="1">
            <a:spLocks noChangeArrowheads="1"/>
          </p:cNvSpPr>
          <p:nvPr/>
        </p:nvSpPr>
        <p:spPr bwMode="auto">
          <a:xfrm>
            <a:off x="395288" y="0"/>
            <a:ext cx="87487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FF0066"/>
                </a:solidFill>
              </a:rPr>
              <a:t>5.6  </a:t>
            </a:r>
            <a:r>
              <a:rPr lang="zh-CN" altLang="en-US" sz="2800" b="1" dirty="0">
                <a:solidFill>
                  <a:srgbClr val="FF0066"/>
                </a:solidFill>
              </a:rPr>
              <a:t>文件的共享与文件保护</a:t>
            </a:r>
            <a:r>
              <a:rPr lang="en-US" altLang="zh-CN" sz="2800" b="1" dirty="0">
                <a:solidFill>
                  <a:srgbClr val="FF0066"/>
                </a:solidFill>
              </a:rPr>
              <a:t>---</a:t>
            </a:r>
            <a:r>
              <a:rPr lang="zh-CN" altLang="en-US" sz="2800" b="1" dirty="0">
                <a:solidFill>
                  <a:schemeClr val="accent2"/>
                </a:solidFill>
              </a:rPr>
              <a:t>基于索引结点的共享方式</a:t>
            </a:r>
          </a:p>
        </p:txBody>
      </p:sp>
      <p:sp>
        <p:nvSpPr>
          <p:cNvPr id="53251" name="Text Box 3">
            <a:extLst>
              <a:ext uri="{FF2B5EF4-FFF2-40B4-BE49-F238E27FC236}">
                <a16:creationId xmlns:a16="http://schemas.microsoft.com/office/drawing/2014/main" id="{CF43F902-C4A1-8240-A41A-3890A6F651D0}"/>
              </a:ext>
            </a:extLst>
          </p:cNvPr>
          <p:cNvSpPr txBox="1">
            <a:spLocks noChangeArrowheads="1"/>
          </p:cNvSpPr>
          <p:nvPr/>
        </p:nvSpPr>
        <p:spPr bwMode="auto">
          <a:xfrm>
            <a:off x="684213" y="620713"/>
            <a:ext cx="8231187"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rgbClr val="0000FF"/>
                </a:solidFill>
              </a:rPr>
              <a:t>基于索引结点的共享方式：</a:t>
            </a:r>
            <a:r>
              <a:rPr lang="zh-CN" altLang="en-US" sz="2800" b="1"/>
              <a:t>文件的物理地址及其它的文件属性等信息，不再放在目录项中，而是放在索引结点中。在文件目录中只设置文件名及指向相应索引节点的指针。</a:t>
            </a:r>
          </a:p>
        </p:txBody>
      </p:sp>
      <p:pic>
        <p:nvPicPr>
          <p:cNvPr id="53252" name="Picture 4" descr="8-14">
            <a:extLst>
              <a:ext uri="{FF2B5EF4-FFF2-40B4-BE49-F238E27FC236}">
                <a16:creationId xmlns:a16="http://schemas.microsoft.com/office/drawing/2014/main" id="{F23D852A-7D72-964A-BC6A-699124F9B7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349500"/>
            <a:ext cx="7924800" cy="453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6320325"/>
      </p:ext>
    </p:extLst>
  </p:cSld>
  <p:clrMapOvr>
    <a:masterClrMapping/>
  </p:clrMapOvr>
  <p:transition>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a:extLst>
              <a:ext uri="{FF2B5EF4-FFF2-40B4-BE49-F238E27FC236}">
                <a16:creationId xmlns:a16="http://schemas.microsoft.com/office/drawing/2014/main" id="{A15C102E-3930-994D-A37E-BD2ECE5E8F08}"/>
              </a:ext>
            </a:extLst>
          </p:cNvPr>
          <p:cNvSpPr txBox="1">
            <a:spLocks noChangeArrowheads="1"/>
          </p:cNvSpPr>
          <p:nvPr/>
        </p:nvSpPr>
        <p:spPr bwMode="auto">
          <a:xfrm>
            <a:off x="468313" y="620713"/>
            <a:ext cx="8604250" cy="1892300"/>
          </a:xfrm>
          <a:prstGeom prst="rect">
            <a:avLst/>
          </a:prstGeom>
          <a:noFill/>
          <a:ln w="12700">
            <a:noFill/>
            <a:miter lim="800000"/>
            <a:headEnd/>
            <a:tailEnd/>
          </a:ln>
          <a:effec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ts val="600"/>
              </a:spcBef>
            </a:pPr>
            <a:r>
              <a:rPr lang="zh-CN" altLang="en-US" sz="2800" b="1">
                <a:solidFill>
                  <a:srgbClr val="0000FF"/>
                </a:solidFill>
                <a:latin typeface="宋体" panose="02010600030101010101" pitchFamily="2" charset="-122"/>
              </a:rPr>
              <a:t>优点：</a:t>
            </a:r>
            <a:r>
              <a:rPr lang="zh-CN" altLang="en-US" sz="2800" b="1">
                <a:latin typeface="宋体" panose="02010600030101010101" pitchFamily="2" charset="-122"/>
              </a:rPr>
              <a:t>任何用户对共享文件进行</a:t>
            </a:r>
            <a:r>
              <a:rPr lang="en-US" altLang="zh-CN" sz="2800" b="1">
                <a:latin typeface="宋体" panose="02010600030101010101" pitchFamily="2" charset="-122"/>
              </a:rPr>
              <a:t>Apped</a:t>
            </a:r>
            <a:r>
              <a:rPr lang="zh-CN" altLang="en-US" sz="2800" b="1">
                <a:latin typeface="宋体" panose="02010600030101010101" pitchFamily="2" charset="-122"/>
              </a:rPr>
              <a:t>操作或修改，只引起相应结点内容的改变。对其他用户是可见的，便于其他用户共享。</a:t>
            </a:r>
          </a:p>
          <a:p>
            <a:pPr eaLnBrk="1" hangingPunct="1">
              <a:spcBef>
                <a:spcPts val="600"/>
              </a:spcBef>
            </a:pPr>
            <a:r>
              <a:rPr lang="zh-CN" altLang="en-US" sz="2800" b="1">
                <a:solidFill>
                  <a:srgbClr val="0000FF"/>
                </a:solidFill>
                <a:latin typeface="宋体" panose="02010600030101010101" pitchFamily="2" charset="-122"/>
              </a:rPr>
              <a:t>缺点：</a:t>
            </a:r>
            <a:r>
              <a:rPr lang="zh-CN" altLang="en-US" sz="2800" b="1">
                <a:latin typeface="宋体" panose="02010600030101010101" pitchFamily="2" charset="-122"/>
              </a:rPr>
              <a:t>创建共享文件的文件主可能要付出额外的开销。</a:t>
            </a:r>
          </a:p>
        </p:txBody>
      </p:sp>
      <p:sp>
        <p:nvSpPr>
          <p:cNvPr id="54275" name="Text Box 2">
            <a:extLst>
              <a:ext uri="{FF2B5EF4-FFF2-40B4-BE49-F238E27FC236}">
                <a16:creationId xmlns:a16="http://schemas.microsoft.com/office/drawing/2014/main" id="{993A3954-C755-6F48-911A-021D1409B685}"/>
              </a:ext>
            </a:extLst>
          </p:cNvPr>
          <p:cNvSpPr txBox="1">
            <a:spLocks noChangeArrowheads="1"/>
          </p:cNvSpPr>
          <p:nvPr/>
        </p:nvSpPr>
        <p:spPr bwMode="auto">
          <a:xfrm>
            <a:off x="395288" y="0"/>
            <a:ext cx="87487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FF0066"/>
                </a:solidFill>
              </a:rPr>
              <a:t>5.6  </a:t>
            </a:r>
            <a:r>
              <a:rPr lang="zh-CN" altLang="en-US" sz="2800" b="1" dirty="0">
                <a:solidFill>
                  <a:srgbClr val="FF0066"/>
                </a:solidFill>
              </a:rPr>
              <a:t>文件的共享与文件保护</a:t>
            </a:r>
            <a:r>
              <a:rPr lang="en-US" altLang="zh-CN" sz="2800" b="1" dirty="0">
                <a:solidFill>
                  <a:srgbClr val="FF0066"/>
                </a:solidFill>
              </a:rPr>
              <a:t>---</a:t>
            </a:r>
            <a:r>
              <a:rPr lang="zh-CN" altLang="en-US" sz="2800" b="1" dirty="0">
                <a:solidFill>
                  <a:schemeClr val="accent2"/>
                </a:solidFill>
              </a:rPr>
              <a:t>基于索引结点的共享方式</a:t>
            </a:r>
          </a:p>
        </p:txBody>
      </p:sp>
      <p:sp>
        <p:nvSpPr>
          <p:cNvPr id="5" name="Rectangle 3">
            <a:extLst>
              <a:ext uri="{FF2B5EF4-FFF2-40B4-BE49-F238E27FC236}">
                <a16:creationId xmlns:a16="http://schemas.microsoft.com/office/drawing/2014/main" id="{37B5845D-F0A5-EB40-B044-D02DDD89392A}"/>
              </a:ext>
            </a:extLst>
          </p:cNvPr>
          <p:cNvSpPr txBox="1">
            <a:spLocks noChangeArrowheads="1"/>
          </p:cNvSpPr>
          <p:nvPr/>
        </p:nvSpPr>
        <p:spPr>
          <a:xfrm>
            <a:off x="1655763" y="6192838"/>
            <a:ext cx="6011862" cy="476250"/>
          </a:xfrm>
          <a:prstGeom prst="rect">
            <a:avLst/>
          </a:prstGeom>
        </p:spPr>
        <p:txBody>
          <a:bodyPr/>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2800" b="1" dirty="0">
                <a:solidFill>
                  <a:srgbClr val="0000FF"/>
                </a:solidFill>
              </a:rPr>
              <a:t>图</a:t>
            </a:r>
            <a:r>
              <a:rPr lang="en-US" altLang="zh-CN" sz="2800" b="1" dirty="0">
                <a:solidFill>
                  <a:srgbClr val="0000FF"/>
                </a:solidFill>
              </a:rPr>
              <a:t>5-15  </a:t>
            </a:r>
            <a:r>
              <a:rPr lang="zh-CN" altLang="en-US" sz="2800" b="1" dirty="0">
                <a:solidFill>
                  <a:srgbClr val="0000FF"/>
                </a:solidFill>
              </a:rPr>
              <a:t>进程</a:t>
            </a:r>
            <a:r>
              <a:rPr lang="en-US" altLang="zh-CN" sz="2800" b="1" dirty="0">
                <a:solidFill>
                  <a:srgbClr val="0000FF"/>
                </a:solidFill>
              </a:rPr>
              <a:t>B</a:t>
            </a:r>
            <a:r>
              <a:rPr lang="zh-CN" altLang="en-US" sz="2800" b="1" dirty="0">
                <a:solidFill>
                  <a:srgbClr val="0000FF"/>
                </a:solidFill>
              </a:rPr>
              <a:t>链接前后的情况</a:t>
            </a:r>
          </a:p>
        </p:txBody>
      </p:sp>
      <p:pic>
        <p:nvPicPr>
          <p:cNvPr id="6" name="Picture 4" descr="7-15">
            <a:extLst>
              <a:ext uri="{FF2B5EF4-FFF2-40B4-BE49-F238E27FC236}">
                <a16:creationId xmlns:a16="http://schemas.microsoft.com/office/drawing/2014/main" id="{88EF1945-58A8-4347-B94C-0D2937052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2636838"/>
            <a:ext cx="6264275"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36640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a:extLst>
              <a:ext uri="{FF2B5EF4-FFF2-40B4-BE49-F238E27FC236}">
                <a16:creationId xmlns:a16="http://schemas.microsoft.com/office/drawing/2014/main" id="{D2F7E026-8610-814F-9032-2E3BFDBC6F4D}"/>
              </a:ext>
            </a:extLst>
          </p:cNvPr>
          <p:cNvSpPr txBox="1">
            <a:spLocks noChangeArrowheads="1"/>
          </p:cNvSpPr>
          <p:nvPr/>
        </p:nvSpPr>
        <p:spPr bwMode="auto">
          <a:xfrm>
            <a:off x="685800" y="0"/>
            <a:ext cx="8458200" cy="457200"/>
          </a:xfrm>
          <a:prstGeom prst="rect">
            <a:avLst/>
          </a:prstGeom>
          <a:noFill/>
          <a:ln w="12700">
            <a:noFill/>
            <a:miter lim="800000"/>
            <a:headEnd/>
            <a:tailEnd/>
          </a:ln>
          <a:effec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FF0066"/>
                </a:solidFill>
              </a:rPr>
              <a:t>5.6  </a:t>
            </a:r>
            <a:r>
              <a:rPr lang="zh-CN" altLang="en-US" b="1" dirty="0">
                <a:solidFill>
                  <a:srgbClr val="FF0066"/>
                </a:solidFill>
              </a:rPr>
              <a:t>文件的共享与文件保护</a:t>
            </a:r>
            <a:r>
              <a:rPr lang="en-US" altLang="zh-CN" b="1" dirty="0">
                <a:solidFill>
                  <a:srgbClr val="FF0066"/>
                </a:solidFill>
              </a:rPr>
              <a:t>---</a:t>
            </a:r>
            <a:r>
              <a:rPr lang="zh-CN" altLang="en-US" b="1" dirty="0">
                <a:solidFill>
                  <a:schemeClr val="accent2"/>
                </a:solidFill>
              </a:rPr>
              <a:t>利用</a:t>
            </a:r>
            <a:r>
              <a:rPr lang="zh-CN" altLang="en-US" b="1" dirty="0">
                <a:solidFill>
                  <a:schemeClr val="accent2"/>
                </a:solidFill>
                <a:effectLst>
                  <a:outerShdw blurRad="38100" dist="38100" dir="2700000" algn="tl">
                    <a:srgbClr val="C0C0C0"/>
                  </a:outerShdw>
                </a:effectLst>
              </a:rPr>
              <a:t>符号链接实现文件共享</a:t>
            </a:r>
          </a:p>
        </p:txBody>
      </p:sp>
      <p:sp>
        <p:nvSpPr>
          <p:cNvPr id="55299" name="Text Box 3">
            <a:extLst>
              <a:ext uri="{FF2B5EF4-FFF2-40B4-BE49-F238E27FC236}">
                <a16:creationId xmlns:a16="http://schemas.microsoft.com/office/drawing/2014/main" id="{C746336E-330B-E94B-8834-8BACCBA429EA}"/>
              </a:ext>
            </a:extLst>
          </p:cNvPr>
          <p:cNvSpPr txBox="1">
            <a:spLocks noChangeArrowheads="1"/>
          </p:cNvSpPr>
          <p:nvPr/>
        </p:nvSpPr>
        <p:spPr bwMode="auto">
          <a:xfrm>
            <a:off x="762000" y="620713"/>
            <a:ext cx="82296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rgbClr val="0000FF"/>
                </a:solidFill>
              </a:rPr>
              <a:t>符号链接：</a:t>
            </a:r>
            <a:r>
              <a:rPr lang="zh-CN" altLang="en-US" sz="2800" b="1"/>
              <a:t>为了实现对文件</a:t>
            </a:r>
            <a:r>
              <a:rPr lang="en-US" altLang="zh-CN" sz="2800" b="1">
                <a:solidFill>
                  <a:schemeClr val="accent2"/>
                </a:solidFill>
              </a:rPr>
              <a:t>F </a:t>
            </a:r>
            <a:r>
              <a:rPr lang="zh-CN" altLang="en-US" sz="2800" b="1"/>
              <a:t>的共享，而</a:t>
            </a:r>
            <a:r>
              <a:rPr lang="zh-CN" altLang="en-US" sz="2800" b="1">
                <a:solidFill>
                  <a:srgbClr val="C00000"/>
                </a:solidFill>
              </a:rPr>
              <a:t>由系统创建一个</a:t>
            </a:r>
            <a:r>
              <a:rPr lang="en-US" altLang="zh-CN" sz="2800" b="1">
                <a:solidFill>
                  <a:srgbClr val="C00000"/>
                </a:solidFill>
              </a:rPr>
              <a:t>LINK</a:t>
            </a:r>
            <a:r>
              <a:rPr lang="zh-CN" altLang="en-US" sz="2800" b="1">
                <a:solidFill>
                  <a:srgbClr val="C00000"/>
                </a:solidFill>
              </a:rPr>
              <a:t>类型的，只包含被链接文件</a:t>
            </a:r>
            <a:r>
              <a:rPr lang="en-US" altLang="zh-CN" sz="2800" b="1">
                <a:solidFill>
                  <a:schemeClr val="accent2"/>
                </a:solidFill>
              </a:rPr>
              <a:t>F</a:t>
            </a:r>
            <a:r>
              <a:rPr lang="en-US" altLang="zh-CN" sz="2800" b="1">
                <a:solidFill>
                  <a:srgbClr val="C00000"/>
                </a:solidFill>
              </a:rPr>
              <a:t> </a:t>
            </a:r>
            <a:r>
              <a:rPr lang="zh-CN" altLang="en-US" sz="2800" b="1">
                <a:solidFill>
                  <a:srgbClr val="C00000"/>
                </a:solidFill>
              </a:rPr>
              <a:t>路径名</a:t>
            </a:r>
            <a:r>
              <a:rPr lang="zh-CN" altLang="en-US" sz="2800" b="1"/>
              <a:t>的新文件，并</a:t>
            </a:r>
            <a:r>
              <a:rPr lang="zh-CN" altLang="en-US" sz="2800" b="1">
                <a:solidFill>
                  <a:srgbClr val="C00000"/>
                </a:solidFill>
              </a:rPr>
              <a:t>将该文件写入共享</a:t>
            </a:r>
            <a:r>
              <a:rPr lang="en-US" altLang="zh-CN" sz="2800" b="1">
                <a:solidFill>
                  <a:srgbClr val="C00000"/>
                </a:solidFill>
              </a:rPr>
              <a:t>F </a:t>
            </a:r>
            <a:r>
              <a:rPr lang="zh-CN" altLang="en-US" sz="2800" b="1">
                <a:solidFill>
                  <a:srgbClr val="C00000"/>
                </a:solidFill>
              </a:rPr>
              <a:t>文件的用户目录</a:t>
            </a:r>
            <a:r>
              <a:rPr lang="zh-CN" altLang="en-US" sz="2800" b="1"/>
              <a:t>中。这样的链接方法叫符号链接。</a:t>
            </a:r>
          </a:p>
        </p:txBody>
      </p:sp>
      <p:sp>
        <p:nvSpPr>
          <p:cNvPr id="54276" name="Text Box 4">
            <a:extLst>
              <a:ext uri="{FF2B5EF4-FFF2-40B4-BE49-F238E27FC236}">
                <a16:creationId xmlns:a16="http://schemas.microsoft.com/office/drawing/2014/main" id="{7211046B-6A6E-ED4A-A1EB-5A64551DFE27}"/>
              </a:ext>
            </a:extLst>
          </p:cNvPr>
          <p:cNvSpPr txBox="1">
            <a:spLocks noChangeArrowheads="1"/>
          </p:cNvSpPr>
          <p:nvPr/>
        </p:nvSpPr>
        <p:spPr bwMode="auto">
          <a:xfrm>
            <a:off x="762000" y="2420938"/>
            <a:ext cx="82296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0000FF"/>
                </a:solidFill>
              </a:rPr>
              <a:t>优点：</a:t>
            </a:r>
          </a:p>
          <a:p>
            <a:pPr eaLnBrk="1" hangingPunct="1"/>
            <a:r>
              <a:rPr lang="zh-CN" altLang="en-US" sz="2800" b="1">
                <a:solidFill>
                  <a:srgbClr val="0000FF"/>
                </a:solidFill>
              </a:rPr>
              <a:t> </a:t>
            </a:r>
            <a:r>
              <a:rPr lang="zh-CN" altLang="en-US" sz="2800" b="1"/>
              <a:t>（</a:t>
            </a:r>
            <a:r>
              <a:rPr lang="en-US" altLang="zh-CN" sz="2800" b="1"/>
              <a:t>1</a:t>
            </a:r>
            <a:r>
              <a:rPr lang="zh-CN" altLang="en-US" sz="2800" b="1"/>
              <a:t>） 通过网络可以链接任何地方的机器中的文件。</a:t>
            </a:r>
          </a:p>
          <a:p>
            <a:pPr eaLnBrk="1" hangingPunct="1"/>
            <a:r>
              <a:rPr lang="zh-CN" altLang="en-US" sz="2800" b="1"/>
              <a:t> （</a:t>
            </a:r>
            <a:r>
              <a:rPr lang="en-US" altLang="zh-CN" sz="2800" b="1"/>
              <a:t>2</a:t>
            </a:r>
            <a:r>
              <a:rPr lang="zh-CN" altLang="en-US" sz="2800" b="1"/>
              <a:t>）不会发生文件主删除共享文件后留下悬空指针的问题。</a:t>
            </a:r>
            <a:endParaRPr lang="en-US" altLang="zh-CN" sz="2800" b="1"/>
          </a:p>
          <a:p>
            <a:pPr eaLnBrk="1" hangingPunct="1"/>
            <a:r>
              <a:rPr lang="zh-CN" altLang="en-US" sz="2800" b="1">
                <a:solidFill>
                  <a:srgbClr val="0000FF"/>
                </a:solidFill>
              </a:rPr>
              <a:t>缺点：</a:t>
            </a:r>
          </a:p>
          <a:p>
            <a:pPr eaLnBrk="1" hangingPunct="1"/>
            <a:r>
              <a:rPr lang="zh-CN" altLang="en-US" sz="2800" b="1"/>
              <a:t>（</a:t>
            </a:r>
            <a:r>
              <a:rPr lang="en-US" altLang="zh-CN" sz="2800" b="1"/>
              <a:t>1</a:t>
            </a:r>
            <a:r>
              <a:rPr lang="zh-CN" altLang="en-US" sz="2800" b="1"/>
              <a:t>）每次访问共享文件，都可能要多次读盘，增加磁盘启动频率，增大系统开销。</a:t>
            </a:r>
          </a:p>
          <a:p>
            <a:pPr eaLnBrk="1" hangingPunct="1"/>
            <a:r>
              <a:rPr lang="zh-CN" altLang="en-US" sz="2800" b="1"/>
              <a:t> （</a:t>
            </a:r>
            <a:r>
              <a:rPr lang="en-US" altLang="zh-CN" sz="2800" b="1"/>
              <a:t>2</a:t>
            </a:r>
            <a:r>
              <a:rPr lang="zh-CN" altLang="en-US" sz="2800" b="1"/>
              <a:t>）为每个共享用户建立一条符号链，要消费一定的磁盘空间。</a:t>
            </a:r>
          </a:p>
          <a:p>
            <a:pPr eaLnBrk="1" hangingPunct="1"/>
            <a:r>
              <a:rPr lang="zh-CN" altLang="en-US" sz="2800" b="1"/>
              <a:t>（</a:t>
            </a:r>
            <a:r>
              <a:rPr lang="en-US" altLang="zh-CN" sz="2800" b="1"/>
              <a:t>3</a:t>
            </a:r>
            <a:r>
              <a:rPr lang="zh-CN" altLang="en-US" sz="2800" b="1"/>
              <a:t>）每个共享文件都有几个文件名。        </a:t>
            </a:r>
          </a:p>
        </p:txBody>
      </p:sp>
      <p:pic>
        <p:nvPicPr>
          <p:cNvPr id="6" name="Picture 4" descr="7-16">
            <a:extLst>
              <a:ext uri="{FF2B5EF4-FFF2-40B4-BE49-F238E27FC236}">
                <a16:creationId xmlns:a16="http://schemas.microsoft.com/office/drawing/2014/main" id="{42E0060D-CA32-D840-B05F-D4501BC2FF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424113"/>
            <a:ext cx="8066087"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991501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0" fill="hold" nodeType="clickPar">
                      <p:stCondLst>
                        <p:cond delay="indefinite"/>
                      </p:stCondLst>
                      <p:childTnLst>
                        <p:par>
                          <p:cTn id="11" fill="hold" nodeType="withGroup">
                            <p:stCondLst>
                              <p:cond delay="0"/>
                            </p:stCondLst>
                            <p:childTnLst>
                              <p:par>
                                <p:cTn id="12" presetID="16" presetClass="entr" presetSubtype="37" fill="hold" grpId="0" nodeType="clickEffect">
                                  <p:stCondLst>
                                    <p:cond delay="0"/>
                                  </p:stCondLst>
                                  <p:childTnLst>
                                    <p:set>
                                      <p:cBhvr>
                                        <p:cTn id="13" dur="1" fill="hold">
                                          <p:stCondLst>
                                            <p:cond delay="0"/>
                                          </p:stCondLst>
                                        </p:cTn>
                                        <p:tgtEl>
                                          <p:spTgt spid="54276">
                                            <p:txEl>
                                              <p:pRg st="0" end="0"/>
                                            </p:txEl>
                                          </p:spTgt>
                                        </p:tgtEl>
                                        <p:attrNameLst>
                                          <p:attrName>style.visibility</p:attrName>
                                        </p:attrNameLst>
                                      </p:cBhvr>
                                      <p:to>
                                        <p:strVal val="visible"/>
                                      </p:to>
                                    </p:set>
                                    <p:animEffect transition="in" filter="barn(outVertical)">
                                      <p:cBhvr>
                                        <p:cTn id="14" dur="500"/>
                                        <p:tgtEl>
                                          <p:spTgt spid="54276">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6" presetClass="entr" presetSubtype="37" fill="hold" grpId="0" nodeType="clickEffect">
                                  <p:stCondLst>
                                    <p:cond delay="0"/>
                                  </p:stCondLst>
                                  <p:childTnLst>
                                    <p:set>
                                      <p:cBhvr>
                                        <p:cTn id="18" dur="1" fill="hold">
                                          <p:stCondLst>
                                            <p:cond delay="0"/>
                                          </p:stCondLst>
                                        </p:cTn>
                                        <p:tgtEl>
                                          <p:spTgt spid="54276">
                                            <p:txEl>
                                              <p:pRg st="1" end="1"/>
                                            </p:txEl>
                                          </p:spTgt>
                                        </p:tgtEl>
                                        <p:attrNameLst>
                                          <p:attrName>style.visibility</p:attrName>
                                        </p:attrNameLst>
                                      </p:cBhvr>
                                      <p:to>
                                        <p:strVal val="visible"/>
                                      </p:to>
                                    </p:set>
                                    <p:animEffect transition="in" filter="barn(outVertical)">
                                      <p:cBhvr>
                                        <p:cTn id="19" dur="500"/>
                                        <p:tgtEl>
                                          <p:spTgt spid="54276">
                                            <p:txEl>
                                              <p:pRg st="1" end="1"/>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6" presetClass="entr" presetSubtype="37" fill="hold" grpId="0" nodeType="clickEffect">
                                  <p:stCondLst>
                                    <p:cond delay="0"/>
                                  </p:stCondLst>
                                  <p:childTnLst>
                                    <p:set>
                                      <p:cBhvr>
                                        <p:cTn id="23" dur="1" fill="hold">
                                          <p:stCondLst>
                                            <p:cond delay="0"/>
                                          </p:stCondLst>
                                        </p:cTn>
                                        <p:tgtEl>
                                          <p:spTgt spid="54276">
                                            <p:txEl>
                                              <p:pRg st="2" end="2"/>
                                            </p:txEl>
                                          </p:spTgt>
                                        </p:tgtEl>
                                        <p:attrNameLst>
                                          <p:attrName>style.visibility</p:attrName>
                                        </p:attrNameLst>
                                      </p:cBhvr>
                                      <p:to>
                                        <p:strVal val="visible"/>
                                      </p:to>
                                    </p:set>
                                    <p:animEffect transition="in" filter="barn(outVertical)">
                                      <p:cBhvr>
                                        <p:cTn id="24" dur="500"/>
                                        <p:tgtEl>
                                          <p:spTgt spid="54276">
                                            <p:txEl>
                                              <p:pRg st="2" end="2"/>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6" presetClass="entr" presetSubtype="37" fill="hold" grpId="0" nodeType="clickEffect">
                                  <p:stCondLst>
                                    <p:cond delay="0"/>
                                  </p:stCondLst>
                                  <p:childTnLst>
                                    <p:set>
                                      <p:cBhvr>
                                        <p:cTn id="28" dur="1" fill="hold">
                                          <p:stCondLst>
                                            <p:cond delay="0"/>
                                          </p:stCondLst>
                                        </p:cTn>
                                        <p:tgtEl>
                                          <p:spTgt spid="54276">
                                            <p:txEl>
                                              <p:pRg st="3" end="3"/>
                                            </p:txEl>
                                          </p:spTgt>
                                        </p:tgtEl>
                                        <p:attrNameLst>
                                          <p:attrName>style.visibility</p:attrName>
                                        </p:attrNameLst>
                                      </p:cBhvr>
                                      <p:to>
                                        <p:strVal val="visible"/>
                                      </p:to>
                                    </p:set>
                                    <p:animEffect transition="in" filter="barn(outVertical)">
                                      <p:cBhvr>
                                        <p:cTn id="29" dur="500"/>
                                        <p:tgtEl>
                                          <p:spTgt spid="54276">
                                            <p:txEl>
                                              <p:pRg st="3" end="3"/>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54276">
                                            <p:txEl>
                                              <p:pRg st="4" end="4"/>
                                            </p:txEl>
                                          </p:spTgt>
                                        </p:tgtEl>
                                        <p:attrNameLst>
                                          <p:attrName>style.visibility</p:attrName>
                                        </p:attrNameLst>
                                      </p:cBhvr>
                                      <p:to>
                                        <p:strVal val="visible"/>
                                      </p:to>
                                    </p:set>
                                    <p:animEffect transition="in" filter="barn(outVertical)">
                                      <p:cBhvr>
                                        <p:cTn id="34" dur="500"/>
                                        <p:tgtEl>
                                          <p:spTgt spid="54276">
                                            <p:txEl>
                                              <p:pRg st="4" end="4"/>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54276">
                                            <p:txEl>
                                              <p:pRg st="5" end="5"/>
                                            </p:txEl>
                                          </p:spTgt>
                                        </p:tgtEl>
                                        <p:attrNameLst>
                                          <p:attrName>style.visibility</p:attrName>
                                        </p:attrNameLst>
                                      </p:cBhvr>
                                      <p:to>
                                        <p:strVal val="visible"/>
                                      </p:to>
                                    </p:set>
                                    <p:animEffect transition="in" filter="barn(outVertical)">
                                      <p:cBhvr>
                                        <p:cTn id="39" dur="500"/>
                                        <p:tgtEl>
                                          <p:spTgt spid="54276">
                                            <p:txEl>
                                              <p:pRg st="5" end="5"/>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6" presetClass="entr" presetSubtype="37" fill="hold" grpId="0" nodeType="clickEffect">
                                  <p:stCondLst>
                                    <p:cond delay="0"/>
                                  </p:stCondLst>
                                  <p:childTnLst>
                                    <p:set>
                                      <p:cBhvr>
                                        <p:cTn id="43" dur="1" fill="hold">
                                          <p:stCondLst>
                                            <p:cond delay="0"/>
                                          </p:stCondLst>
                                        </p:cTn>
                                        <p:tgtEl>
                                          <p:spTgt spid="54276">
                                            <p:txEl>
                                              <p:pRg st="6" end="6"/>
                                            </p:txEl>
                                          </p:spTgt>
                                        </p:tgtEl>
                                        <p:attrNameLst>
                                          <p:attrName>style.visibility</p:attrName>
                                        </p:attrNameLst>
                                      </p:cBhvr>
                                      <p:to>
                                        <p:strVal val="visible"/>
                                      </p:to>
                                    </p:set>
                                    <p:animEffect transition="in" filter="barn(outVertical)">
                                      <p:cBhvr>
                                        <p:cTn id="44" dur="500"/>
                                        <p:tgtEl>
                                          <p:spTgt spid="5427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a:extLst>
              <a:ext uri="{FF2B5EF4-FFF2-40B4-BE49-F238E27FC236}">
                <a16:creationId xmlns:a16="http://schemas.microsoft.com/office/drawing/2014/main" id="{C2E88908-E0DF-EF4C-8CC4-976BE4BF6472}"/>
              </a:ext>
            </a:extLst>
          </p:cNvPr>
          <p:cNvSpPr txBox="1">
            <a:spLocks noChangeArrowheads="1"/>
          </p:cNvSpPr>
          <p:nvPr/>
        </p:nvSpPr>
        <p:spPr bwMode="auto">
          <a:xfrm>
            <a:off x="762000" y="685800"/>
            <a:ext cx="4114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0000FF"/>
                </a:solidFill>
              </a:rPr>
              <a:t>文件的保护与保密</a:t>
            </a:r>
            <a:endParaRPr lang="zh-CN" altLang="en-US" sz="2800">
              <a:solidFill>
                <a:srgbClr val="0000FF"/>
              </a:solidFill>
            </a:endParaRPr>
          </a:p>
        </p:txBody>
      </p:sp>
      <p:sp>
        <p:nvSpPr>
          <p:cNvPr id="33795" name="Text Box 3">
            <a:extLst>
              <a:ext uri="{FF2B5EF4-FFF2-40B4-BE49-F238E27FC236}">
                <a16:creationId xmlns:a16="http://schemas.microsoft.com/office/drawing/2014/main" id="{B5735A5F-1D4B-C74F-A304-8CAB7A55FADD}"/>
              </a:ext>
            </a:extLst>
          </p:cNvPr>
          <p:cNvSpPr txBox="1">
            <a:spLocks noChangeArrowheads="1"/>
          </p:cNvSpPr>
          <p:nvPr/>
        </p:nvSpPr>
        <p:spPr bwMode="auto">
          <a:xfrm>
            <a:off x="539750" y="1268413"/>
            <a:ext cx="85677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t>     </a:t>
            </a:r>
            <a:r>
              <a:rPr lang="zh-CN" altLang="en-US" sz="2800" b="1"/>
              <a:t>系统中的文件既存在保护问题，又存在保密问题。</a:t>
            </a:r>
          </a:p>
        </p:txBody>
      </p:sp>
      <p:sp>
        <p:nvSpPr>
          <p:cNvPr id="33796" name="Text Box 4">
            <a:extLst>
              <a:ext uri="{FF2B5EF4-FFF2-40B4-BE49-F238E27FC236}">
                <a16:creationId xmlns:a16="http://schemas.microsoft.com/office/drawing/2014/main" id="{631C32DC-9BCC-5641-826C-DA30AF8211F9}"/>
              </a:ext>
            </a:extLst>
          </p:cNvPr>
          <p:cNvSpPr txBox="1">
            <a:spLocks noChangeArrowheads="1"/>
          </p:cNvSpPr>
          <p:nvPr/>
        </p:nvSpPr>
        <p:spPr bwMode="auto">
          <a:xfrm>
            <a:off x="838200" y="1970088"/>
            <a:ext cx="906463" cy="522287"/>
          </a:xfrm>
          <a:prstGeom prst="rect">
            <a:avLst/>
          </a:prstGeom>
          <a:solidFill>
            <a:srgbClr val="99FF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保护</a:t>
            </a:r>
          </a:p>
        </p:txBody>
      </p:sp>
      <p:sp>
        <p:nvSpPr>
          <p:cNvPr id="33797" name="Text Box 5">
            <a:extLst>
              <a:ext uri="{FF2B5EF4-FFF2-40B4-BE49-F238E27FC236}">
                <a16:creationId xmlns:a16="http://schemas.microsoft.com/office/drawing/2014/main" id="{5299A63B-E33C-854C-9A51-DC52AEEE73B3}"/>
              </a:ext>
            </a:extLst>
          </p:cNvPr>
          <p:cNvSpPr txBox="1">
            <a:spLocks noChangeArrowheads="1"/>
          </p:cNvSpPr>
          <p:nvPr/>
        </p:nvSpPr>
        <p:spPr bwMode="auto">
          <a:xfrm>
            <a:off x="1752600" y="1898650"/>
            <a:ext cx="6858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FF3300"/>
                </a:solidFill>
              </a:rPr>
              <a:t>是指文件免遭文件主本人或其他用户由于错误的操作而使文件受到无意的破坏。</a:t>
            </a:r>
            <a:endParaRPr lang="zh-CN" altLang="en-US" sz="2800"/>
          </a:p>
        </p:txBody>
      </p:sp>
      <p:sp>
        <p:nvSpPr>
          <p:cNvPr id="33798" name="Text Box 6">
            <a:extLst>
              <a:ext uri="{FF2B5EF4-FFF2-40B4-BE49-F238E27FC236}">
                <a16:creationId xmlns:a16="http://schemas.microsoft.com/office/drawing/2014/main" id="{6525C91E-4D97-5940-AA0F-40C0D0599B9E}"/>
              </a:ext>
            </a:extLst>
          </p:cNvPr>
          <p:cNvSpPr txBox="1">
            <a:spLocks noChangeArrowheads="1"/>
          </p:cNvSpPr>
          <p:nvPr/>
        </p:nvSpPr>
        <p:spPr bwMode="auto">
          <a:xfrm>
            <a:off x="838200" y="3213100"/>
            <a:ext cx="906463" cy="523875"/>
          </a:xfrm>
          <a:prstGeom prst="rect">
            <a:avLst/>
          </a:prstGeom>
          <a:solidFill>
            <a:srgbClr val="99FF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保密</a:t>
            </a:r>
            <a:endParaRPr lang="zh-CN" altLang="en-US" sz="2800"/>
          </a:p>
        </p:txBody>
      </p:sp>
      <p:sp>
        <p:nvSpPr>
          <p:cNvPr id="33799" name="Text Box 7">
            <a:extLst>
              <a:ext uri="{FF2B5EF4-FFF2-40B4-BE49-F238E27FC236}">
                <a16:creationId xmlns:a16="http://schemas.microsoft.com/office/drawing/2014/main" id="{78164270-6DD0-9148-907C-A748833020EE}"/>
              </a:ext>
            </a:extLst>
          </p:cNvPr>
          <p:cNvSpPr txBox="1">
            <a:spLocks noChangeArrowheads="1"/>
          </p:cNvSpPr>
          <p:nvPr/>
        </p:nvSpPr>
        <p:spPr bwMode="auto">
          <a:xfrm>
            <a:off x="1828800" y="3141663"/>
            <a:ext cx="703738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FF3300"/>
                </a:solidFill>
              </a:rPr>
              <a:t>是指文件本身不得被未经文件主同意的用户</a:t>
            </a:r>
            <a:endParaRPr lang="en-US" altLang="zh-CN" sz="2800" b="1">
              <a:solidFill>
                <a:srgbClr val="FF3300"/>
              </a:solidFill>
            </a:endParaRPr>
          </a:p>
          <a:p>
            <a:pPr eaLnBrk="1" hangingPunct="1"/>
            <a:r>
              <a:rPr lang="zh-CN" altLang="en-US" sz="2800" b="1">
                <a:solidFill>
                  <a:srgbClr val="FF3300"/>
                </a:solidFill>
              </a:rPr>
              <a:t>访问。</a:t>
            </a:r>
            <a:endParaRPr lang="zh-CN" altLang="en-US" sz="2800"/>
          </a:p>
        </p:txBody>
      </p:sp>
      <p:sp>
        <p:nvSpPr>
          <p:cNvPr id="33802" name="Text Box 10">
            <a:extLst>
              <a:ext uri="{FF2B5EF4-FFF2-40B4-BE49-F238E27FC236}">
                <a16:creationId xmlns:a16="http://schemas.microsoft.com/office/drawing/2014/main" id="{2C159D5E-C24F-FC4E-AB4C-FE40670914AA}"/>
              </a:ext>
            </a:extLst>
          </p:cNvPr>
          <p:cNvSpPr txBox="1">
            <a:spLocks noChangeArrowheads="1"/>
          </p:cNvSpPr>
          <p:nvPr/>
        </p:nvSpPr>
        <p:spPr bwMode="auto">
          <a:xfrm>
            <a:off x="838200" y="4206875"/>
            <a:ext cx="8126413"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影响文件安全性的主要因素：</a:t>
            </a:r>
          </a:p>
          <a:p>
            <a:pPr eaLnBrk="1" hangingPunct="1"/>
            <a:r>
              <a:rPr lang="zh-CN" altLang="en-US" sz="2800" b="1">
                <a:solidFill>
                  <a:srgbClr val="0000FF"/>
                </a:solidFill>
              </a:rPr>
              <a:t>（</a:t>
            </a:r>
            <a:r>
              <a:rPr lang="en-US" altLang="zh-CN" sz="2800" b="1">
                <a:solidFill>
                  <a:srgbClr val="0000FF"/>
                </a:solidFill>
              </a:rPr>
              <a:t>1</a:t>
            </a:r>
            <a:r>
              <a:rPr lang="zh-CN" altLang="en-US" sz="2800" b="1">
                <a:solidFill>
                  <a:srgbClr val="0000FF"/>
                </a:solidFill>
              </a:rPr>
              <a:t>）人为因素     （</a:t>
            </a:r>
            <a:r>
              <a:rPr lang="en-US" altLang="zh-CN" sz="2800" b="1">
                <a:solidFill>
                  <a:srgbClr val="0000FF"/>
                </a:solidFill>
              </a:rPr>
              <a:t>2</a:t>
            </a:r>
            <a:r>
              <a:rPr lang="zh-CN" altLang="en-US" sz="2800" b="1">
                <a:solidFill>
                  <a:srgbClr val="0000FF"/>
                </a:solidFill>
              </a:rPr>
              <a:t>）系统因素      （</a:t>
            </a:r>
            <a:r>
              <a:rPr lang="en-US" altLang="zh-CN" sz="2800" b="1">
                <a:solidFill>
                  <a:srgbClr val="0000FF"/>
                </a:solidFill>
              </a:rPr>
              <a:t>3</a:t>
            </a:r>
            <a:r>
              <a:rPr lang="zh-CN" altLang="en-US" sz="2800" b="1">
                <a:solidFill>
                  <a:srgbClr val="0000FF"/>
                </a:solidFill>
              </a:rPr>
              <a:t>）自然因素</a:t>
            </a:r>
          </a:p>
          <a:p>
            <a:pPr eaLnBrk="1" hangingPunct="1"/>
            <a:r>
              <a:rPr lang="zh-CN" altLang="en-US" sz="2800" b="1"/>
              <a:t>措施：</a:t>
            </a:r>
          </a:p>
          <a:p>
            <a:pPr eaLnBrk="1" hangingPunct="1"/>
            <a:r>
              <a:rPr lang="zh-CN" altLang="en-US" sz="2800" b="1">
                <a:solidFill>
                  <a:srgbClr val="0000FF"/>
                </a:solidFill>
              </a:rPr>
              <a:t>（</a:t>
            </a:r>
            <a:r>
              <a:rPr lang="en-US" altLang="zh-CN" sz="2800" b="1">
                <a:solidFill>
                  <a:srgbClr val="0000FF"/>
                </a:solidFill>
              </a:rPr>
              <a:t>1</a:t>
            </a:r>
            <a:r>
              <a:rPr lang="zh-CN" altLang="en-US" sz="2800" b="1">
                <a:solidFill>
                  <a:srgbClr val="0000FF"/>
                </a:solidFill>
              </a:rPr>
              <a:t>）存取控制机制  （</a:t>
            </a:r>
            <a:r>
              <a:rPr lang="en-US" altLang="zh-CN" sz="2800" b="1">
                <a:solidFill>
                  <a:srgbClr val="0000FF"/>
                </a:solidFill>
              </a:rPr>
              <a:t>2</a:t>
            </a:r>
            <a:r>
              <a:rPr lang="zh-CN" altLang="en-US" sz="2800" b="1">
                <a:solidFill>
                  <a:srgbClr val="0000FF"/>
                </a:solidFill>
              </a:rPr>
              <a:t>）系统容错技术  （</a:t>
            </a:r>
            <a:r>
              <a:rPr lang="en-US" altLang="zh-CN" sz="2800" b="1">
                <a:solidFill>
                  <a:srgbClr val="0000FF"/>
                </a:solidFill>
              </a:rPr>
              <a:t>3</a:t>
            </a:r>
            <a:r>
              <a:rPr lang="zh-CN" altLang="en-US" sz="2800" b="1">
                <a:solidFill>
                  <a:srgbClr val="0000FF"/>
                </a:solidFill>
              </a:rPr>
              <a:t>）后备系统</a:t>
            </a:r>
            <a:endParaRPr lang="zh-CN" altLang="en-US" sz="2800" b="1"/>
          </a:p>
        </p:txBody>
      </p:sp>
      <p:sp>
        <p:nvSpPr>
          <p:cNvPr id="55305" name="Text Box 16">
            <a:extLst>
              <a:ext uri="{FF2B5EF4-FFF2-40B4-BE49-F238E27FC236}">
                <a16:creationId xmlns:a16="http://schemas.microsoft.com/office/drawing/2014/main" id="{02EFA615-7D89-B94A-B12F-D82CB41DE71D}"/>
              </a:ext>
            </a:extLst>
          </p:cNvPr>
          <p:cNvSpPr txBox="1">
            <a:spLocks noChangeArrowheads="1"/>
          </p:cNvSpPr>
          <p:nvPr/>
        </p:nvSpPr>
        <p:spPr bwMode="auto">
          <a:xfrm>
            <a:off x="685800" y="0"/>
            <a:ext cx="8458200" cy="457200"/>
          </a:xfrm>
          <a:prstGeom prst="rect">
            <a:avLst/>
          </a:prstGeom>
          <a:noFill/>
          <a:ln w="12700">
            <a:noFill/>
            <a:miter lim="800000"/>
            <a:headEnd/>
            <a:tailEnd/>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FF0066"/>
                </a:solidFill>
              </a:rPr>
              <a:t>5.6  </a:t>
            </a:r>
            <a:r>
              <a:rPr lang="zh-CN" altLang="en-US" b="1" dirty="0">
                <a:solidFill>
                  <a:srgbClr val="FF0066"/>
                </a:solidFill>
              </a:rPr>
              <a:t>文件的共享与文件保护</a:t>
            </a:r>
            <a:r>
              <a:rPr lang="en-US" altLang="zh-CN" b="1" dirty="0">
                <a:solidFill>
                  <a:srgbClr val="FF0066"/>
                </a:solidFill>
              </a:rPr>
              <a:t>---</a:t>
            </a:r>
            <a:r>
              <a:rPr lang="zh-CN" altLang="en-US" b="1" dirty="0">
                <a:solidFill>
                  <a:schemeClr val="accent2"/>
                </a:solidFill>
                <a:effectLst>
                  <a:outerShdw blurRad="38100" dist="38100" dir="2700000" algn="tl">
                    <a:srgbClr val="C0C0C0"/>
                  </a:outerShdw>
                </a:effectLst>
              </a:rPr>
              <a:t>文件保护</a:t>
            </a:r>
            <a:endParaRPr lang="zh-CN" altLang="en-US" b="1" dirty="0">
              <a:solidFill>
                <a:schemeClr val="accent2"/>
              </a:solidFill>
              <a:latin typeface="Arial" panose="020B0604020202020204" pitchFamily="34" charset="0"/>
              <a:ea typeface="幼圆" pitchFamily="49" charset="-122"/>
            </a:endParaRPr>
          </a:p>
        </p:txBody>
      </p:sp>
    </p:spTree>
    <p:extLst>
      <p:ext uri="{BB962C8B-B14F-4D97-AF65-F5344CB8AC3E}">
        <p14:creationId xmlns:p14="http://schemas.microsoft.com/office/powerpoint/2010/main" val="232547308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33794"/>
                                        </p:tgtEl>
                                        <p:attrNameLst>
                                          <p:attrName>style.visibility</p:attrName>
                                        </p:attrNameLst>
                                      </p:cBhvr>
                                      <p:to>
                                        <p:strVal val="visible"/>
                                      </p:to>
                                    </p:set>
                                    <p:anim to="" calcmode="lin" valueType="num">
                                      <p:cBhvr>
                                        <p:cTn id="7" dur="1" fill="hold"/>
                                        <p:tgtEl>
                                          <p:spTgt spid="33794"/>
                                        </p:tgtEl>
                                        <p:attrNameLst>
                                          <p:attrName/>
                                        </p:attrNameLst>
                                      </p:cBhvr>
                                    </p:anim>
                                  </p:childTnLst>
                                </p:cTn>
                              </p:par>
                            </p:childTnLst>
                          </p:cTn>
                        </p:par>
                        <p:par>
                          <p:cTn id="8" fill="hold" nodeType="afterGroup">
                            <p:stCondLst>
                              <p:cond delay="500"/>
                            </p:stCondLst>
                            <p:childTnLst>
                              <p:par>
                                <p:cTn id="9" presetID="3" presetClass="entr" presetSubtype="5" fill="hold" grpId="0" nodeType="afterEffect">
                                  <p:stCondLst>
                                    <p:cond delay="0"/>
                                  </p:stCondLst>
                                  <p:childTnLst>
                                    <p:set>
                                      <p:cBhvr>
                                        <p:cTn id="10" dur="1" fill="hold">
                                          <p:stCondLst>
                                            <p:cond delay="0"/>
                                          </p:stCondLst>
                                        </p:cTn>
                                        <p:tgtEl>
                                          <p:spTgt spid="33795"/>
                                        </p:tgtEl>
                                        <p:attrNameLst>
                                          <p:attrName>style.visibility</p:attrName>
                                        </p:attrNameLst>
                                      </p:cBhvr>
                                      <p:to>
                                        <p:strVal val="visible"/>
                                      </p:to>
                                    </p:set>
                                    <p:animEffect transition="in" filter="blinds(vertical)">
                                      <p:cBhvr>
                                        <p:cTn id="11" dur="500"/>
                                        <p:tgtEl>
                                          <p:spTgt spid="3379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5" presetClass="entr" presetSubtype="0" fill="hold" grpId="0" nodeType="clickEffect">
                                  <p:stCondLst>
                                    <p:cond delay="0"/>
                                  </p:stCondLst>
                                  <p:childTnLst>
                                    <p:set>
                                      <p:cBhvr>
                                        <p:cTn id="15" dur="1" fill="hold">
                                          <p:stCondLst>
                                            <p:cond delay="0"/>
                                          </p:stCondLst>
                                        </p:cTn>
                                        <p:tgtEl>
                                          <p:spTgt spid="33796"/>
                                        </p:tgtEl>
                                        <p:attrNameLst>
                                          <p:attrName>style.visibility</p:attrName>
                                        </p:attrNameLst>
                                      </p:cBhvr>
                                      <p:to>
                                        <p:strVal val="visible"/>
                                      </p:to>
                                    </p:set>
                                    <p:anim calcmode="lin" valueType="num">
                                      <p:cBhvr>
                                        <p:cTn id="16" dur="1000" fill="hold"/>
                                        <p:tgtEl>
                                          <p:spTgt spid="33796"/>
                                        </p:tgtEl>
                                        <p:attrNameLst>
                                          <p:attrName>ppt_w</p:attrName>
                                        </p:attrNameLst>
                                      </p:cBhvr>
                                      <p:tavLst>
                                        <p:tav tm="0">
                                          <p:val>
                                            <p:fltVal val="0"/>
                                          </p:val>
                                        </p:tav>
                                        <p:tav tm="100000">
                                          <p:val>
                                            <p:strVal val="#ppt_w"/>
                                          </p:val>
                                        </p:tav>
                                      </p:tavLst>
                                    </p:anim>
                                    <p:anim calcmode="lin" valueType="num">
                                      <p:cBhvr>
                                        <p:cTn id="17" dur="1000" fill="hold"/>
                                        <p:tgtEl>
                                          <p:spTgt spid="33796"/>
                                        </p:tgtEl>
                                        <p:attrNameLst>
                                          <p:attrName>ppt_h</p:attrName>
                                        </p:attrNameLst>
                                      </p:cBhvr>
                                      <p:tavLst>
                                        <p:tav tm="0">
                                          <p:val>
                                            <p:fltVal val="0"/>
                                          </p:val>
                                        </p:tav>
                                        <p:tav tm="100000">
                                          <p:val>
                                            <p:strVal val="#ppt_h"/>
                                          </p:val>
                                        </p:tav>
                                      </p:tavLst>
                                    </p:anim>
                                    <p:anim calcmode="lin" valueType="num">
                                      <p:cBhvr>
                                        <p:cTn id="18" dur="1000" fill="hold"/>
                                        <p:tgtEl>
                                          <p:spTgt spid="33796"/>
                                        </p:tgtEl>
                                        <p:attrNameLst>
                                          <p:attrName>ppt_x</p:attrName>
                                        </p:attrNameLst>
                                      </p:cBhvr>
                                      <p:tavLst>
                                        <p:tav tm="0" fmla="#ppt_x+(cos(-2*pi*(1-$))*-#ppt_x-sin(-2*pi*(1-$))*(1-#ppt_y))*(1-$)">
                                          <p:val>
                                            <p:fltVal val="0"/>
                                          </p:val>
                                        </p:tav>
                                        <p:tav tm="100000">
                                          <p:val>
                                            <p:fltVal val="1"/>
                                          </p:val>
                                        </p:tav>
                                      </p:tavLst>
                                    </p:anim>
                                    <p:anim calcmode="lin" valueType="num">
                                      <p:cBhvr>
                                        <p:cTn id="19" dur="1000" fill="hold"/>
                                        <p:tgtEl>
                                          <p:spTgt spid="33796"/>
                                        </p:tgtEl>
                                        <p:attrNameLst>
                                          <p:attrName>ppt_y</p:attrName>
                                        </p:attrNameLst>
                                      </p:cBhvr>
                                      <p:tavLst>
                                        <p:tav tm="0" fmla="#ppt_y+(sin(-2*pi*(1-$))*-#ppt_x+cos(-2*pi*(1-$))*(1-#ppt_y))*(1-$)">
                                          <p:val>
                                            <p:fltVal val="0"/>
                                          </p:val>
                                        </p:tav>
                                        <p:tav tm="100000">
                                          <p:val>
                                            <p:fltVal val="1"/>
                                          </p:val>
                                        </p:tav>
                                      </p:tavLst>
                                    </p:anim>
                                  </p:childTnLst>
                                </p:cTn>
                              </p:par>
                            </p:childTnLst>
                          </p:cTn>
                        </p:par>
                        <p:par>
                          <p:cTn id="20" fill="hold" nodeType="afterGroup">
                            <p:stCondLst>
                              <p:cond delay="1000"/>
                            </p:stCondLst>
                            <p:childTnLst>
                              <p:par>
                                <p:cTn id="21" presetID="12" presetClass="entr" presetSubtype="8" fill="hold" grpId="0" nodeType="afterEffect">
                                  <p:stCondLst>
                                    <p:cond delay="0"/>
                                  </p:stCondLst>
                                  <p:childTnLst>
                                    <p:set>
                                      <p:cBhvr>
                                        <p:cTn id="22" dur="1" fill="hold">
                                          <p:stCondLst>
                                            <p:cond delay="0"/>
                                          </p:stCondLst>
                                        </p:cTn>
                                        <p:tgtEl>
                                          <p:spTgt spid="33797"/>
                                        </p:tgtEl>
                                        <p:attrNameLst>
                                          <p:attrName>style.visibility</p:attrName>
                                        </p:attrNameLst>
                                      </p:cBhvr>
                                      <p:to>
                                        <p:strVal val="visible"/>
                                      </p:to>
                                    </p:set>
                                    <p:animEffect transition="in" filter="slide(fromLeft)">
                                      <p:cBhvr>
                                        <p:cTn id="23" dur="500"/>
                                        <p:tgtEl>
                                          <p:spTgt spid="3379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5" presetClass="entr" presetSubtype="0" fill="hold" grpId="0" nodeType="clickEffect">
                                  <p:stCondLst>
                                    <p:cond delay="0"/>
                                  </p:stCondLst>
                                  <p:childTnLst>
                                    <p:set>
                                      <p:cBhvr>
                                        <p:cTn id="27" dur="1" fill="hold">
                                          <p:stCondLst>
                                            <p:cond delay="0"/>
                                          </p:stCondLst>
                                        </p:cTn>
                                        <p:tgtEl>
                                          <p:spTgt spid="33798"/>
                                        </p:tgtEl>
                                        <p:attrNameLst>
                                          <p:attrName>style.visibility</p:attrName>
                                        </p:attrNameLst>
                                      </p:cBhvr>
                                      <p:to>
                                        <p:strVal val="visible"/>
                                      </p:to>
                                    </p:set>
                                    <p:anim calcmode="lin" valueType="num">
                                      <p:cBhvr>
                                        <p:cTn id="28" dur="1000" fill="hold"/>
                                        <p:tgtEl>
                                          <p:spTgt spid="33798"/>
                                        </p:tgtEl>
                                        <p:attrNameLst>
                                          <p:attrName>ppt_w</p:attrName>
                                        </p:attrNameLst>
                                      </p:cBhvr>
                                      <p:tavLst>
                                        <p:tav tm="0">
                                          <p:val>
                                            <p:fltVal val="0"/>
                                          </p:val>
                                        </p:tav>
                                        <p:tav tm="100000">
                                          <p:val>
                                            <p:strVal val="#ppt_w"/>
                                          </p:val>
                                        </p:tav>
                                      </p:tavLst>
                                    </p:anim>
                                    <p:anim calcmode="lin" valueType="num">
                                      <p:cBhvr>
                                        <p:cTn id="29" dur="1000" fill="hold"/>
                                        <p:tgtEl>
                                          <p:spTgt spid="33798"/>
                                        </p:tgtEl>
                                        <p:attrNameLst>
                                          <p:attrName>ppt_h</p:attrName>
                                        </p:attrNameLst>
                                      </p:cBhvr>
                                      <p:tavLst>
                                        <p:tav tm="0">
                                          <p:val>
                                            <p:fltVal val="0"/>
                                          </p:val>
                                        </p:tav>
                                        <p:tav tm="100000">
                                          <p:val>
                                            <p:strVal val="#ppt_h"/>
                                          </p:val>
                                        </p:tav>
                                      </p:tavLst>
                                    </p:anim>
                                    <p:anim calcmode="lin" valueType="num">
                                      <p:cBhvr>
                                        <p:cTn id="30" dur="1000" fill="hold"/>
                                        <p:tgtEl>
                                          <p:spTgt spid="33798"/>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33798"/>
                                        </p:tgtEl>
                                        <p:attrNameLst>
                                          <p:attrName>ppt_y</p:attrName>
                                        </p:attrNameLst>
                                      </p:cBhvr>
                                      <p:tavLst>
                                        <p:tav tm="0" fmla="#ppt_y+(sin(-2*pi*(1-$))*-#ppt_x+cos(-2*pi*(1-$))*(1-#ppt_y))*(1-$)">
                                          <p:val>
                                            <p:fltVal val="0"/>
                                          </p:val>
                                        </p:tav>
                                        <p:tav tm="100000">
                                          <p:val>
                                            <p:fltVal val="1"/>
                                          </p:val>
                                        </p:tav>
                                      </p:tavLst>
                                    </p:anim>
                                  </p:childTnLst>
                                </p:cTn>
                              </p:par>
                            </p:childTnLst>
                          </p:cTn>
                        </p:par>
                        <p:par>
                          <p:cTn id="32" fill="hold" nodeType="afterGroup">
                            <p:stCondLst>
                              <p:cond delay="1000"/>
                            </p:stCondLst>
                            <p:childTnLst>
                              <p:par>
                                <p:cTn id="33" presetID="24" presetClass="entr" presetSubtype="0" fill="hold" grpId="0" nodeType="afterEffect">
                                  <p:stCondLst>
                                    <p:cond delay="0"/>
                                  </p:stCondLst>
                                  <p:childTnLst>
                                    <p:set>
                                      <p:cBhvr>
                                        <p:cTn id="34" dur="1" fill="hold">
                                          <p:stCondLst>
                                            <p:cond delay="499"/>
                                          </p:stCondLst>
                                        </p:cTn>
                                        <p:tgtEl>
                                          <p:spTgt spid="33799"/>
                                        </p:tgtEl>
                                        <p:attrNameLst>
                                          <p:attrName>style.visibility</p:attrName>
                                        </p:attrNameLst>
                                      </p:cBhvr>
                                      <p:to>
                                        <p:strVal val="visible"/>
                                      </p:to>
                                    </p:set>
                                    <p:anim to="" calcmode="lin" valueType="num">
                                      <p:cBhvr>
                                        <p:cTn id="35" dur="1" fill="hold"/>
                                        <p:tgtEl>
                                          <p:spTgt spid="33799"/>
                                        </p:tgtEl>
                                        <p:attrNameLst>
                                          <p:attrName/>
                                        </p:attrNameLst>
                                      </p:cBhvr>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5" fill="hold" grpId="0" nodeType="clickEffect">
                                  <p:stCondLst>
                                    <p:cond delay="0"/>
                                  </p:stCondLst>
                                  <p:childTnLst>
                                    <p:set>
                                      <p:cBhvr>
                                        <p:cTn id="39" dur="1" fill="hold">
                                          <p:stCondLst>
                                            <p:cond delay="0"/>
                                          </p:stCondLst>
                                        </p:cTn>
                                        <p:tgtEl>
                                          <p:spTgt spid="33802">
                                            <p:txEl>
                                              <p:pRg st="0" end="0"/>
                                            </p:txEl>
                                          </p:spTgt>
                                        </p:tgtEl>
                                        <p:attrNameLst>
                                          <p:attrName>style.visibility</p:attrName>
                                        </p:attrNameLst>
                                      </p:cBhvr>
                                      <p:to>
                                        <p:strVal val="visible"/>
                                      </p:to>
                                    </p:set>
                                    <p:animEffect transition="in" filter="blinds(vertical)">
                                      <p:cBhvr>
                                        <p:cTn id="40" dur="500"/>
                                        <p:tgtEl>
                                          <p:spTgt spid="33802">
                                            <p:txEl>
                                              <p:pRg st="0" end="0"/>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5" fill="hold" grpId="0" nodeType="clickEffect">
                                  <p:stCondLst>
                                    <p:cond delay="0"/>
                                  </p:stCondLst>
                                  <p:childTnLst>
                                    <p:set>
                                      <p:cBhvr>
                                        <p:cTn id="44" dur="1" fill="hold">
                                          <p:stCondLst>
                                            <p:cond delay="0"/>
                                          </p:stCondLst>
                                        </p:cTn>
                                        <p:tgtEl>
                                          <p:spTgt spid="33802">
                                            <p:txEl>
                                              <p:pRg st="1" end="1"/>
                                            </p:txEl>
                                          </p:spTgt>
                                        </p:tgtEl>
                                        <p:attrNameLst>
                                          <p:attrName>style.visibility</p:attrName>
                                        </p:attrNameLst>
                                      </p:cBhvr>
                                      <p:to>
                                        <p:strVal val="visible"/>
                                      </p:to>
                                    </p:set>
                                    <p:animEffect transition="in" filter="blinds(vertical)">
                                      <p:cBhvr>
                                        <p:cTn id="45" dur="500"/>
                                        <p:tgtEl>
                                          <p:spTgt spid="33802">
                                            <p:txEl>
                                              <p:pRg st="1" end="1"/>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5" fill="hold" grpId="0" nodeType="clickEffect">
                                  <p:stCondLst>
                                    <p:cond delay="0"/>
                                  </p:stCondLst>
                                  <p:childTnLst>
                                    <p:set>
                                      <p:cBhvr>
                                        <p:cTn id="49" dur="1" fill="hold">
                                          <p:stCondLst>
                                            <p:cond delay="0"/>
                                          </p:stCondLst>
                                        </p:cTn>
                                        <p:tgtEl>
                                          <p:spTgt spid="33802">
                                            <p:txEl>
                                              <p:pRg st="2" end="2"/>
                                            </p:txEl>
                                          </p:spTgt>
                                        </p:tgtEl>
                                        <p:attrNameLst>
                                          <p:attrName>style.visibility</p:attrName>
                                        </p:attrNameLst>
                                      </p:cBhvr>
                                      <p:to>
                                        <p:strVal val="visible"/>
                                      </p:to>
                                    </p:set>
                                    <p:animEffect transition="in" filter="blinds(vertical)">
                                      <p:cBhvr>
                                        <p:cTn id="50" dur="500"/>
                                        <p:tgtEl>
                                          <p:spTgt spid="33802">
                                            <p:txEl>
                                              <p:pRg st="2" end="2"/>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5" fill="hold" grpId="0" nodeType="clickEffect">
                                  <p:stCondLst>
                                    <p:cond delay="0"/>
                                  </p:stCondLst>
                                  <p:childTnLst>
                                    <p:set>
                                      <p:cBhvr>
                                        <p:cTn id="54" dur="1" fill="hold">
                                          <p:stCondLst>
                                            <p:cond delay="0"/>
                                          </p:stCondLst>
                                        </p:cTn>
                                        <p:tgtEl>
                                          <p:spTgt spid="33802">
                                            <p:txEl>
                                              <p:pRg st="3" end="3"/>
                                            </p:txEl>
                                          </p:spTgt>
                                        </p:tgtEl>
                                        <p:attrNameLst>
                                          <p:attrName>style.visibility</p:attrName>
                                        </p:attrNameLst>
                                      </p:cBhvr>
                                      <p:to>
                                        <p:strVal val="visible"/>
                                      </p:to>
                                    </p:set>
                                    <p:animEffect transition="in" filter="blinds(vertical)">
                                      <p:cBhvr>
                                        <p:cTn id="55" dur="500"/>
                                        <p:tgtEl>
                                          <p:spTgt spid="3380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p:bldP spid="33795" grpId="0"/>
      <p:bldP spid="33796" grpId="0" animBg="1" autoUpdateAnimBg="0"/>
      <p:bldP spid="33797" grpId="0"/>
      <p:bldP spid="33798" grpId="0" animBg="1" autoUpdateAnimBg="0"/>
      <p:bldP spid="33799" grpId="0"/>
      <p:bldP spid="3380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146" name="Picture 2" descr="8-16">
            <a:extLst>
              <a:ext uri="{FF2B5EF4-FFF2-40B4-BE49-F238E27FC236}">
                <a16:creationId xmlns:a16="http://schemas.microsoft.com/office/drawing/2014/main" id="{E89C7868-8A70-5944-95DD-E811A4E1C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4149725"/>
            <a:ext cx="7543800" cy="256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147" name="Text Box 3">
            <a:extLst>
              <a:ext uri="{FF2B5EF4-FFF2-40B4-BE49-F238E27FC236}">
                <a16:creationId xmlns:a16="http://schemas.microsoft.com/office/drawing/2014/main" id="{40CB5174-4C14-A243-A080-D82A47EA2BC4}"/>
              </a:ext>
            </a:extLst>
          </p:cNvPr>
          <p:cNvSpPr txBox="1">
            <a:spLocks noChangeArrowheads="1"/>
          </p:cNvSpPr>
          <p:nvPr/>
        </p:nvSpPr>
        <p:spPr bwMode="auto">
          <a:xfrm>
            <a:off x="762000" y="1177925"/>
            <a:ext cx="80772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rgbClr val="FF33CC"/>
                </a:solidFill>
              </a:rPr>
              <a:t>保护域：指进程所能访问的对象的域。</a:t>
            </a:r>
          </a:p>
          <a:p>
            <a:pPr eaLnBrk="1" hangingPunct="1">
              <a:spcBef>
                <a:spcPct val="50000"/>
              </a:spcBef>
            </a:pPr>
            <a:r>
              <a:rPr lang="zh-CN" altLang="en-US" b="1">
                <a:solidFill>
                  <a:srgbClr val="0000FF"/>
                </a:solidFill>
              </a:rPr>
              <a:t>域</a:t>
            </a:r>
            <a:r>
              <a:rPr lang="zh-CN" altLang="en-US" b="1"/>
              <a:t>：进程对一组对象访问权的集合。</a:t>
            </a:r>
          </a:p>
          <a:p>
            <a:pPr eaLnBrk="1" hangingPunct="1">
              <a:spcBef>
                <a:spcPct val="50000"/>
              </a:spcBef>
            </a:pPr>
            <a:r>
              <a:rPr lang="zh-CN" altLang="en-US" b="1">
                <a:solidFill>
                  <a:srgbClr val="0000FF"/>
                </a:solidFill>
              </a:rPr>
              <a:t>访问权：</a:t>
            </a:r>
            <a:r>
              <a:rPr lang="zh-CN" altLang="en-US" b="1"/>
              <a:t>一个进程能对对象执行操作的权利。</a:t>
            </a:r>
          </a:p>
          <a:p>
            <a:pPr eaLnBrk="1" hangingPunct="1">
              <a:spcBef>
                <a:spcPct val="50000"/>
              </a:spcBef>
            </a:pPr>
            <a:r>
              <a:rPr lang="zh-CN" altLang="en-US" b="1">
                <a:solidFill>
                  <a:srgbClr val="0000FF"/>
                </a:solidFill>
              </a:rPr>
              <a:t>对象</a:t>
            </a:r>
            <a:r>
              <a:rPr lang="zh-CN" altLang="en-US" b="1"/>
              <a:t>：进程能访问的硬件对象与软件对象的集合。</a:t>
            </a:r>
          </a:p>
          <a:p>
            <a:pPr eaLnBrk="1" hangingPunct="1">
              <a:spcBef>
                <a:spcPct val="50000"/>
              </a:spcBef>
            </a:pPr>
            <a:r>
              <a:rPr lang="zh-CN" altLang="en-US" b="1"/>
              <a:t>        </a:t>
            </a:r>
            <a:r>
              <a:rPr lang="zh-CN" altLang="en-US" b="1">
                <a:solidFill>
                  <a:srgbClr val="0000FF"/>
                </a:solidFill>
              </a:rPr>
              <a:t>须知原则：</a:t>
            </a:r>
            <a:r>
              <a:rPr lang="zh-CN" altLang="en-US" b="1"/>
              <a:t>不允许进程对所有的对象进行访问，而只允许进程去访问那些它必须去访问的对象。       </a:t>
            </a:r>
          </a:p>
        </p:txBody>
      </p:sp>
      <p:sp>
        <p:nvSpPr>
          <p:cNvPr id="57348" name="Text Box 9">
            <a:extLst>
              <a:ext uri="{FF2B5EF4-FFF2-40B4-BE49-F238E27FC236}">
                <a16:creationId xmlns:a16="http://schemas.microsoft.com/office/drawing/2014/main" id="{82D5265B-70E5-7B41-BCC5-C09D892CA561}"/>
              </a:ext>
            </a:extLst>
          </p:cNvPr>
          <p:cNvSpPr txBox="1">
            <a:spLocks noChangeArrowheads="1"/>
          </p:cNvSpPr>
          <p:nvPr/>
        </p:nvSpPr>
        <p:spPr bwMode="auto">
          <a:xfrm>
            <a:off x="685800" y="609600"/>
            <a:ext cx="2733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3333FF"/>
                </a:solidFill>
                <a:ea typeface="楷体_GB2312"/>
                <a:cs typeface="楷体_GB2312"/>
              </a:rPr>
              <a:t>一、保护域</a:t>
            </a:r>
          </a:p>
        </p:txBody>
      </p:sp>
      <p:sp>
        <p:nvSpPr>
          <p:cNvPr id="5" name="TextBox 4">
            <a:extLst>
              <a:ext uri="{FF2B5EF4-FFF2-40B4-BE49-F238E27FC236}">
                <a16:creationId xmlns:a16="http://schemas.microsoft.com/office/drawing/2014/main" id="{59D81772-02CD-8A4A-BEA6-CBE9D2213CA4}"/>
              </a:ext>
            </a:extLst>
          </p:cNvPr>
          <p:cNvSpPr txBox="1">
            <a:spLocks noChangeArrowheads="1"/>
          </p:cNvSpPr>
          <p:nvPr/>
        </p:nvSpPr>
        <p:spPr bwMode="auto">
          <a:xfrm>
            <a:off x="3851275" y="6165850"/>
            <a:ext cx="3457575"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0000FF"/>
                </a:solidFill>
              </a:rPr>
              <a:t>图</a:t>
            </a:r>
            <a:r>
              <a:rPr lang="en-US" altLang="zh-CN" b="1" dirty="0">
                <a:solidFill>
                  <a:srgbClr val="0000FF"/>
                </a:solidFill>
              </a:rPr>
              <a:t>5-17 </a:t>
            </a:r>
            <a:r>
              <a:rPr lang="zh-CN" altLang="en-US" b="1" dirty="0">
                <a:solidFill>
                  <a:srgbClr val="0000FF"/>
                </a:solidFill>
              </a:rPr>
              <a:t>三个保护域</a:t>
            </a:r>
          </a:p>
        </p:txBody>
      </p:sp>
      <p:sp>
        <p:nvSpPr>
          <p:cNvPr id="6" name="Text Box 2">
            <a:extLst>
              <a:ext uri="{FF2B5EF4-FFF2-40B4-BE49-F238E27FC236}">
                <a16:creationId xmlns:a16="http://schemas.microsoft.com/office/drawing/2014/main" id="{A0393257-E7D8-5C4A-814A-A7484C6C20B2}"/>
              </a:ext>
            </a:extLst>
          </p:cNvPr>
          <p:cNvSpPr txBox="1">
            <a:spLocks noChangeArrowheads="1"/>
          </p:cNvSpPr>
          <p:nvPr/>
        </p:nvSpPr>
        <p:spPr bwMode="auto">
          <a:xfrm>
            <a:off x="685800" y="0"/>
            <a:ext cx="8458200" cy="457200"/>
          </a:xfrm>
          <a:prstGeom prst="rect">
            <a:avLst/>
          </a:prstGeom>
          <a:noFill/>
          <a:ln w="12700">
            <a:noFill/>
            <a:miter lim="800000"/>
            <a:headEnd/>
            <a:tailEnd/>
          </a:ln>
          <a:effec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FF0066"/>
                </a:solidFill>
              </a:rPr>
              <a:t>5.6  </a:t>
            </a:r>
            <a:r>
              <a:rPr lang="zh-CN" altLang="en-US" b="1" dirty="0">
                <a:solidFill>
                  <a:srgbClr val="FF0066"/>
                </a:solidFill>
              </a:rPr>
              <a:t>文件的共享与文件保护</a:t>
            </a:r>
            <a:r>
              <a:rPr lang="en-US" altLang="zh-CN" b="1" dirty="0">
                <a:solidFill>
                  <a:srgbClr val="FF0066"/>
                </a:solidFill>
              </a:rPr>
              <a:t>---</a:t>
            </a:r>
            <a:r>
              <a:rPr lang="zh-CN" altLang="en-US" b="1" dirty="0">
                <a:solidFill>
                  <a:srgbClr val="0000FF"/>
                </a:solidFill>
              </a:rPr>
              <a:t>存取控制机制</a:t>
            </a:r>
            <a:endParaRPr lang="zh-CN" altLang="en-US" b="1" dirty="0">
              <a:solidFill>
                <a:srgbClr val="0000FF"/>
              </a:solidFill>
              <a:effectLst>
                <a:outerShdw blurRad="38100" dist="38100" dir="2700000" algn="tl">
                  <a:srgbClr val="C0C0C0"/>
                </a:outerShdw>
              </a:effectLst>
            </a:endParaRPr>
          </a:p>
        </p:txBody>
      </p:sp>
    </p:spTree>
    <p:extLst>
      <p:ext uri="{BB962C8B-B14F-4D97-AF65-F5344CB8AC3E}">
        <p14:creationId xmlns:p14="http://schemas.microsoft.com/office/powerpoint/2010/main" val="26492203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2147">
                                            <p:txEl>
                                              <p:pRg st="0" end="0"/>
                                            </p:txEl>
                                          </p:spTgt>
                                        </p:tgtEl>
                                        <p:attrNameLst>
                                          <p:attrName>style.visibility</p:attrName>
                                        </p:attrNameLst>
                                      </p:cBhvr>
                                      <p:to>
                                        <p:strVal val="visible"/>
                                      </p:to>
                                    </p:set>
                                    <p:animEffect transition="in" filter="wipe(left)">
                                      <p:cBhvr>
                                        <p:cTn id="7" dur="500"/>
                                        <p:tgtEl>
                                          <p:spTgt spid="262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2147">
                                            <p:txEl>
                                              <p:pRg st="1" end="1"/>
                                            </p:txEl>
                                          </p:spTgt>
                                        </p:tgtEl>
                                        <p:attrNameLst>
                                          <p:attrName>style.visibility</p:attrName>
                                        </p:attrNameLst>
                                      </p:cBhvr>
                                      <p:to>
                                        <p:strVal val="visible"/>
                                      </p:to>
                                    </p:set>
                                    <p:animEffect transition="in" filter="wipe(left)">
                                      <p:cBhvr>
                                        <p:cTn id="12" dur="500"/>
                                        <p:tgtEl>
                                          <p:spTgt spid="2621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2147">
                                            <p:txEl>
                                              <p:pRg st="2" end="2"/>
                                            </p:txEl>
                                          </p:spTgt>
                                        </p:tgtEl>
                                        <p:attrNameLst>
                                          <p:attrName>style.visibility</p:attrName>
                                        </p:attrNameLst>
                                      </p:cBhvr>
                                      <p:to>
                                        <p:strVal val="visible"/>
                                      </p:to>
                                    </p:set>
                                    <p:animEffect transition="in" filter="wipe(left)">
                                      <p:cBhvr>
                                        <p:cTn id="17" dur="500"/>
                                        <p:tgtEl>
                                          <p:spTgt spid="26214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2147">
                                            <p:txEl>
                                              <p:pRg st="3" end="3"/>
                                            </p:txEl>
                                          </p:spTgt>
                                        </p:tgtEl>
                                        <p:attrNameLst>
                                          <p:attrName>style.visibility</p:attrName>
                                        </p:attrNameLst>
                                      </p:cBhvr>
                                      <p:to>
                                        <p:strVal val="visible"/>
                                      </p:to>
                                    </p:set>
                                    <p:animEffect transition="in" filter="wipe(left)">
                                      <p:cBhvr>
                                        <p:cTn id="22" dur="500"/>
                                        <p:tgtEl>
                                          <p:spTgt spid="26214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2147">
                                            <p:txEl>
                                              <p:pRg st="4" end="4"/>
                                            </p:txEl>
                                          </p:spTgt>
                                        </p:tgtEl>
                                        <p:attrNameLst>
                                          <p:attrName>style.visibility</p:attrName>
                                        </p:attrNameLst>
                                      </p:cBhvr>
                                      <p:to>
                                        <p:strVal val="visible"/>
                                      </p:to>
                                    </p:set>
                                    <p:animEffect transition="in" filter="wipe(left)">
                                      <p:cBhvr>
                                        <p:cTn id="27" dur="500"/>
                                        <p:tgtEl>
                                          <p:spTgt spid="26214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262146"/>
                                        </p:tgtEl>
                                        <p:attrNameLst>
                                          <p:attrName>style.visibility</p:attrName>
                                        </p:attrNameLst>
                                      </p:cBhvr>
                                      <p:to>
                                        <p:strVal val="visible"/>
                                      </p:to>
                                    </p:set>
                                    <p:animEffect transition="in" filter="dissolve">
                                      <p:cBhvr>
                                        <p:cTn id="32" dur="500"/>
                                        <p:tgtEl>
                                          <p:spTgt spid="262146"/>
                                        </p:tgtEl>
                                      </p:cBhvr>
                                    </p:animEffect>
                                  </p:childTnLst>
                                </p:cTn>
                              </p:par>
                            </p:childTnLst>
                          </p:cTn>
                        </p:par>
                        <p:par>
                          <p:cTn id="33" fill="hold" nodeType="afterGroup">
                            <p:stCondLst>
                              <p:cond delay="500"/>
                            </p:stCondLst>
                            <p:childTnLst>
                              <p:par>
                                <p:cTn id="34" presetID="3" presetClass="entr" presetSubtype="10"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blinds(horizontal)">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7" grpId="0" build="p" autoUpdateAnimBg="0"/>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F0953F-A6CA-9A40-AE5A-41870E89F0F4}"/>
              </a:ext>
            </a:extLst>
          </p:cNvPr>
          <p:cNvSpPr>
            <a:spLocks noGrp="1" noChangeArrowheads="1"/>
          </p:cNvSpPr>
          <p:nvPr>
            <p:ph type="ctrTitle"/>
          </p:nvPr>
        </p:nvSpPr>
        <p:spPr bwMode="auto">
          <a:xfrm>
            <a:off x="685800" y="609600"/>
            <a:ext cx="7772400" cy="533400"/>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en-US" altLang="zh-CN" sz="3200" b="1" dirty="0">
                <a:solidFill>
                  <a:srgbClr val="0000FF"/>
                </a:solidFill>
                <a:effectLst>
                  <a:outerShdw blurRad="38100" dist="38100" dir="2700000" algn="tl">
                    <a:srgbClr val="C0C0C0"/>
                  </a:outerShdw>
                </a:effectLst>
              </a:rPr>
              <a:t>5.1.2  </a:t>
            </a:r>
            <a:r>
              <a:rPr lang="zh-CN" altLang="en-US" sz="3200" b="1" dirty="0">
                <a:solidFill>
                  <a:srgbClr val="0000FF"/>
                </a:solidFill>
                <a:effectLst>
                  <a:outerShdw blurRad="38100" dist="38100" dir="2700000" algn="tl">
                    <a:srgbClr val="C0C0C0"/>
                  </a:outerShdw>
                </a:effectLst>
              </a:rPr>
              <a:t>文件的类型</a:t>
            </a:r>
          </a:p>
        </p:txBody>
      </p:sp>
      <p:sp>
        <p:nvSpPr>
          <p:cNvPr id="4099" name="Rectangle 3">
            <a:extLst>
              <a:ext uri="{FF2B5EF4-FFF2-40B4-BE49-F238E27FC236}">
                <a16:creationId xmlns:a16="http://schemas.microsoft.com/office/drawing/2014/main" id="{C207FBC7-7735-424A-9C6B-5E944C1897E6}"/>
              </a:ext>
            </a:extLst>
          </p:cNvPr>
          <p:cNvSpPr>
            <a:spLocks noGrp="1" noChangeArrowheads="1"/>
          </p:cNvSpPr>
          <p:nvPr>
            <p:ph type="subTitle" idx="1"/>
          </p:nvPr>
        </p:nvSpPr>
        <p:spPr bwMode="auto">
          <a:xfrm>
            <a:off x="838200" y="1219200"/>
            <a:ext cx="6400800" cy="533400"/>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zh-CN" altLang="en-US" sz="2800" b="1" i="1">
                <a:solidFill>
                  <a:srgbClr val="0000FF"/>
                </a:solidFill>
                <a:effectLst>
                  <a:outerShdw blurRad="38100" dist="38100" dir="2700000" algn="tl">
                    <a:srgbClr val="C0C0C0"/>
                  </a:outerShdw>
                </a:effectLst>
              </a:rPr>
              <a:t>通常对文件有以下几种分类方法</a:t>
            </a:r>
            <a:r>
              <a:rPr lang="zh-CN" altLang="en-US" sz="2800" b="1">
                <a:solidFill>
                  <a:srgbClr val="0000FF"/>
                </a:solidFill>
                <a:effectLst>
                  <a:outerShdw blurRad="38100" dist="38100" dir="2700000" algn="tl">
                    <a:srgbClr val="C0C0C0"/>
                  </a:outerShdw>
                </a:effectLst>
              </a:rPr>
              <a:t>：</a:t>
            </a:r>
          </a:p>
        </p:txBody>
      </p:sp>
      <p:sp>
        <p:nvSpPr>
          <p:cNvPr id="4102" name="Rectangle 6">
            <a:extLst>
              <a:ext uri="{FF2B5EF4-FFF2-40B4-BE49-F238E27FC236}">
                <a16:creationId xmlns:a16="http://schemas.microsoft.com/office/drawing/2014/main" id="{6400E544-6338-F045-AB95-929458AABFC0}"/>
              </a:ext>
            </a:extLst>
          </p:cNvPr>
          <p:cNvSpPr>
            <a:spLocks noChangeArrowheads="1"/>
          </p:cNvSpPr>
          <p:nvPr/>
        </p:nvSpPr>
        <p:spPr bwMode="auto">
          <a:xfrm>
            <a:off x="533400" y="1981200"/>
            <a:ext cx="8534400" cy="2286000"/>
          </a:xfrm>
          <a:prstGeom prst="rect">
            <a:avLst/>
          </a:prstGeom>
          <a:noFill/>
          <a:ln w="9525">
            <a:noFill/>
            <a:miter lim="800000"/>
            <a:headEnd/>
            <a:tailEnd/>
          </a:ln>
          <a:effec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rgbClr val="FF0000"/>
                </a:solidFill>
                <a:effectLst>
                  <a:outerShdw blurRad="38100" dist="38100" dir="2700000" algn="tl">
                    <a:srgbClr val="C0C0C0"/>
                  </a:outerShdw>
                </a:effectLst>
              </a:rPr>
              <a:t>1</a:t>
            </a:r>
            <a:r>
              <a:rPr lang="zh-CN" altLang="en-US" sz="2800" b="1">
                <a:solidFill>
                  <a:srgbClr val="FF0000"/>
                </a:solidFill>
                <a:effectLst>
                  <a:outerShdw blurRad="38100" dist="38100" dir="2700000" algn="tl">
                    <a:srgbClr val="C0C0C0"/>
                  </a:outerShdw>
                </a:effectLst>
              </a:rPr>
              <a:t>、按用途分类</a:t>
            </a:r>
          </a:p>
          <a:p>
            <a:pPr eaLnBrk="1" hangingPunct="1"/>
            <a:r>
              <a:rPr lang="zh-CN" altLang="en-US" sz="2800" b="1">
                <a:effectLst>
                  <a:outerShdw blurRad="38100" dist="38100" dir="2700000" algn="tl">
                    <a:srgbClr val="C0C0C0"/>
                  </a:outerShdw>
                </a:effectLst>
              </a:rPr>
              <a:t>（</a:t>
            </a:r>
            <a:r>
              <a:rPr lang="en-US" altLang="zh-CN" sz="2800" b="1">
                <a:effectLst>
                  <a:outerShdw blurRad="38100" dist="38100" dir="2700000" algn="tl">
                    <a:srgbClr val="C0C0C0"/>
                  </a:outerShdw>
                </a:effectLst>
              </a:rPr>
              <a:t>1</a:t>
            </a:r>
            <a:r>
              <a:rPr lang="zh-CN" altLang="en-US" sz="2800" b="1">
                <a:effectLst>
                  <a:outerShdw blurRad="38100" dist="38100" dir="2700000" algn="tl">
                    <a:srgbClr val="C0C0C0"/>
                  </a:outerShdw>
                </a:effectLst>
              </a:rPr>
              <a:t>） </a:t>
            </a:r>
            <a:r>
              <a:rPr lang="zh-CN" altLang="en-US" sz="2800" b="1">
                <a:solidFill>
                  <a:srgbClr val="0000FF"/>
                </a:solidFill>
                <a:effectLst>
                  <a:outerShdw blurRad="38100" dist="38100" dir="2700000" algn="tl">
                    <a:srgbClr val="C0C0C0"/>
                  </a:outerShdw>
                </a:effectLst>
              </a:rPr>
              <a:t>系统文件：</a:t>
            </a:r>
            <a:r>
              <a:rPr lang="zh-CN" altLang="en-US" sz="2800" b="1">
                <a:effectLst>
                  <a:outerShdw blurRad="38100" dist="38100" dir="2700000" algn="tl">
                    <a:srgbClr val="C0C0C0"/>
                  </a:outerShdw>
                </a:effectLst>
              </a:rPr>
              <a:t>指与操作系统本身有关的一些信息</a:t>
            </a:r>
            <a:endParaRPr lang="en-US" altLang="zh-CN" sz="2800" b="1">
              <a:effectLst>
                <a:outerShdw blurRad="38100" dist="38100" dir="2700000" algn="tl">
                  <a:srgbClr val="C0C0C0"/>
                </a:outerShdw>
              </a:effectLst>
            </a:endParaRPr>
          </a:p>
          <a:p>
            <a:pPr eaLnBrk="1" hangingPunct="1"/>
            <a:r>
              <a:rPr lang="zh-CN" altLang="en-US" sz="2800" b="1">
                <a:effectLst>
                  <a:outerShdw blurRad="38100" dist="38100" dir="2700000" algn="tl">
                    <a:srgbClr val="C0C0C0"/>
                  </a:outerShdw>
                </a:effectLst>
              </a:rPr>
              <a:t>所组成的文件。</a:t>
            </a:r>
          </a:p>
          <a:p>
            <a:pPr eaLnBrk="1" hangingPunct="1"/>
            <a:r>
              <a:rPr lang="zh-CN" altLang="en-US" sz="2800" b="1">
                <a:effectLst>
                  <a:outerShdw blurRad="38100" dist="38100" dir="2700000" algn="tl">
                    <a:srgbClr val="C0C0C0"/>
                  </a:outerShdw>
                </a:effectLst>
              </a:rPr>
              <a:t>（</a:t>
            </a:r>
            <a:r>
              <a:rPr lang="en-US" altLang="zh-CN" sz="2800" b="1">
                <a:effectLst>
                  <a:outerShdw blurRad="38100" dist="38100" dir="2700000" algn="tl">
                    <a:srgbClr val="C0C0C0"/>
                  </a:outerShdw>
                </a:effectLst>
              </a:rPr>
              <a:t>2</a:t>
            </a:r>
            <a:r>
              <a:rPr lang="zh-CN" altLang="en-US" sz="2800" b="1">
                <a:effectLst>
                  <a:outerShdw blurRad="38100" dist="38100" dir="2700000" algn="tl">
                    <a:srgbClr val="C0C0C0"/>
                  </a:outerShdw>
                </a:effectLst>
              </a:rPr>
              <a:t>） </a:t>
            </a:r>
            <a:r>
              <a:rPr lang="zh-CN" altLang="en-US" sz="2800" b="1">
                <a:solidFill>
                  <a:srgbClr val="0000FF"/>
                </a:solidFill>
                <a:effectLst>
                  <a:outerShdw blurRad="38100" dist="38100" dir="2700000" algn="tl">
                    <a:srgbClr val="C0C0C0"/>
                  </a:outerShdw>
                </a:effectLst>
              </a:rPr>
              <a:t>库文件：</a:t>
            </a:r>
            <a:r>
              <a:rPr lang="zh-CN" altLang="en-US" sz="2800" b="1">
                <a:effectLst>
                  <a:outerShdw blurRad="38100" dist="38100" dir="2700000" algn="tl">
                    <a:srgbClr val="C0C0C0"/>
                  </a:outerShdw>
                </a:effectLst>
              </a:rPr>
              <a:t>指由系统提供给用户调用的各种标准</a:t>
            </a:r>
            <a:endParaRPr lang="en-US" altLang="zh-CN" sz="2800" b="1">
              <a:effectLst>
                <a:outerShdw blurRad="38100" dist="38100" dir="2700000" algn="tl">
                  <a:srgbClr val="C0C0C0"/>
                </a:outerShdw>
              </a:effectLst>
            </a:endParaRPr>
          </a:p>
          <a:p>
            <a:pPr eaLnBrk="1" hangingPunct="1"/>
            <a:r>
              <a:rPr lang="zh-CN" altLang="en-US" sz="2800" b="1">
                <a:effectLst>
                  <a:outerShdw blurRad="38100" dist="38100" dir="2700000" algn="tl">
                    <a:srgbClr val="C0C0C0"/>
                  </a:outerShdw>
                </a:effectLst>
              </a:rPr>
              <a:t>过程，函数和应用程序。</a:t>
            </a:r>
          </a:p>
          <a:p>
            <a:pPr eaLnBrk="1" hangingPunct="1"/>
            <a:r>
              <a:rPr lang="zh-CN" altLang="en-US" sz="2800" b="1">
                <a:effectLst>
                  <a:outerShdw blurRad="38100" dist="38100" dir="2700000" algn="tl">
                    <a:srgbClr val="C0C0C0"/>
                  </a:outerShdw>
                </a:effectLst>
              </a:rPr>
              <a:t>（</a:t>
            </a:r>
            <a:r>
              <a:rPr lang="en-US" altLang="zh-CN" sz="2800" b="1">
                <a:effectLst>
                  <a:outerShdw blurRad="38100" dist="38100" dir="2700000" algn="tl">
                    <a:srgbClr val="C0C0C0"/>
                  </a:outerShdw>
                </a:effectLst>
              </a:rPr>
              <a:t>3</a:t>
            </a:r>
            <a:r>
              <a:rPr lang="zh-CN" altLang="en-US" sz="2800" b="1">
                <a:effectLst>
                  <a:outerShdw blurRad="38100" dist="38100" dir="2700000" algn="tl">
                    <a:srgbClr val="C0C0C0"/>
                  </a:outerShdw>
                </a:effectLst>
              </a:rPr>
              <a:t>） </a:t>
            </a:r>
            <a:r>
              <a:rPr lang="zh-CN" altLang="en-US" sz="2800" b="1">
                <a:solidFill>
                  <a:srgbClr val="0000FF"/>
                </a:solidFill>
                <a:effectLst>
                  <a:outerShdw blurRad="38100" dist="38100" dir="2700000" algn="tl">
                    <a:srgbClr val="C0C0C0"/>
                  </a:outerShdw>
                </a:effectLst>
              </a:rPr>
              <a:t>用户文件：</a:t>
            </a:r>
            <a:r>
              <a:rPr lang="zh-CN" altLang="en-US" sz="2800" b="1">
                <a:effectLst>
                  <a:outerShdw blurRad="38100" dist="38100" dir="2700000" algn="tl">
                    <a:srgbClr val="C0C0C0"/>
                  </a:outerShdw>
                </a:effectLst>
              </a:rPr>
              <a:t>由用户的信息所组成的文件。</a:t>
            </a:r>
          </a:p>
        </p:txBody>
      </p:sp>
      <p:sp>
        <p:nvSpPr>
          <p:cNvPr id="4110" name="Rectangle 14">
            <a:extLst>
              <a:ext uri="{FF2B5EF4-FFF2-40B4-BE49-F238E27FC236}">
                <a16:creationId xmlns:a16="http://schemas.microsoft.com/office/drawing/2014/main" id="{9A8E96B5-CD33-9149-AC3D-78C73A769135}"/>
              </a:ext>
            </a:extLst>
          </p:cNvPr>
          <p:cNvSpPr>
            <a:spLocks noChangeArrowheads="1"/>
          </p:cNvSpPr>
          <p:nvPr/>
        </p:nvSpPr>
        <p:spPr bwMode="auto">
          <a:xfrm>
            <a:off x="533400" y="4495800"/>
            <a:ext cx="8534400" cy="2057400"/>
          </a:xfrm>
          <a:prstGeom prst="rect">
            <a:avLst/>
          </a:prstGeom>
          <a:noFill/>
          <a:ln w="9525">
            <a:noFill/>
            <a:miter lim="800000"/>
            <a:headEnd/>
            <a:tailEnd/>
          </a:ln>
          <a:effec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rgbClr val="FF0000"/>
                </a:solidFill>
                <a:effectLst>
                  <a:outerShdw blurRad="38100" dist="38100" dir="2700000" algn="tl">
                    <a:srgbClr val="C0C0C0"/>
                  </a:outerShdw>
                </a:effectLst>
              </a:rPr>
              <a:t>2</a:t>
            </a:r>
            <a:r>
              <a:rPr lang="zh-CN" altLang="en-US" sz="2800" b="1">
                <a:solidFill>
                  <a:srgbClr val="FF0000"/>
                </a:solidFill>
                <a:effectLst>
                  <a:outerShdw blurRad="38100" dist="38100" dir="2700000" algn="tl">
                    <a:srgbClr val="C0C0C0"/>
                  </a:outerShdw>
                </a:effectLst>
              </a:rPr>
              <a:t>、按存取控制属性分类</a:t>
            </a:r>
          </a:p>
          <a:p>
            <a:pPr eaLnBrk="1" hangingPunct="1"/>
            <a:r>
              <a:rPr lang="zh-CN" altLang="en-US" sz="2800" b="1">
                <a:effectLst>
                  <a:outerShdw blurRad="38100" dist="38100" dir="2700000" algn="tl">
                    <a:srgbClr val="C0C0C0"/>
                  </a:outerShdw>
                </a:effectLst>
              </a:rPr>
              <a:t> （</a:t>
            </a:r>
            <a:r>
              <a:rPr lang="en-US" altLang="zh-CN" sz="2800" b="1">
                <a:effectLst>
                  <a:outerShdw blurRad="38100" dist="38100" dir="2700000" algn="tl">
                    <a:srgbClr val="C0C0C0"/>
                  </a:outerShdw>
                </a:effectLst>
              </a:rPr>
              <a:t>1</a:t>
            </a:r>
            <a:r>
              <a:rPr lang="zh-CN" altLang="en-US" sz="2800" b="1">
                <a:effectLst>
                  <a:outerShdw blurRad="38100" dist="38100" dir="2700000" algn="tl">
                    <a:srgbClr val="C0C0C0"/>
                  </a:outerShdw>
                </a:effectLst>
              </a:rPr>
              <a:t>）</a:t>
            </a:r>
            <a:r>
              <a:rPr lang="zh-CN" altLang="en-US" sz="2800" b="1">
                <a:solidFill>
                  <a:srgbClr val="0000FF"/>
                </a:solidFill>
                <a:effectLst>
                  <a:outerShdw blurRad="38100" dist="38100" dir="2700000" algn="tl">
                    <a:srgbClr val="C0C0C0"/>
                  </a:outerShdw>
                </a:effectLst>
              </a:rPr>
              <a:t>只读文件：</a:t>
            </a:r>
            <a:r>
              <a:rPr lang="zh-CN" altLang="en-US" sz="2800" b="1">
                <a:effectLst>
                  <a:outerShdw blurRad="38100" dist="38100" dir="2700000" algn="tl">
                    <a:srgbClr val="C0C0C0"/>
                  </a:outerShdw>
                </a:effectLst>
              </a:rPr>
              <a:t>仅允许对其进行读操作的文件。</a:t>
            </a:r>
          </a:p>
          <a:p>
            <a:pPr eaLnBrk="1" hangingPunct="1"/>
            <a:r>
              <a:rPr lang="zh-CN" altLang="en-US" sz="2800" b="1">
                <a:effectLst>
                  <a:outerShdw blurRad="38100" dist="38100" dir="2700000" algn="tl">
                    <a:srgbClr val="C0C0C0"/>
                  </a:outerShdw>
                </a:effectLst>
              </a:rPr>
              <a:t> （</a:t>
            </a:r>
            <a:r>
              <a:rPr lang="en-US" altLang="zh-CN" sz="2800" b="1">
                <a:effectLst>
                  <a:outerShdw blurRad="38100" dist="38100" dir="2700000" algn="tl">
                    <a:srgbClr val="C0C0C0"/>
                  </a:outerShdw>
                </a:effectLst>
              </a:rPr>
              <a:t>2</a:t>
            </a:r>
            <a:r>
              <a:rPr lang="zh-CN" altLang="en-US" sz="2800" b="1">
                <a:effectLst>
                  <a:outerShdw blurRad="38100" dist="38100" dir="2700000" algn="tl">
                    <a:srgbClr val="C0C0C0"/>
                  </a:outerShdw>
                </a:effectLst>
              </a:rPr>
              <a:t>）</a:t>
            </a:r>
            <a:r>
              <a:rPr lang="zh-CN" altLang="en-US" sz="2800" b="1">
                <a:solidFill>
                  <a:srgbClr val="0000FF"/>
                </a:solidFill>
                <a:effectLst>
                  <a:outerShdw blurRad="38100" dist="38100" dir="2700000" algn="tl">
                    <a:srgbClr val="C0C0C0"/>
                  </a:outerShdw>
                </a:effectLst>
              </a:rPr>
              <a:t>读写文件：</a:t>
            </a:r>
            <a:r>
              <a:rPr lang="zh-CN" altLang="en-US" sz="2800" b="1">
                <a:effectLst>
                  <a:outerShdw blurRad="38100" dist="38100" dir="2700000" algn="tl">
                    <a:srgbClr val="C0C0C0"/>
                  </a:outerShdw>
                </a:effectLst>
              </a:rPr>
              <a:t>有控制地允许不同用户对其进行读</a:t>
            </a:r>
            <a:endParaRPr lang="en-US" altLang="zh-CN" sz="2800" b="1">
              <a:effectLst>
                <a:outerShdw blurRad="38100" dist="38100" dir="2700000" algn="tl">
                  <a:srgbClr val="C0C0C0"/>
                </a:outerShdw>
              </a:effectLst>
            </a:endParaRPr>
          </a:p>
          <a:p>
            <a:pPr eaLnBrk="1" hangingPunct="1"/>
            <a:r>
              <a:rPr lang="zh-CN" altLang="en-US" sz="2800" b="1">
                <a:effectLst>
                  <a:outerShdw blurRad="38100" dist="38100" dir="2700000" algn="tl">
                    <a:srgbClr val="C0C0C0"/>
                  </a:outerShdw>
                </a:effectLst>
              </a:rPr>
              <a:t>或写操作的文件。</a:t>
            </a:r>
          </a:p>
          <a:p>
            <a:pPr eaLnBrk="1" hangingPunct="1"/>
            <a:r>
              <a:rPr lang="zh-CN" altLang="en-US" sz="2800" b="1">
                <a:effectLst>
                  <a:outerShdw blurRad="38100" dist="38100" dir="2700000" algn="tl">
                    <a:srgbClr val="C0C0C0"/>
                  </a:outerShdw>
                </a:effectLst>
              </a:rPr>
              <a:t> （</a:t>
            </a:r>
            <a:r>
              <a:rPr lang="en-US" altLang="zh-CN" sz="2800" b="1">
                <a:effectLst>
                  <a:outerShdw blurRad="38100" dist="38100" dir="2700000" algn="tl">
                    <a:srgbClr val="C0C0C0"/>
                  </a:outerShdw>
                </a:effectLst>
              </a:rPr>
              <a:t>3</a:t>
            </a:r>
            <a:r>
              <a:rPr lang="zh-CN" altLang="en-US" sz="2800" b="1">
                <a:effectLst>
                  <a:outerShdw blurRad="38100" dist="38100" dir="2700000" algn="tl">
                    <a:srgbClr val="C0C0C0"/>
                  </a:outerShdw>
                </a:effectLst>
              </a:rPr>
              <a:t>）</a:t>
            </a:r>
            <a:r>
              <a:rPr lang="zh-CN" altLang="en-US" sz="2800" b="1">
                <a:solidFill>
                  <a:srgbClr val="0000FF"/>
                </a:solidFill>
                <a:effectLst>
                  <a:outerShdw blurRad="38100" dist="38100" dir="2700000" algn="tl">
                    <a:srgbClr val="C0C0C0"/>
                  </a:outerShdw>
                </a:effectLst>
              </a:rPr>
              <a:t>只执行文件：</a:t>
            </a:r>
            <a:r>
              <a:rPr lang="zh-CN" altLang="en-US" sz="2800" b="1">
                <a:solidFill>
                  <a:schemeClr val="tx2"/>
                </a:solidFill>
                <a:effectLst>
                  <a:outerShdw blurRad="38100" dist="38100" dir="2700000" algn="tl">
                    <a:srgbClr val="C0C0C0"/>
                  </a:outerShdw>
                </a:effectLst>
              </a:rPr>
              <a:t>只允许被核准的用户调用执行。</a:t>
            </a:r>
            <a:endParaRPr lang="zh-CN" altLang="en-US" sz="2800" b="1" u="sng">
              <a:solidFill>
                <a:schemeClr val="tx2"/>
              </a:solidFill>
              <a:effectLst>
                <a:outerShdw blurRad="38100" dist="38100" dir="2700000" algn="tl">
                  <a:srgbClr val="C0C0C0"/>
                </a:outerShdw>
              </a:effectLst>
            </a:endParaRPr>
          </a:p>
        </p:txBody>
      </p:sp>
      <p:sp>
        <p:nvSpPr>
          <p:cNvPr id="4114" name="Rectangle 18">
            <a:extLst>
              <a:ext uri="{FF2B5EF4-FFF2-40B4-BE49-F238E27FC236}">
                <a16:creationId xmlns:a16="http://schemas.microsoft.com/office/drawing/2014/main" id="{0C814653-25E7-C343-B390-54D23175249B}"/>
              </a:ext>
            </a:extLst>
          </p:cNvPr>
          <p:cNvSpPr>
            <a:spLocks noChangeArrowheads="1"/>
          </p:cNvSpPr>
          <p:nvPr/>
        </p:nvSpPr>
        <p:spPr bwMode="auto">
          <a:xfrm>
            <a:off x="609600" y="0"/>
            <a:ext cx="7772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0066"/>
                </a:solidFill>
              </a:rPr>
              <a:t>5.1   </a:t>
            </a:r>
            <a:r>
              <a:rPr lang="zh-CN" altLang="en-US" sz="2800" b="1" dirty="0">
                <a:solidFill>
                  <a:srgbClr val="FF0066"/>
                </a:solidFill>
              </a:rPr>
              <a:t>文件和文件系统</a:t>
            </a:r>
          </a:p>
        </p:txBody>
      </p:sp>
    </p:spTree>
    <p:extLst>
      <p:ext uri="{BB962C8B-B14F-4D97-AF65-F5344CB8AC3E}">
        <p14:creationId xmlns:p14="http://schemas.microsoft.com/office/powerpoint/2010/main" val="162642906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114"/>
                                        </p:tgtEl>
                                        <p:attrNameLst>
                                          <p:attrName>style.visibility</p:attrName>
                                        </p:attrNameLst>
                                      </p:cBhvr>
                                      <p:to>
                                        <p:strVal val="visible"/>
                                      </p:to>
                                    </p:set>
                                    <p:anim calcmode="lin" valueType="num">
                                      <p:cBhvr additive="base">
                                        <p:cTn id="7" dur="500" fill="hold"/>
                                        <p:tgtEl>
                                          <p:spTgt spid="4114"/>
                                        </p:tgtEl>
                                        <p:attrNameLst>
                                          <p:attrName>ppt_x</p:attrName>
                                        </p:attrNameLst>
                                      </p:cBhvr>
                                      <p:tavLst>
                                        <p:tav tm="0">
                                          <p:val>
                                            <p:strVal val="#ppt_x"/>
                                          </p:val>
                                        </p:tav>
                                        <p:tav tm="100000">
                                          <p:val>
                                            <p:strVal val="#ppt_x"/>
                                          </p:val>
                                        </p:tav>
                                      </p:tavLst>
                                    </p:anim>
                                    <p:anim calcmode="lin" valueType="num">
                                      <p:cBhvr additive="base">
                                        <p:cTn id="8" dur="500" fill="hold"/>
                                        <p:tgtEl>
                                          <p:spTgt spid="4114"/>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098"/>
                                        </p:tgtEl>
                                        <p:attrNameLst>
                                          <p:attrName>style.visibility</p:attrName>
                                        </p:attrNameLst>
                                      </p:cBhvr>
                                      <p:to>
                                        <p:strVal val="visible"/>
                                      </p:to>
                                    </p:set>
                                    <p:anim calcmode="lin" valueType="num">
                                      <p:cBhvr additive="base">
                                        <p:cTn id="12" dur="500" fill="hold"/>
                                        <p:tgtEl>
                                          <p:spTgt spid="4098"/>
                                        </p:tgtEl>
                                        <p:attrNameLst>
                                          <p:attrName>ppt_x</p:attrName>
                                        </p:attrNameLst>
                                      </p:cBhvr>
                                      <p:tavLst>
                                        <p:tav tm="0">
                                          <p:val>
                                            <p:strVal val="0-#ppt_w/2"/>
                                          </p:val>
                                        </p:tav>
                                        <p:tav tm="100000">
                                          <p:val>
                                            <p:strVal val="#ppt_x"/>
                                          </p:val>
                                        </p:tav>
                                      </p:tavLst>
                                    </p:anim>
                                    <p:anim calcmode="lin" valueType="num">
                                      <p:cBhvr additive="base">
                                        <p:cTn id="13" dur="500" fill="hold"/>
                                        <p:tgtEl>
                                          <p:spTgt spid="4098"/>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099">
                                            <p:txEl>
                                              <p:pRg st="0" end="0"/>
                                            </p:txEl>
                                          </p:spTgt>
                                        </p:tgtEl>
                                        <p:attrNameLst>
                                          <p:attrName>style.visibility</p:attrName>
                                        </p:attrNameLst>
                                      </p:cBhvr>
                                      <p:to>
                                        <p:strVal val="visible"/>
                                      </p:to>
                                    </p:set>
                                    <p:anim calcmode="lin" valueType="num">
                                      <p:cBhvr additive="base">
                                        <p:cTn id="17" dur="500" fill="hold"/>
                                        <p:tgtEl>
                                          <p:spTgt spid="4099">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0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4102"/>
                                        </p:tgtEl>
                                        <p:attrNameLst>
                                          <p:attrName>style.visibility</p:attrName>
                                        </p:attrNameLst>
                                      </p:cBhvr>
                                      <p:to>
                                        <p:strVal val="visible"/>
                                      </p:to>
                                    </p:set>
                                    <p:animEffect transition="in" filter="checkerboard(across)">
                                      <p:cBhvr>
                                        <p:cTn id="23" dur="500"/>
                                        <p:tgtEl>
                                          <p:spTgt spid="410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 presetClass="entr" presetSubtype="5" fill="hold" grpId="0" nodeType="clickEffect">
                                  <p:stCondLst>
                                    <p:cond delay="0"/>
                                  </p:stCondLst>
                                  <p:childTnLst>
                                    <p:set>
                                      <p:cBhvr>
                                        <p:cTn id="27" dur="1" fill="hold">
                                          <p:stCondLst>
                                            <p:cond delay="0"/>
                                          </p:stCondLst>
                                        </p:cTn>
                                        <p:tgtEl>
                                          <p:spTgt spid="4110"/>
                                        </p:tgtEl>
                                        <p:attrNameLst>
                                          <p:attrName>style.visibility</p:attrName>
                                        </p:attrNameLst>
                                      </p:cBhvr>
                                      <p:to>
                                        <p:strVal val="visible"/>
                                      </p:to>
                                    </p:set>
                                    <p:animEffect transition="in" filter="checkerboard(down)">
                                      <p:cBhvr>
                                        <p:cTn id="28" dur="500"/>
                                        <p:tgtEl>
                                          <p:spTgt spid="4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animBg="1" autoUpdateAnimBg="0"/>
      <p:bldP spid="4099" grpId="0" build="p" autoUpdateAnimBg="0" advAuto="0"/>
      <p:bldP spid="4102" grpId="0"/>
      <p:bldP spid="4110" grpId="0"/>
      <p:bldP spid="4114"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Text Box 3">
            <a:extLst>
              <a:ext uri="{FF2B5EF4-FFF2-40B4-BE49-F238E27FC236}">
                <a16:creationId xmlns:a16="http://schemas.microsoft.com/office/drawing/2014/main" id="{AD642070-B90B-AB4A-B61A-213E30A72DEA}"/>
              </a:ext>
            </a:extLst>
          </p:cNvPr>
          <p:cNvSpPr txBox="1">
            <a:spLocks noChangeArrowheads="1"/>
          </p:cNvSpPr>
          <p:nvPr/>
        </p:nvSpPr>
        <p:spPr bwMode="auto">
          <a:xfrm>
            <a:off x="914400" y="765175"/>
            <a:ext cx="47244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accent2"/>
                </a:solidFill>
              </a:rPr>
              <a:t>进程与域的联系</a:t>
            </a:r>
          </a:p>
        </p:txBody>
      </p:sp>
      <p:sp>
        <p:nvSpPr>
          <p:cNvPr id="265220" name="Text Box 4">
            <a:extLst>
              <a:ext uri="{FF2B5EF4-FFF2-40B4-BE49-F238E27FC236}">
                <a16:creationId xmlns:a16="http://schemas.microsoft.com/office/drawing/2014/main" id="{3D08BFA2-0D37-F34F-B01F-9CC43F242375}"/>
              </a:ext>
            </a:extLst>
          </p:cNvPr>
          <p:cNvSpPr txBox="1">
            <a:spLocks noChangeArrowheads="1"/>
          </p:cNvSpPr>
          <p:nvPr/>
        </p:nvSpPr>
        <p:spPr bwMode="auto">
          <a:xfrm>
            <a:off x="1295400" y="1341438"/>
            <a:ext cx="7543800" cy="52228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solidFill>
                  <a:schemeClr val="accent2"/>
                </a:solidFill>
              </a:rPr>
              <a:t>1</a:t>
            </a:r>
            <a:r>
              <a:rPr lang="zh-CN" altLang="en-US" sz="2800" b="1">
                <a:solidFill>
                  <a:schemeClr val="accent2"/>
                </a:solidFill>
              </a:rPr>
              <a:t>、静态联系</a:t>
            </a:r>
          </a:p>
        </p:txBody>
      </p:sp>
      <p:sp>
        <p:nvSpPr>
          <p:cNvPr id="265221" name="Text Box 5">
            <a:extLst>
              <a:ext uri="{FF2B5EF4-FFF2-40B4-BE49-F238E27FC236}">
                <a16:creationId xmlns:a16="http://schemas.microsoft.com/office/drawing/2014/main" id="{79EBCAF3-132C-214F-A652-B7848097D08D}"/>
              </a:ext>
            </a:extLst>
          </p:cNvPr>
          <p:cNvSpPr txBox="1">
            <a:spLocks noChangeArrowheads="1"/>
          </p:cNvSpPr>
          <p:nvPr/>
        </p:nvSpPr>
        <p:spPr bwMode="auto">
          <a:xfrm>
            <a:off x="1187450" y="1989138"/>
            <a:ext cx="7385050" cy="95408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solidFill>
                  <a:schemeClr val="tx2"/>
                </a:solidFill>
              </a:rPr>
              <a:t>        </a:t>
            </a:r>
            <a:r>
              <a:rPr lang="zh-CN" altLang="en-US" sz="2800" b="1">
                <a:solidFill>
                  <a:schemeClr val="tx2"/>
                </a:solidFill>
              </a:rPr>
              <a:t>进程的可用资源集在进程的整个生命周期中是固定的。</a:t>
            </a:r>
          </a:p>
        </p:txBody>
      </p:sp>
      <p:sp>
        <p:nvSpPr>
          <p:cNvPr id="265222" name="Text Box 6">
            <a:extLst>
              <a:ext uri="{FF2B5EF4-FFF2-40B4-BE49-F238E27FC236}">
                <a16:creationId xmlns:a16="http://schemas.microsoft.com/office/drawing/2014/main" id="{59A7FB10-FBD1-6044-98F5-011F10D569E9}"/>
              </a:ext>
            </a:extLst>
          </p:cNvPr>
          <p:cNvSpPr txBox="1">
            <a:spLocks noChangeArrowheads="1"/>
          </p:cNvSpPr>
          <p:nvPr/>
        </p:nvSpPr>
        <p:spPr bwMode="auto">
          <a:xfrm>
            <a:off x="1295400" y="2924175"/>
            <a:ext cx="7543800" cy="5238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solidFill>
                  <a:schemeClr val="accent2"/>
                </a:solidFill>
              </a:rPr>
              <a:t>2</a:t>
            </a:r>
            <a:r>
              <a:rPr lang="zh-CN" altLang="en-US" sz="2800" b="1">
                <a:solidFill>
                  <a:schemeClr val="accent2"/>
                </a:solidFill>
              </a:rPr>
              <a:t>、动态联系</a:t>
            </a:r>
          </a:p>
        </p:txBody>
      </p:sp>
      <p:sp>
        <p:nvSpPr>
          <p:cNvPr id="265223" name="Text Box 7">
            <a:extLst>
              <a:ext uri="{FF2B5EF4-FFF2-40B4-BE49-F238E27FC236}">
                <a16:creationId xmlns:a16="http://schemas.microsoft.com/office/drawing/2014/main" id="{214C8211-3B0B-274F-9CB0-F5747DEEAA58}"/>
              </a:ext>
            </a:extLst>
          </p:cNvPr>
          <p:cNvSpPr txBox="1">
            <a:spLocks noChangeArrowheads="1"/>
          </p:cNvSpPr>
          <p:nvPr/>
        </p:nvSpPr>
        <p:spPr bwMode="auto">
          <a:xfrm>
            <a:off x="1258888" y="3500438"/>
            <a:ext cx="7456487" cy="20320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solidFill>
                  <a:schemeClr val="tx2"/>
                </a:solidFill>
              </a:rPr>
              <a:t>        </a:t>
            </a:r>
            <a:r>
              <a:rPr lang="zh-CN" altLang="en-US" sz="2800" b="1">
                <a:solidFill>
                  <a:schemeClr val="tx2"/>
                </a:solidFill>
              </a:rPr>
              <a:t>进程的可用资源集在进程的整个生命周期中是变化的。</a:t>
            </a:r>
          </a:p>
          <a:p>
            <a:pPr eaLnBrk="1" hangingPunct="1">
              <a:spcBef>
                <a:spcPct val="50000"/>
              </a:spcBef>
            </a:pPr>
            <a:r>
              <a:rPr lang="zh-CN" altLang="en-US" sz="2800" b="1">
                <a:solidFill>
                  <a:srgbClr val="FF00FF"/>
                </a:solidFill>
              </a:rPr>
              <a:t>        即进程运行在不同的阶段时，需要从一个保护域切换到另一个保护域。</a:t>
            </a:r>
          </a:p>
        </p:txBody>
      </p:sp>
      <p:sp>
        <p:nvSpPr>
          <p:cNvPr id="8" name="Text Box 2">
            <a:extLst>
              <a:ext uri="{FF2B5EF4-FFF2-40B4-BE49-F238E27FC236}">
                <a16:creationId xmlns:a16="http://schemas.microsoft.com/office/drawing/2014/main" id="{0CDB9984-49FA-C143-B6A5-6E378442DE60}"/>
              </a:ext>
            </a:extLst>
          </p:cNvPr>
          <p:cNvSpPr txBox="1">
            <a:spLocks noChangeArrowheads="1"/>
          </p:cNvSpPr>
          <p:nvPr/>
        </p:nvSpPr>
        <p:spPr bwMode="auto">
          <a:xfrm>
            <a:off x="685800" y="0"/>
            <a:ext cx="8458200" cy="457200"/>
          </a:xfrm>
          <a:prstGeom prst="rect">
            <a:avLst/>
          </a:prstGeom>
          <a:noFill/>
          <a:ln w="12700">
            <a:noFill/>
            <a:miter lim="800000"/>
            <a:headEnd/>
            <a:tailEnd/>
          </a:ln>
          <a:effec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FF0066"/>
                </a:solidFill>
              </a:rPr>
              <a:t>5.6  </a:t>
            </a:r>
            <a:r>
              <a:rPr lang="zh-CN" altLang="en-US" b="1" dirty="0">
                <a:solidFill>
                  <a:srgbClr val="FF0066"/>
                </a:solidFill>
              </a:rPr>
              <a:t>文件的共享与文件保护</a:t>
            </a:r>
            <a:r>
              <a:rPr lang="en-US" altLang="zh-CN" b="1" dirty="0">
                <a:solidFill>
                  <a:srgbClr val="FF0066"/>
                </a:solidFill>
              </a:rPr>
              <a:t>---</a:t>
            </a:r>
            <a:r>
              <a:rPr lang="zh-CN" altLang="en-US" b="1" dirty="0">
                <a:solidFill>
                  <a:srgbClr val="0000FF"/>
                </a:solidFill>
              </a:rPr>
              <a:t>存取控制机制</a:t>
            </a:r>
            <a:endParaRPr lang="zh-CN" altLang="en-US" b="1" dirty="0">
              <a:solidFill>
                <a:srgbClr val="0000FF"/>
              </a:solidFill>
              <a:effectLst>
                <a:outerShdw blurRad="38100" dist="38100" dir="2700000" algn="tl">
                  <a:srgbClr val="C0C0C0"/>
                </a:outerShdw>
              </a:effectLst>
            </a:endParaRPr>
          </a:p>
        </p:txBody>
      </p:sp>
    </p:spTree>
    <p:extLst>
      <p:ext uri="{BB962C8B-B14F-4D97-AF65-F5344CB8AC3E}">
        <p14:creationId xmlns:p14="http://schemas.microsoft.com/office/powerpoint/2010/main" val="27933815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52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65220"/>
                                        </p:tgtEl>
                                        <p:attrNameLst>
                                          <p:attrName>style.visibility</p:attrName>
                                        </p:attrNameLst>
                                      </p:cBhvr>
                                      <p:to>
                                        <p:strVal val="visible"/>
                                      </p:to>
                                    </p:set>
                                    <p:animEffect transition="in" filter="wipe(left)">
                                      <p:cBhvr>
                                        <p:cTn id="11" dur="500"/>
                                        <p:tgtEl>
                                          <p:spTgt spid="26522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65221"/>
                                        </p:tgtEl>
                                        <p:attrNameLst>
                                          <p:attrName>style.visibility</p:attrName>
                                        </p:attrNameLst>
                                      </p:cBhvr>
                                      <p:to>
                                        <p:strVal val="visible"/>
                                      </p:to>
                                    </p:set>
                                    <p:animEffect transition="in" filter="dissolve">
                                      <p:cBhvr>
                                        <p:cTn id="16" dur="500"/>
                                        <p:tgtEl>
                                          <p:spTgt spid="26522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65222"/>
                                        </p:tgtEl>
                                        <p:attrNameLst>
                                          <p:attrName>style.visibility</p:attrName>
                                        </p:attrNameLst>
                                      </p:cBhvr>
                                      <p:to>
                                        <p:strVal val="visible"/>
                                      </p:to>
                                    </p:set>
                                    <p:animEffect transition="in" filter="wipe(left)">
                                      <p:cBhvr>
                                        <p:cTn id="21" dur="500"/>
                                        <p:tgtEl>
                                          <p:spTgt spid="26522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65223"/>
                                        </p:tgtEl>
                                        <p:attrNameLst>
                                          <p:attrName>style.visibility</p:attrName>
                                        </p:attrNameLst>
                                      </p:cBhvr>
                                      <p:to>
                                        <p:strVal val="visible"/>
                                      </p:to>
                                    </p:set>
                                    <p:animEffect transition="in" filter="wipe(left)">
                                      <p:cBhvr>
                                        <p:cTn id="26" dur="500"/>
                                        <p:tgtEl>
                                          <p:spTgt spid="265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19" grpId="0" autoUpdateAnimBg="0"/>
      <p:bldP spid="265220" grpId="0" animBg="1" autoUpdateAnimBg="0"/>
      <p:bldP spid="265221" grpId="0" animBg="1" autoUpdateAnimBg="0"/>
      <p:bldP spid="265222" grpId="0" animBg="1" autoUpdateAnimBg="0"/>
      <p:bldP spid="265223" grpId="0" animBg="1"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Text Box 2">
            <a:extLst>
              <a:ext uri="{FF2B5EF4-FFF2-40B4-BE49-F238E27FC236}">
                <a16:creationId xmlns:a16="http://schemas.microsoft.com/office/drawing/2014/main" id="{7DF5E711-970B-B243-A52E-22A3E4046362}"/>
              </a:ext>
            </a:extLst>
          </p:cNvPr>
          <p:cNvSpPr txBox="1">
            <a:spLocks noChangeArrowheads="1"/>
          </p:cNvSpPr>
          <p:nvPr/>
        </p:nvSpPr>
        <p:spPr bwMode="auto">
          <a:xfrm>
            <a:off x="685800" y="1041400"/>
            <a:ext cx="8380413" cy="606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0000FF"/>
                </a:solidFill>
              </a:rPr>
              <a:t>存取控制矩阵（访问矩阵 </a:t>
            </a:r>
            <a:r>
              <a:rPr lang="en-US" altLang="zh-CN" b="1">
                <a:solidFill>
                  <a:srgbClr val="0000FF"/>
                </a:solidFill>
              </a:rPr>
              <a:t>Access Matrix</a:t>
            </a:r>
            <a:r>
              <a:rPr lang="zh-CN" altLang="en-US" b="1">
                <a:solidFill>
                  <a:srgbClr val="0000FF"/>
                </a:solidFill>
              </a:rPr>
              <a:t>）</a:t>
            </a:r>
            <a:endParaRPr lang="en-US" altLang="zh-CN" b="1">
              <a:solidFill>
                <a:srgbClr val="0000FF"/>
              </a:solidFill>
            </a:endParaRPr>
          </a:p>
          <a:p>
            <a:pPr eaLnBrk="1" hangingPunct="1"/>
            <a:r>
              <a:rPr lang="en-US" altLang="zh-CN" b="1"/>
              <a:t>      </a:t>
            </a:r>
            <a:r>
              <a:rPr lang="zh-CN" altLang="en-US" b="1"/>
              <a:t>利用矩阵的方式表达进程在某一保护域对对象的访问权。</a:t>
            </a:r>
          </a:p>
          <a:p>
            <a:pPr lvl="1" eaLnBrk="1" hangingPunct="1"/>
            <a:r>
              <a:rPr lang="zh-CN" altLang="en-US" b="1">
                <a:solidFill>
                  <a:srgbClr val="FF0000"/>
                </a:solidFill>
              </a:rPr>
              <a:t>优点：</a:t>
            </a:r>
            <a:r>
              <a:rPr lang="zh-CN" altLang="en-US" b="1"/>
              <a:t>实现和控制动态保护方法简单</a:t>
            </a:r>
          </a:p>
          <a:p>
            <a:pPr lvl="1" eaLnBrk="1" hangingPunct="1"/>
            <a:r>
              <a:rPr lang="zh-CN" altLang="en-US" b="1">
                <a:solidFill>
                  <a:srgbClr val="FF0000"/>
                </a:solidFill>
              </a:rPr>
              <a:t>缺点：</a:t>
            </a:r>
            <a:r>
              <a:rPr lang="zh-CN" altLang="en-US" b="1"/>
              <a:t>实现起来难，查找费时、浪费空间</a:t>
            </a:r>
          </a:p>
          <a:p>
            <a:pPr eaLnBrk="1" hangingPunct="1"/>
            <a:r>
              <a:rPr lang="zh-CN" altLang="en-US" sz="2800" b="1">
                <a:solidFill>
                  <a:srgbClr val="3333FF"/>
                </a:solidFill>
                <a:ea typeface="楷体_GB2312"/>
                <a:cs typeface="楷体_GB2312"/>
              </a:rPr>
              <a:t>三、访问矩阵实现方式</a:t>
            </a:r>
            <a:endParaRPr lang="en-US" altLang="zh-CN" sz="2800" b="1">
              <a:solidFill>
                <a:srgbClr val="3333FF"/>
              </a:solidFill>
              <a:ea typeface="楷体_GB2312"/>
              <a:cs typeface="楷体_GB2312"/>
            </a:endParaRPr>
          </a:p>
          <a:p>
            <a:pPr eaLnBrk="1" hangingPunct="1"/>
            <a:r>
              <a:rPr lang="en-US" altLang="zh-CN" b="1"/>
              <a:t>  1</a:t>
            </a:r>
            <a:r>
              <a:rPr lang="zh-CN" altLang="en-US" b="1"/>
              <a:t>、</a:t>
            </a:r>
            <a:r>
              <a:rPr lang="zh-CN" altLang="en-US" b="1">
                <a:solidFill>
                  <a:srgbClr val="0000FF"/>
                </a:solidFill>
              </a:rPr>
              <a:t>访问控制表（</a:t>
            </a:r>
            <a:r>
              <a:rPr lang="en-US" altLang="zh-CN" b="1">
                <a:solidFill>
                  <a:srgbClr val="0000FF"/>
                </a:solidFill>
              </a:rPr>
              <a:t>Access Control List</a:t>
            </a:r>
            <a:r>
              <a:rPr lang="zh-CN" altLang="en-US" b="1">
                <a:solidFill>
                  <a:srgbClr val="0000FF"/>
                </a:solidFill>
              </a:rPr>
              <a:t>）</a:t>
            </a:r>
          </a:p>
          <a:p>
            <a:pPr eaLnBrk="1" hangingPunct="1"/>
            <a:r>
              <a:rPr lang="zh-CN" altLang="en-US" b="1"/>
              <a:t>       对访问矩阵 按列（对象）进行划分，为每一列建立一张</a:t>
            </a:r>
          </a:p>
          <a:p>
            <a:pPr eaLnBrk="1" hangingPunct="1"/>
            <a:r>
              <a:rPr lang="zh-CN" altLang="en-US" b="1"/>
              <a:t>访问控制表</a:t>
            </a:r>
            <a:r>
              <a:rPr lang="en-US" altLang="zh-CN" b="1"/>
              <a:t>ACL</a:t>
            </a:r>
            <a:r>
              <a:rPr lang="zh-CN" altLang="en-US" b="1"/>
              <a:t>，删除该列的所有空项，则访问控制表由一</a:t>
            </a:r>
          </a:p>
          <a:p>
            <a:pPr eaLnBrk="1" hangingPunct="1"/>
            <a:r>
              <a:rPr lang="zh-CN" altLang="en-US" b="1"/>
              <a:t>有序对（域，权集）组成。 </a:t>
            </a:r>
          </a:p>
          <a:p>
            <a:pPr eaLnBrk="1" hangingPunct="1"/>
            <a:r>
              <a:rPr lang="zh-CN" altLang="en-US" b="1">
                <a:solidFill>
                  <a:srgbClr val="3333FF"/>
                </a:solidFill>
              </a:rPr>
              <a:t>       域的实现方式：</a:t>
            </a:r>
          </a:p>
          <a:p>
            <a:pPr eaLnBrk="1" hangingPunct="1"/>
            <a:r>
              <a:rPr lang="zh-CN" altLang="en-US" b="1">
                <a:solidFill>
                  <a:srgbClr val="FF0066"/>
                </a:solidFill>
              </a:rPr>
              <a:t>         </a:t>
            </a:r>
            <a:r>
              <a:rPr lang="zh-CN" altLang="en-US" b="1">
                <a:solidFill>
                  <a:schemeClr val="tx2"/>
                </a:solidFill>
              </a:rPr>
              <a:t>（</a:t>
            </a:r>
            <a:r>
              <a:rPr lang="en-US" altLang="zh-CN" b="1">
                <a:solidFill>
                  <a:schemeClr val="tx2"/>
                </a:solidFill>
              </a:rPr>
              <a:t>1</a:t>
            </a:r>
            <a:r>
              <a:rPr lang="zh-CN" altLang="en-US" b="1">
                <a:solidFill>
                  <a:schemeClr val="tx2"/>
                </a:solidFill>
              </a:rPr>
              <a:t>）每一个</a:t>
            </a:r>
            <a:r>
              <a:rPr lang="zh-CN" altLang="en-US" b="1">
                <a:solidFill>
                  <a:srgbClr val="FF0000"/>
                </a:solidFill>
              </a:rPr>
              <a:t>用户</a:t>
            </a:r>
            <a:r>
              <a:rPr lang="zh-CN" altLang="en-US" b="1">
                <a:solidFill>
                  <a:schemeClr val="tx2"/>
                </a:solidFill>
              </a:rPr>
              <a:t>可以是一个域；</a:t>
            </a:r>
          </a:p>
          <a:p>
            <a:pPr eaLnBrk="1" hangingPunct="1"/>
            <a:r>
              <a:rPr lang="zh-CN" altLang="en-US" b="1">
                <a:solidFill>
                  <a:schemeClr val="tx2"/>
                </a:solidFill>
              </a:rPr>
              <a:t>         （</a:t>
            </a:r>
            <a:r>
              <a:rPr lang="en-US" altLang="zh-CN" b="1">
                <a:solidFill>
                  <a:schemeClr val="tx2"/>
                </a:solidFill>
              </a:rPr>
              <a:t>2</a:t>
            </a:r>
            <a:r>
              <a:rPr lang="zh-CN" altLang="en-US" b="1">
                <a:solidFill>
                  <a:schemeClr val="tx2"/>
                </a:solidFill>
              </a:rPr>
              <a:t>）每一个</a:t>
            </a:r>
            <a:r>
              <a:rPr lang="zh-CN" altLang="en-US" b="1">
                <a:solidFill>
                  <a:srgbClr val="FF0000"/>
                </a:solidFill>
              </a:rPr>
              <a:t>进程</a:t>
            </a:r>
            <a:r>
              <a:rPr lang="zh-CN" altLang="en-US" b="1">
                <a:solidFill>
                  <a:schemeClr val="tx2"/>
                </a:solidFill>
              </a:rPr>
              <a:t>是一个域。</a:t>
            </a:r>
            <a:endParaRPr lang="zh-CN" altLang="en-US" b="1"/>
          </a:p>
          <a:p>
            <a:pPr eaLnBrk="1" hangingPunct="1"/>
            <a:r>
              <a:rPr lang="en-US" altLang="zh-CN" b="1"/>
              <a:t>  2</a:t>
            </a:r>
            <a:r>
              <a:rPr lang="zh-CN" altLang="en-US" b="1"/>
              <a:t>、</a:t>
            </a:r>
            <a:r>
              <a:rPr lang="zh-CN" altLang="en-US" b="1">
                <a:solidFill>
                  <a:srgbClr val="0000FF"/>
                </a:solidFill>
              </a:rPr>
              <a:t>访问权限表（</a:t>
            </a:r>
            <a:r>
              <a:rPr lang="en-US" altLang="zh-CN" b="1">
                <a:solidFill>
                  <a:srgbClr val="0000FF"/>
                </a:solidFill>
              </a:rPr>
              <a:t>Capabilities</a:t>
            </a:r>
            <a:r>
              <a:rPr lang="zh-CN" altLang="en-US" b="1">
                <a:solidFill>
                  <a:srgbClr val="0000FF"/>
                </a:solidFill>
              </a:rPr>
              <a:t>）</a:t>
            </a:r>
          </a:p>
          <a:p>
            <a:pPr eaLnBrk="1" hangingPunct="1"/>
            <a:r>
              <a:rPr lang="zh-CN" altLang="en-US" b="1">
                <a:solidFill>
                  <a:srgbClr val="3333FF"/>
                </a:solidFill>
              </a:rPr>
              <a:t>        </a:t>
            </a:r>
            <a:r>
              <a:rPr lang="zh-CN" altLang="en-US" b="1"/>
              <a:t>对访问矩阵按行（域）划分，每一行构成一张访问权限</a:t>
            </a:r>
          </a:p>
          <a:p>
            <a:pPr eaLnBrk="1" hangingPunct="1"/>
            <a:r>
              <a:rPr lang="zh-CN" altLang="en-US" b="1"/>
              <a:t>表。列出某个指定用户（进程）能操作的文件及权限。</a:t>
            </a:r>
          </a:p>
          <a:p>
            <a:pPr eaLnBrk="1" hangingPunct="1"/>
            <a:r>
              <a:rPr lang="en-US" altLang="zh-CN" b="1"/>
              <a:t>    </a:t>
            </a:r>
          </a:p>
        </p:txBody>
      </p:sp>
      <p:sp>
        <p:nvSpPr>
          <p:cNvPr id="263171" name="Text Box 3">
            <a:extLst>
              <a:ext uri="{FF2B5EF4-FFF2-40B4-BE49-F238E27FC236}">
                <a16:creationId xmlns:a16="http://schemas.microsoft.com/office/drawing/2014/main" id="{066B9FA9-BBD4-5D41-B309-74F8C165B74E}"/>
              </a:ext>
            </a:extLst>
          </p:cNvPr>
          <p:cNvSpPr txBox="1">
            <a:spLocks noChangeArrowheads="1"/>
          </p:cNvSpPr>
          <p:nvPr/>
        </p:nvSpPr>
        <p:spPr bwMode="auto">
          <a:xfrm>
            <a:off x="539750" y="554038"/>
            <a:ext cx="3609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3333FF"/>
                </a:solidFill>
                <a:ea typeface="楷体_GB2312"/>
                <a:cs typeface="楷体_GB2312"/>
              </a:rPr>
              <a:t>二、  主要的保护措施</a:t>
            </a:r>
            <a:endParaRPr lang="zh-CN" altLang="en-US" sz="2800">
              <a:solidFill>
                <a:srgbClr val="3333FF"/>
              </a:solidFill>
            </a:endParaRPr>
          </a:p>
        </p:txBody>
      </p:sp>
      <p:sp>
        <p:nvSpPr>
          <p:cNvPr id="59396" name="动作按钮: 前进或下一项 3">
            <a:hlinkClick r:id="" action="ppaction://hlinkshowjump?jump=nextslide" highlightClick="1"/>
            <a:extLst>
              <a:ext uri="{FF2B5EF4-FFF2-40B4-BE49-F238E27FC236}">
                <a16:creationId xmlns:a16="http://schemas.microsoft.com/office/drawing/2014/main" id="{E221CF71-776E-C14C-AC5B-6AEB32C084A0}"/>
              </a:ext>
            </a:extLst>
          </p:cNvPr>
          <p:cNvSpPr>
            <a:spLocks noChangeArrowheads="1"/>
          </p:cNvSpPr>
          <p:nvPr/>
        </p:nvSpPr>
        <p:spPr bwMode="auto">
          <a:xfrm>
            <a:off x="7667625" y="1125538"/>
            <a:ext cx="433388" cy="215900"/>
          </a:xfrm>
          <a:prstGeom prst="actionButtonForwardNext">
            <a:avLst/>
          </a:prstGeom>
          <a:solidFill>
            <a:schemeClr val="accent1"/>
          </a:solidFill>
          <a:ln w="12700" algn="ctr">
            <a:solidFill>
              <a:schemeClr val="tx1"/>
            </a:solidFill>
            <a:round/>
            <a:headEnd/>
            <a:tailEnd/>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 name="动作按钮: 前进或下一项 4">
            <a:hlinkClick r:id="rId2" action="ppaction://hlinksldjump" highlightClick="1"/>
            <a:extLst>
              <a:ext uri="{FF2B5EF4-FFF2-40B4-BE49-F238E27FC236}">
                <a16:creationId xmlns:a16="http://schemas.microsoft.com/office/drawing/2014/main" id="{C56875A8-AED9-A84C-BAD8-171BF3EB6207}"/>
              </a:ext>
            </a:extLst>
          </p:cNvPr>
          <p:cNvSpPr>
            <a:spLocks noChangeArrowheads="1"/>
          </p:cNvSpPr>
          <p:nvPr/>
        </p:nvSpPr>
        <p:spPr bwMode="auto">
          <a:xfrm>
            <a:off x="8316913" y="6380163"/>
            <a:ext cx="431800" cy="288925"/>
          </a:xfrm>
          <a:prstGeom prst="actionButtonForwardNext">
            <a:avLst/>
          </a:prstGeom>
          <a:solidFill>
            <a:schemeClr val="accent1"/>
          </a:solidFill>
          <a:ln w="12700" algn="ctr">
            <a:solidFill>
              <a:schemeClr val="tx1"/>
            </a:solidFill>
            <a:round/>
            <a:headEnd/>
            <a:tailEnd/>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Text Box 2">
            <a:extLst>
              <a:ext uri="{FF2B5EF4-FFF2-40B4-BE49-F238E27FC236}">
                <a16:creationId xmlns:a16="http://schemas.microsoft.com/office/drawing/2014/main" id="{ADEAABFB-752A-FE44-91AE-3931EB70C31D}"/>
              </a:ext>
            </a:extLst>
          </p:cNvPr>
          <p:cNvSpPr txBox="1">
            <a:spLocks noChangeArrowheads="1"/>
          </p:cNvSpPr>
          <p:nvPr/>
        </p:nvSpPr>
        <p:spPr bwMode="auto">
          <a:xfrm>
            <a:off x="685800" y="0"/>
            <a:ext cx="8458200" cy="457200"/>
          </a:xfrm>
          <a:prstGeom prst="rect">
            <a:avLst/>
          </a:prstGeom>
          <a:noFill/>
          <a:ln w="12700">
            <a:noFill/>
            <a:miter lim="800000"/>
            <a:headEnd/>
            <a:tailEnd/>
          </a:ln>
          <a:effec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FF0066"/>
                </a:solidFill>
              </a:rPr>
              <a:t>5.6  </a:t>
            </a:r>
            <a:r>
              <a:rPr lang="zh-CN" altLang="en-US" b="1" dirty="0">
                <a:solidFill>
                  <a:srgbClr val="FF0066"/>
                </a:solidFill>
              </a:rPr>
              <a:t>文件的共享与文件保护</a:t>
            </a:r>
            <a:r>
              <a:rPr lang="en-US" altLang="zh-CN" b="1" dirty="0">
                <a:solidFill>
                  <a:srgbClr val="FF0066"/>
                </a:solidFill>
              </a:rPr>
              <a:t>---</a:t>
            </a:r>
            <a:r>
              <a:rPr lang="zh-CN" altLang="en-US" b="1" dirty="0">
                <a:solidFill>
                  <a:srgbClr val="0000FF"/>
                </a:solidFill>
              </a:rPr>
              <a:t>存取控制机制</a:t>
            </a:r>
            <a:endParaRPr lang="zh-CN" altLang="en-US" b="1" dirty="0">
              <a:solidFill>
                <a:srgbClr val="0000FF"/>
              </a:solidFill>
              <a:effectLst>
                <a:outerShdw blurRad="38100" dist="38100" dir="2700000" algn="tl">
                  <a:srgbClr val="C0C0C0"/>
                </a:outerShdw>
              </a:effectLst>
            </a:endParaRPr>
          </a:p>
        </p:txBody>
      </p:sp>
    </p:spTree>
    <p:extLst>
      <p:ext uri="{BB962C8B-B14F-4D97-AF65-F5344CB8AC3E}">
        <p14:creationId xmlns:p14="http://schemas.microsoft.com/office/powerpoint/2010/main" val="12364720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3171"/>
                                        </p:tgtEl>
                                        <p:attrNameLst>
                                          <p:attrName>style.visibility</p:attrName>
                                        </p:attrNameLst>
                                      </p:cBhvr>
                                      <p:to>
                                        <p:strVal val="visible"/>
                                      </p:to>
                                    </p:set>
                                    <p:animEffect transition="in" filter="wipe(left)">
                                      <p:cBhvr>
                                        <p:cTn id="7" dur="500"/>
                                        <p:tgtEl>
                                          <p:spTgt spid="2631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63170">
                                            <p:txEl>
                                              <p:pRg st="0" end="0"/>
                                            </p:txEl>
                                          </p:spTgt>
                                        </p:tgtEl>
                                        <p:attrNameLst>
                                          <p:attrName>style.visibility</p:attrName>
                                        </p:attrNameLst>
                                      </p:cBhvr>
                                      <p:to>
                                        <p:strVal val="visible"/>
                                      </p:to>
                                    </p:set>
                                    <p:animEffect transition="in" filter="barn(outVertical)">
                                      <p:cBhvr>
                                        <p:cTn id="12" dur="500"/>
                                        <p:tgtEl>
                                          <p:spTgt spid="26317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63170">
                                            <p:txEl>
                                              <p:pRg st="1" end="1"/>
                                            </p:txEl>
                                          </p:spTgt>
                                        </p:tgtEl>
                                        <p:attrNameLst>
                                          <p:attrName>style.visibility</p:attrName>
                                        </p:attrNameLst>
                                      </p:cBhvr>
                                      <p:to>
                                        <p:strVal val="visible"/>
                                      </p:to>
                                    </p:set>
                                    <p:animEffect transition="in" filter="barn(outVertical)">
                                      <p:cBhvr>
                                        <p:cTn id="17" dur="500"/>
                                        <p:tgtEl>
                                          <p:spTgt spid="263170">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63170">
                                            <p:txEl>
                                              <p:pRg st="2" end="2"/>
                                            </p:txEl>
                                          </p:spTgt>
                                        </p:tgtEl>
                                        <p:attrNameLst>
                                          <p:attrName>style.visibility</p:attrName>
                                        </p:attrNameLst>
                                      </p:cBhvr>
                                      <p:to>
                                        <p:strVal val="visible"/>
                                      </p:to>
                                    </p:set>
                                    <p:animEffect transition="in" filter="barn(outVertical)">
                                      <p:cBhvr>
                                        <p:cTn id="22" dur="500"/>
                                        <p:tgtEl>
                                          <p:spTgt spid="263170">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63170">
                                            <p:txEl>
                                              <p:pRg st="3" end="3"/>
                                            </p:txEl>
                                          </p:spTgt>
                                        </p:tgtEl>
                                        <p:attrNameLst>
                                          <p:attrName>style.visibility</p:attrName>
                                        </p:attrNameLst>
                                      </p:cBhvr>
                                      <p:to>
                                        <p:strVal val="visible"/>
                                      </p:to>
                                    </p:set>
                                    <p:animEffect transition="in" filter="barn(outVertical)">
                                      <p:cBhvr>
                                        <p:cTn id="27" dur="500"/>
                                        <p:tgtEl>
                                          <p:spTgt spid="263170">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263170">
                                            <p:txEl>
                                              <p:pRg st="4" end="4"/>
                                            </p:txEl>
                                          </p:spTgt>
                                        </p:tgtEl>
                                        <p:attrNameLst>
                                          <p:attrName>style.visibility</p:attrName>
                                        </p:attrNameLst>
                                      </p:cBhvr>
                                      <p:to>
                                        <p:strVal val="visible"/>
                                      </p:to>
                                    </p:set>
                                    <p:animEffect transition="in" filter="barn(outVertical)">
                                      <p:cBhvr>
                                        <p:cTn id="32" dur="500"/>
                                        <p:tgtEl>
                                          <p:spTgt spid="263170">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263170">
                                            <p:txEl>
                                              <p:pRg st="5" end="5"/>
                                            </p:txEl>
                                          </p:spTgt>
                                        </p:tgtEl>
                                        <p:attrNameLst>
                                          <p:attrName>style.visibility</p:attrName>
                                        </p:attrNameLst>
                                      </p:cBhvr>
                                      <p:to>
                                        <p:strVal val="visible"/>
                                      </p:to>
                                    </p:set>
                                    <p:animEffect transition="in" filter="barn(outVertical)">
                                      <p:cBhvr>
                                        <p:cTn id="37" dur="500"/>
                                        <p:tgtEl>
                                          <p:spTgt spid="263170">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263170">
                                            <p:txEl>
                                              <p:pRg st="6" end="6"/>
                                            </p:txEl>
                                          </p:spTgt>
                                        </p:tgtEl>
                                        <p:attrNameLst>
                                          <p:attrName>style.visibility</p:attrName>
                                        </p:attrNameLst>
                                      </p:cBhvr>
                                      <p:to>
                                        <p:strVal val="visible"/>
                                      </p:to>
                                    </p:set>
                                    <p:animEffect transition="in" filter="barn(outVertical)">
                                      <p:cBhvr>
                                        <p:cTn id="42" dur="500"/>
                                        <p:tgtEl>
                                          <p:spTgt spid="263170">
                                            <p:txEl>
                                              <p:pRg st="6" end="6"/>
                                            </p:txEl>
                                          </p:spTgt>
                                        </p:tgtEl>
                                      </p:cBhvr>
                                    </p:animEffect>
                                  </p:childTnLst>
                                </p:cTn>
                              </p:par>
                            </p:childTnLst>
                          </p:cTn>
                        </p:par>
                        <p:par>
                          <p:cTn id="43" fill="hold" nodeType="afterGroup">
                            <p:stCondLst>
                              <p:cond delay="500"/>
                            </p:stCondLst>
                            <p:childTnLst>
                              <p:par>
                                <p:cTn id="44" presetID="16" presetClass="entr" presetSubtype="37" fill="hold" grpId="0" nodeType="afterEffect">
                                  <p:stCondLst>
                                    <p:cond delay="0"/>
                                  </p:stCondLst>
                                  <p:childTnLst>
                                    <p:set>
                                      <p:cBhvr>
                                        <p:cTn id="45" dur="1" fill="hold">
                                          <p:stCondLst>
                                            <p:cond delay="0"/>
                                          </p:stCondLst>
                                        </p:cTn>
                                        <p:tgtEl>
                                          <p:spTgt spid="263170">
                                            <p:txEl>
                                              <p:pRg st="7" end="7"/>
                                            </p:txEl>
                                          </p:spTgt>
                                        </p:tgtEl>
                                        <p:attrNameLst>
                                          <p:attrName>style.visibility</p:attrName>
                                        </p:attrNameLst>
                                      </p:cBhvr>
                                      <p:to>
                                        <p:strVal val="visible"/>
                                      </p:to>
                                    </p:set>
                                    <p:animEffect transition="in" filter="barn(outVertical)">
                                      <p:cBhvr>
                                        <p:cTn id="46" dur="500"/>
                                        <p:tgtEl>
                                          <p:spTgt spid="263170">
                                            <p:txEl>
                                              <p:pRg st="7" end="7"/>
                                            </p:txEl>
                                          </p:spTgt>
                                        </p:tgtEl>
                                      </p:cBhvr>
                                    </p:animEffect>
                                  </p:childTnLst>
                                </p:cTn>
                              </p:par>
                            </p:childTnLst>
                          </p:cTn>
                        </p:par>
                        <p:par>
                          <p:cTn id="47" fill="hold" nodeType="afterGroup">
                            <p:stCondLst>
                              <p:cond delay="1000"/>
                            </p:stCondLst>
                            <p:childTnLst>
                              <p:par>
                                <p:cTn id="48" presetID="16" presetClass="entr" presetSubtype="37" fill="hold" grpId="0" nodeType="afterEffect">
                                  <p:stCondLst>
                                    <p:cond delay="0"/>
                                  </p:stCondLst>
                                  <p:childTnLst>
                                    <p:set>
                                      <p:cBhvr>
                                        <p:cTn id="49" dur="1" fill="hold">
                                          <p:stCondLst>
                                            <p:cond delay="0"/>
                                          </p:stCondLst>
                                        </p:cTn>
                                        <p:tgtEl>
                                          <p:spTgt spid="263170">
                                            <p:txEl>
                                              <p:pRg st="8" end="8"/>
                                            </p:txEl>
                                          </p:spTgt>
                                        </p:tgtEl>
                                        <p:attrNameLst>
                                          <p:attrName>style.visibility</p:attrName>
                                        </p:attrNameLst>
                                      </p:cBhvr>
                                      <p:to>
                                        <p:strVal val="visible"/>
                                      </p:to>
                                    </p:set>
                                    <p:animEffect transition="in" filter="barn(outVertical)">
                                      <p:cBhvr>
                                        <p:cTn id="50" dur="500"/>
                                        <p:tgtEl>
                                          <p:spTgt spid="263170">
                                            <p:txEl>
                                              <p:pRg st="8" end="8"/>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6" presetClass="entr" presetSubtype="37" fill="hold" grpId="0" nodeType="clickEffect">
                                  <p:stCondLst>
                                    <p:cond delay="0"/>
                                  </p:stCondLst>
                                  <p:childTnLst>
                                    <p:set>
                                      <p:cBhvr>
                                        <p:cTn id="54" dur="1" fill="hold">
                                          <p:stCondLst>
                                            <p:cond delay="0"/>
                                          </p:stCondLst>
                                        </p:cTn>
                                        <p:tgtEl>
                                          <p:spTgt spid="263170">
                                            <p:txEl>
                                              <p:pRg st="9" end="9"/>
                                            </p:txEl>
                                          </p:spTgt>
                                        </p:tgtEl>
                                        <p:attrNameLst>
                                          <p:attrName>style.visibility</p:attrName>
                                        </p:attrNameLst>
                                      </p:cBhvr>
                                      <p:to>
                                        <p:strVal val="visible"/>
                                      </p:to>
                                    </p:set>
                                    <p:animEffect transition="in" filter="barn(outVertical)">
                                      <p:cBhvr>
                                        <p:cTn id="55" dur="500"/>
                                        <p:tgtEl>
                                          <p:spTgt spid="263170">
                                            <p:txEl>
                                              <p:pRg st="9" end="9"/>
                                            </p:txEl>
                                          </p:spTgt>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6" presetClass="entr" presetSubtype="37" fill="hold" grpId="0" nodeType="clickEffect">
                                  <p:stCondLst>
                                    <p:cond delay="0"/>
                                  </p:stCondLst>
                                  <p:childTnLst>
                                    <p:set>
                                      <p:cBhvr>
                                        <p:cTn id="59" dur="1" fill="hold">
                                          <p:stCondLst>
                                            <p:cond delay="0"/>
                                          </p:stCondLst>
                                        </p:cTn>
                                        <p:tgtEl>
                                          <p:spTgt spid="263170">
                                            <p:txEl>
                                              <p:pRg st="10" end="10"/>
                                            </p:txEl>
                                          </p:spTgt>
                                        </p:tgtEl>
                                        <p:attrNameLst>
                                          <p:attrName>style.visibility</p:attrName>
                                        </p:attrNameLst>
                                      </p:cBhvr>
                                      <p:to>
                                        <p:strVal val="visible"/>
                                      </p:to>
                                    </p:set>
                                    <p:animEffect transition="in" filter="barn(outVertical)">
                                      <p:cBhvr>
                                        <p:cTn id="60" dur="500"/>
                                        <p:tgtEl>
                                          <p:spTgt spid="263170">
                                            <p:txEl>
                                              <p:pRg st="10" end="10"/>
                                            </p:txEl>
                                          </p:spTgt>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6" presetClass="entr" presetSubtype="37" fill="hold" grpId="0" nodeType="clickEffect">
                                  <p:stCondLst>
                                    <p:cond delay="0"/>
                                  </p:stCondLst>
                                  <p:childTnLst>
                                    <p:set>
                                      <p:cBhvr>
                                        <p:cTn id="64" dur="1" fill="hold">
                                          <p:stCondLst>
                                            <p:cond delay="0"/>
                                          </p:stCondLst>
                                        </p:cTn>
                                        <p:tgtEl>
                                          <p:spTgt spid="263170">
                                            <p:txEl>
                                              <p:pRg st="11" end="11"/>
                                            </p:txEl>
                                          </p:spTgt>
                                        </p:tgtEl>
                                        <p:attrNameLst>
                                          <p:attrName>style.visibility</p:attrName>
                                        </p:attrNameLst>
                                      </p:cBhvr>
                                      <p:to>
                                        <p:strVal val="visible"/>
                                      </p:to>
                                    </p:set>
                                    <p:animEffect transition="in" filter="barn(outVertical)">
                                      <p:cBhvr>
                                        <p:cTn id="65" dur="500"/>
                                        <p:tgtEl>
                                          <p:spTgt spid="263170">
                                            <p:txEl>
                                              <p:pRg st="11" end="11"/>
                                            </p:txEl>
                                          </p:spTgt>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6" presetClass="entr" presetSubtype="37" fill="hold" grpId="0" nodeType="clickEffect">
                                  <p:stCondLst>
                                    <p:cond delay="0"/>
                                  </p:stCondLst>
                                  <p:childTnLst>
                                    <p:set>
                                      <p:cBhvr>
                                        <p:cTn id="69" dur="1" fill="hold">
                                          <p:stCondLst>
                                            <p:cond delay="0"/>
                                          </p:stCondLst>
                                        </p:cTn>
                                        <p:tgtEl>
                                          <p:spTgt spid="263170">
                                            <p:txEl>
                                              <p:pRg st="12" end="12"/>
                                            </p:txEl>
                                          </p:spTgt>
                                        </p:tgtEl>
                                        <p:attrNameLst>
                                          <p:attrName>style.visibility</p:attrName>
                                        </p:attrNameLst>
                                      </p:cBhvr>
                                      <p:to>
                                        <p:strVal val="visible"/>
                                      </p:to>
                                    </p:set>
                                    <p:animEffect transition="in" filter="barn(outVertical)">
                                      <p:cBhvr>
                                        <p:cTn id="70" dur="500"/>
                                        <p:tgtEl>
                                          <p:spTgt spid="263170">
                                            <p:txEl>
                                              <p:pRg st="12" end="12"/>
                                            </p:txEl>
                                          </p:spTgt>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6" presetClass="entr" presetSubtype="37" fill="hold" grpId="0" nodeType="clickEffect">
                                  <p:stCondLst>
                                    <p:cond delay="0"/>
                                  </p:stCondLst>
                                  <p:childTnLst>
                                    <p:set>
                                      <p:cBhvr>
                                        <p:cTn id="74" dur="1" fill="hold">
                                          <p:stCondLst>
                                            <p:cond delay="0"/>
                                          </p:stCondLst>
                                        </p:cTn>
                                        <p:tgtEl>
                                          <p:spTgt spid="263170">
                                            <p:txEl>
                                              <p:pRg st="13" end="13"/>
                                            </p:txEl>
                                          </p:spTgt>
                                        </p:tgtEl>
                                        <p:attrNameLst>
                                          <p:attrName>style.visibility</p:attrName>
                                        </p:attrNameLst>
                                      </p:cBhvr>
                                      <p:to>
                                        <p:strVal val="visible"/>
                                      </p:to>
                                    </p:set>
                                    <p:animEffect transition="in" filter="barn(outVertical)">
                                      <p:cBhvr>
                                        <p:cTn id="75" dur="500"/>
                                        <p:tgtEl>
                                          <p:spTgt spid="263170">
                                            <p:txEl>
                                              <p:pRg st="13" end="13"/>
                                            </p:txEl>
                                          </p:spTgt>
                                        </p:tgtEl>
                                      </p:cBhvr>
                                    </p:animEffect>
                                  </p:childTnLst>
                                </p:cTn>
                              </p:par>
                            </p:childTnLst>
                          </p:cTn>
                        </p:par>
                        <p:par>
                          <p:cTn id="76" fill="hold" nodeType="afterGroup">
                            <p:stCondLst>
                              <p:cond delay="500"/>
                            </p:stCondLst>
                            <p:childTnLst>
                              <p:par>
                                <p:cTn id="77" presetID="16" presetClass="entr" presetSubtype="37" fill="hold" grpId="0" nodeType="afterEffect">
                                  <p:stCondLst>
                                    <p:cond delay="0"/>
                                  </p:stCondLst>
                                  <p:childTnLst>
                                    <p:set>
                                      <p:cBhvr>
                                        <p:cTn id="78" dur="1" fill="hold">
                                          <p:stCondLst>
                                            <p:cond delay="0"/>
                                          </p:stCondLst>
                                        </p:cTn>
                                        <p:tgtEl>
                                          <p:spTgt spid="263170">
                                            <p:txEl>
                                              <p:pRg st="14" end="14"/>
                                            </p:txEl>
                                          </p:spTgt>
                                        </p:tgtEl>
                                        <p:attrNameLst>
                                          <p:attrName>style.visibility</p:attrName>
                                        </p:attrNameLst>
                                      </p:cBhvr>
                                      <p:to>
                                        <p:strVal val="visible"/>
                                      </p:to>
                                    </p:set>
                                    <p:animEffect transition="in" filter="barn(outVertical)">
                                      <p:cBhvr>
                                        <p:cTn id="79" dur="500"/>
                                        <p:tgtEl>
                                          <p:spTgt spid="263170">
                                            <p:txEl>
                                              <p:pRg st="14" end="14"/>
                                            </p:txEl>
                                          </p:spTgt>
                                        </p:tgtEl>
                                      </p:cBhvr>
                                    </p:animEffect>
                                  </p:childTnLst>
                                </p:cTn>
                              </p:par>
                            </p:childTnLst>
                          </p:cTn>
                        </p:par>
                        <p:par>
                          <p:cTn id="80" fill="hold" nodeType="afterGroup">
                            <p:stCondLst>
                              <p:cond delay="1000"/>
                            </p:stCondLst>
                            <p:childTnLst>
                              <p:par>
                                <p:cTn id="81" presetID="16" presetClass="entr" presetSubtype="37" fill="hold" grpId="0" nodeType="afterEffect">
                                  <p:stCondLst>
                                    <p:cond delay="0"/>
                                  </p:stCondLst>
                                  <p:childTnLst>
                                    <p:set>
                                      <p:cBhvr>
                                        <p:cTn id="82" dur="1" fill="hold">
                                          <p:stCondLst>
                                            <p:cond delay="0"/>
                                          </p:stCondLst>
                                        </p:cTn>
                                        <p:tgtEl>
                                          <p:spTgt spid="263170">
                                            <p:txEl>
                                              <p:pRg st="15" end="15"/>
                                            </p:txEl>
                                          </p:spTgt>
                                        </p:tgtEl>
                                        <p:attrNameLst>
                                          <p:attrName>style.visibility</p:attrName>
                                        </p:attrNameLst>
                                      </p:cBhvr>
                                      <p:to>
                                        <p:strVal val="visible"/>
                                      </p:to>
                                    </p:set>
                                    <p:animEffect transition="in" filter="barn(outVertical)">
                                      <p:cBhvr>
                                        <p:cTn id="83" dur="500"/>
                                        <p:tgtEl>
                                          <p:spTgt spid="263170">
                                            <p:txEl>
                                              <p:pRg st="15" end="15"/>
                                            </p:txEl>
                                          </p:spTgt>
                                        </p:tgtEl>
                                      </p:cBhvr>
                                    </p:animEffect>
                                  </p:childTnLst>
                                </p:cTn>
                              </p:par>
                            </p:childTnLst>
                          </p:cTn>
                        </p:par>
                        <p:par>
                          <p:cTn id="84" fill="hold" nodeType="afterGroup">
                            <p:stCondLst>
                              <p:cond delay="1500"/>
                            </p:stCondLst>
                            <p:childTnLst>
                              <p:par>
                                <p:cTn id="85" presetID="3" presetClass="entr" presetSubtype="10" fill="hold" grpId="0" nodeType="after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blinds(horizontal)">
                                      <p:cBhvr>
                                        <p:cTn id="8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0" grpId="0" build="p" bldLvl="2" autoUpdateAnimBg="0"/>
      <p:bldP spid="263171" grpId="0" autoUpdateAnimBg="0"/>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矩形 11">
            <a:extLst>
              <a:ext uri="{FF2B5EF4-FFF2-40B4-BE49-F238E27FC236}">
                <a16:creationId xmlns:a16="http://schemas.microsoft.com/office/drawing/2014/main" id="{BC598A20-942A-7B4A-BE3C-280F3A674169}"/>
              </a:ext>
            </a:extLst>
          </p:cNvPr>
          <p:cNvSpPr>
            <a:spLocks noChangeArrowheads="1"/>
          </p:cNvSpPr>
          <p:nvPr/>
        </p:nvSpPr>
        <p:spPr bwMode="auto">
          <a:xfrm>
            <a:off x="0" y="0"/>
            <a:ext cx="9144000" cy="6858000"/>
          </a:xfrm>
          <a:prstGeom prst="rect">
            <a:avLst/>
          </a:prstGeom>
          <a:solidFill>
            <a:schemeClr val="bg1"/>
          </a:solidFill>
          <a:ln w="12700" algn="ctr">
            <a:solidFill>
              <a:schemeClr val="tx1"/>
            </a:solidFill>
            <a:round/>
            <a:headEnd/>
            <a:tailEnd/>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pic>
        <p:nvPicPr>
          <p:cNvPr id="60419" name="Picture 2">
            <a:extLst>
              <a:ext uri="{FF2B5EF4-FFF2-40B4-BE49-F238E27FC236}">
                <a16:creationId xmlns:a16="http://schemas.microsoft.com/office/drawing/2014/main" id="{D3B9BDD0-7FA1-7E4D-8B18-495203E344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708025"/>
            <a:ext cx="8686800"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0" name="Line 4">
            <a:extLst>
              <a:ext uri="{FF2B5EF4-FFF2-40B4-BE49-F238E27FC236}">
                <a16:creationId xmlns:a16="http://schemas.microsoft.com/office/drawing/2014/main" id="{CE163D08-C872-EE49-A7E7-EA0F65636BDE}"/>
              </a:ext>
            </a:extLst>
          </p:cNvPr>
          <p:cNvSpPr>
            <a:spLocks noChangeShapeType="1"/>
          </p:cNvSpPr>
          <p:nvPr/>
        </p:nvSpPr>
        <p:spPr bwMode="auto">
          <a:xfrm>
            <a:off x="381000" y="990600"/>
            <a:ext cx="0" cy="1600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21" name="Rectangle 5">
            <a:extLst>
              <a:ext uri="{FF2B5EF4-FFF2-40B4-BE49-F238E27FC236}">
                <a16:creationId xmlns:a16="http://schemas.microsoft.com/office/drawing/2014/main" id="{28C54237-371A-8548-9EED-81ED3560E86B}"/>
              </a:ext>
            </a:extLst>
          </p:cNvPr>
          <p:cNvSpPr>
            <a:spLocks noChangeArrowheads="1"/>
          </p:cNvSpPr>
          <p:nvPr/>
        </p:nvSpPr>
        <p:spPr bwMode="auto">
          <a:xfrm>
            <a:off x="228600" y="0"/>
            <a:ext cx="609600" cy="533400"/>
          </a:xfrm>
          <a:prstGeom prst="rect">
            <a:avLst/>
          </a:prstGeom>
          <a:solidFill>
            <a:schemeClr val="bg1"/>
          </a:solidFill>
          <a:ln w="9525">
            <a:solidFill>
              <a:schemeClr val="bg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pic>
        <p:nvPicPr>
          <p:cNvPr id="2054" name="Picture 6">
            <a:extLst>
              <a:ext uri="{FF2B5EF4-FFF2-40B4-BE49-F238E27FC236}">
                <a16:creationId xmlns:a16="http://schemas.microsoft.com/office/drawing/2014/main" id="{01FD1687-4496-404E-86BA-AF2C9FA2C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94150"/>
            <a:ext cx="89154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5" name="Line 7">
            <a:extLst>
              <a:ext uri="{FF2B5EF4-FFF2-40B4-BE49-F238E27FC236}">
                <a16:creationId xmlns:a16="http://schemas.microsoft.com/office/drawing/2014/main" id="{4C7840CD-638A-3044-AD7D-2E2C2C87D148}"/>
              </a:ext>
            </a:extLst>
          </p:cNvPr>
          <p:cNvSpPr>
            <a:spLocks noChangeShapeType="1"/>
          </p:cNvSpPr>
          <p:nvPr/>
        </p:nvSpPr>
        <p:spPr bwMode="auto">
          <a:xfrm>
            <a:off x="8915400" y="4060825"/>
            <a:ext cx="0" cy="1600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6" name="Text Box 8">
            <a:extLst>
              <a:ext uri="{FF2B5EF4-FFF2-40B4-BE49-F238E27FC236}">
                <a16:creationId xmlns:a16="http://schemas.microsoft.com/office/drawing/2014/main" id="{1C28D29E-0F84-4944-B2AB-ECA2C85B55F7}"/>
              </a:ext>
            </a:extLst>
          </p:cNvPr>
          <p:cNvSpPr txBox="1">
            <a:spLocks noChangeArrowheads="1"/>
          </p:cNvSpPr>
          <p:nvPr/>
        </p:nvSpPr>
        <p:spPr bwMode="auto">
          <a:xfrm>
            <a:off x="250825" y="3443288"/>
            <a:ext cx="8748713" cy="52387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rgbClr val="FF3399"/>
                </a:solidFill>
              </a:rPr>
              <a:t>（二）利用</a:t>
            </a:r>
            <a:r>
              <a:rPr lang="zh-CN" altLang="en-US" sz="2800" b="1">
                <a:solidFill>
                  <a:srgbClr val="0000FF"/>
                </a:solidFill>
              </a:rPr>
              <a:t>切换权</a:t>
            </a:r>
            <a:r>
              <a:rPr lang="zh-CN" altLang="en-US" sz="2800" b="1">
                <a:solidFill>
                  <a:srgbClr val="FF3399"/>
                </a:solidFill>
              </a:rPr>
              <a:t>实现进程由一个域向另一个域切换</a:t>
            </a:r>
          </a:p>
        </p:txBody>
      </p:sp>
      <p:sp>
        <p:nvSpPr>
          <p:cNvPr id="60425" name="Text Box 9">
            <a:extLst>
              <a:ext uri="{FF2B5EF4-FFF2-40B4-BE49-F238E27FC236}">
                <a16:creationId xmlns:a16="http://schemas.microsoft.com/office/drawing/2014/main" id="{F34C358E-6F19-8649-88E8-125E8556B63F}"/>
              </a:ext>
            </a:extLst>
          </p:cNvPr>
          <p:cNvSpPr txBox="1">
            <a:spLocks noChangeArrowheads="1"/>
          </p:cNvSpPr>
          <p:nvPr/>
        </p:nvSpPr>
        <p:spPr bwMode="auto">
          <a:xfrm>
            <a:off x="179388" y="152400"/>
            <a:ext cx="7772400" cy="5191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rgbClr val="FF3399"/>
                </a:solidFill>
              </a:rPr>
              <a:t>（一）利用</a:t>
            </a:r>
            <a:r>
              <a:rPr lang="zh-CN" altLang="en-US" sz="2800" b="1">
                <a:solidFill>
                  <a:srgbClr val="0000FF"/>
                </a:solidFill>
              </a:rPr>
              <a:t>访问矩阵</a:t>
            </a:r>
            <a:r>
              <a:rPr lang="zh-CN" altLang="en-US" sz="2800" b="1">
                <a:solidFill>
                  <a:srgbClr val="FF3399"/>
                </a:solidFill>
              </a:rPr>
              <a:t>限制进程对文件的访问权限</a:t>
            </a:r>
          </a:p>
        </p:txBody>
      </p:sp>
      <p:pic>
        <p:nvPicPr>
          <p:cNvPr id="60426" name="Picture 10">
            <a:extLst>
              <a:ext uri="{FF2B5EF4-FFF2-40B4-BE49-F238E27FC236}">
                <a16:creationId xmlns:a16="http://schemas.microsoft.com/office/drawing/2014/main" id="{3C3E2E35-17CC-D94D-A13C-81C600C8A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685800"/>
            <a:ext cx="8686800"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7" name="TextBox 12">
            <a:extLst>
              <a:ext uri="{FF2B5EF4-FFF2-40B4-BE49-F238E27FC236}">
                <a16:creationId xmlns:a16="http://schemas.microsoft.com/office/drawing/2014/main" id="{79257B0A-D09F-3C4E-87AE-D5BA1D1F3715}"/>
              </a:ext>
            </a:extLst>
          </p:cNvPr>
          <p:cNvSpPr txBox="1">
            <a:spLocks noChangeArrowheads="1"/>
          </p:cNvSpPr>
          <p:nvPr/>
        </p:nvSpPr>
        <p:spPr bwMode="auto">
          <a:xfrm>
            <a:off x="3348038" y="2997200"/>
            <a:ext cx="2160587"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chemeClr val="accent2"/>
                </a:solidFill>
              </a:rPr>
              <a:t>图</a:t>
            </a:r>
            <a:r>
              <a:rPr lang="en-US" altLang="zh-CN" sz="2000" b="1" dirty="0">
                <a:solidFill>
                  <a:schemeClr val="accent2"/>
                </a:solidFill>
              </a:rPr>
              <a:t>5-18</a:t>
            </a:r>
            <a:r>
              <a:rPr lang="zh-CN" altLang="en-US" sz="2000" b="1" dirty="0">
                <a:solidFill>
                  <a:schemeClr val="accent2"/>
                </a:solidFill>
              </a:rPr>
              <a:t>保护矩阵</a:t>
            </a:r>
          </a:p>
        </p:txBody>
      </p:sp>
      <p:sp>
        <p:nvSpPr>
          <p:cNvPr id="14" name="TextBox 13">
            <a:extLst>
              <a:ext uri="{FF2B5EF4-FFF2-40B4-BE49-F238E27FC236}">
                <a16:creationId xmlns:a16="http://schemas.microsoft.com/office/drawing/2014/main" id="{FCBBA2C8-9C15-4B42-893D-076A37F7D4AE}"/>
              </a:ext>
            </a:extLst>
          </p:cNvPr>
          <p:cNvSpPr txBox="1">
            <a:spLocks noChangeArrowheads="1"/>
          </p:cNvSpPr>
          <p:nvPr/>
        </p:nvSpPr>
        <p:spPr bwMode="auto">
          <a:xfrm>
            <a:off x="3563938" y="6269038"/>
            <a:ext cx="4103687"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chemeClr val="accent2"/>
                </a:solidFill>
              </a:rPr>
              <a:t>图</a:t>
            </a:r>
            <a:r>
              <a:rPr lang="en-US" altLang="zh-CN" sz="2000" b="1" dirty="0">
                <a:solidFill>
                  <a:schemeClr val="accent2"/>
                </a:solidFill>
              </a:rPr>
              <a:t>5-19 </a:t>
            </a:r>
            <a:r>
              <a:rPr lang="zh-CN" altLang="en-US" sz="2000" b="1" dirty="0">
                <a:solidFill>
                  <a:schemeClr val="accent2"/>
                </a:solidFill>
              </a:rPr>
              <a:t>具有切换权的访问控制矩阵</a:t>
            </a:r>
          </a:p>
        </p:txBody>
      </p:sp>
    </p:spTree>
    <p:extLst>
      <p:ext uri="{BB962C8B-B14F-4D97-AF65-F5344CB8AC3E}">
        <p14:creationId xmlns:p14="http://schemas.microsoft.com/office/powerpoint/2010/main" val="222539098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56"/>
                                        </p:tgtEl>
                                        <p:attrNameLst>
                                          <p:attrName>style.visibility</p:attrName>
                                        </p:attrNameLst>
                                      </p:cBhvr>
                                      <p:to>
                                        <p:strVal val="visible"/>
                                      </p:to>
                                    </p:set>
                                    <p:anim calcmode="lin" valueType="num">
                                      <p:cBhvr additive="base">
                                        <p:cTn id="7" dur="500" fill="hold"/>
                                        <p:tgtEl>
                                          <p:spTgt spid="2056"/>
                                        </p:tgtEl>
                                        <p:attrNameLst>
                                          <p:attrName>ppt_x</p:attrName>
                                        </p:attrNameLst>
                                      </p:cBhvr>
                                      <p:tavLst>
                                        <p:tav tm="0">
                                          <p:val>
                                            <p:strVal val="0-#ppt_w/2"/>
                                          </p:val>
                                        </p:tav>
                                        <p:tav tm="100000">
                                          <p:val>
                                            <p:strVal val="#ppt_x"/>
                                          </p:val>
                                        </p:tav>
                                      </p:tavLst>
                                    </p:anim>
                                    <p:anim calcmode="lin" valueType="num">
                                      <p:cBhvr additive="base">
                                        <p:cTn id="8" dur="500" fill="hold"/>
                                        <p:tgtEl>
                                          <p:spTgt spid="205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054"/>
                                        </p:tgtEl>
                                        <p:attrNameLst>
                                          <p:attrName>style.visibility</p:attrName>
                                        </p:attrNameLst>
                                      </p:cBhvr>
                                      <p:to>
                                        <p:strVal val="visible"/>
                                      </p:to>
                                    </p:set>
                                    <p:anim calcmode="lin" valueType="num">
                                      <p:cBhvr additive="base">
                                        <p:cTn id="13" dur="500" fill="hold"/>
                                        <p:tgtEl>
                                          <p:spTgt spid="2054"/>
                                        </p:tgtEl>
                                        <p:attrNameLst>
                                          <p:attrName>ppt_x</p:attrName>
                                        </p:attrNameLst>
                                      </p:cBhvr>
                                      <p:tavLst>
                                        <p:tav tm="0">
                                          <p:val>
                                            <p:strVal val="0-#ppt_w/2"/>
                                          </p:val>
                                        </p:tav>
                                        <p:tav tm="100000">
                                          <p:val>
                                            <p:strVal val="#ppt_x"/>
                                          </p:val>
                                        </p:tav>
                                      </p:tavLst>
                                    </p:anim>
                                    <p:anim calcmode="lin" valueType="num">
                                      <p:cBhvr additive="base">
                                        <p:cTn id="14" dur="500" fill="hold"/>
                                        <p:tgtEl>
                                          <p:spTgt spid="2054"/>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2055"/>
                                        </p:tgtEl>
                                        <p:attrNameLst>
                                          <p:attrName>style.visibility</p:attrName>
                                        </p:attrNameLst>
                                      </p:cBhvr>
                                      <p:to>
                                        <p:strVal val="visible"/>
                                      </p:to>
                                    </p:set>
                                    <p:anim calcmode="lin" valueType="num">
                                      <p:cBhvr additive="base">
                                        <p:cTn id="17" dur="500" fill="hold"/>
                                        <p:tgtEl>
                                          <p:spTgt spid="2055"/>
                                        </p:tgtEl>
                                        <p:attrNameLst>
                                          <p:attrName>ppt_x</p:attrName>
                                        </p:attrNameLst>
                                      </p:cBhvr>
                                      <p:tavLst>
                                        <p:tav tm="0">
                                          <p:val>
                                            <p:strVal val="0-#ppt_w/2"/>
                                          </p:val>
                                        </p:tav>
                                        <p:tav tm="100000">
                                          <p:val>
                                            <p:strVal val="#ppt_x"/>
                                          </p:val>
                                        </p:tav>
                                      </p:tavLst>
                                    </p:anim>
                                    <p:anim calcmode="lin" valueType="num">
                                      <p:cBhvr additive="base">
                                        <p:cTn id="18" dur="500" fill="hold"/>
                                        <p:tgtEl>
                                          <p:spTgt spid="2055"/>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500"/>
                            </p:stCondLst>
                            <p:childTnLst>
                              <p:par>
                                <p:cTn id="20" presetID="3" presetClass="entr" presetSubtype="1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6" grpId="0" animBg="1" autoUpdateAnimBg="0"/>
      <p:bldP spid="1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矩形 14">
            <a:extLst>
              <a:ext uri="{FF2B5EF4-FFF2-40B4-BE49-F238E27FC236}">
                <a16:creationId xmlns:a16="http://schemas.microsoft.com/office/drawing/2014/main" id="{49FD1987-91C0-5349-A54C-92DCD8EE0992}"/>
              </a:ext>
            </a:extLst>
          </p:cNvPr>
          <p:cNvSpPr>
            <a:spLocks noChangeArrowheads="1"/>
          </p:cNvSpPr>
          <p:nvPr/>
        </p:nvSpPr>
        <p:spPr bwMode="auto">
          <a:xfrm>
            <a:off x="0" y="0"/>
            <a:ext cx="9144000" cy="6858000"/>
          </a:xfrm>
          <a:prstGeom prst="rect">
            <a:avLst/>
          </a:prstGeom>
          <a:solidFill>
            <a:schemeClr val="bg1"/>
          </a:solidFill>
          <a:ln w="12700" algn="ctr">
            <a:solidFill>
              <a:schemeClr val="tx1"/>
            </a:solidFill>
            <a:round/>
            <a:headEnd/>
            <a:tailEnd/>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pic>
        <p:nvPicPr>
          <p:cNvPr id="61443" name="Picture 2">
            <a:extLst>
              <a:ext uri="{FF2B5EF4-FFF2-40B4-BE49-F238E27FC236}">
                <a16:creationId xmlns:a16="http://schemas.microsoft.com/office/drawing/2014/main" id="{18754E32-BBCC-B84D-979A-17228E1D3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74913"/>
            <a:ext cx="9144000" cy="285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Line 3">
            <a:extLst>
              <a:ext uri="{FF2B5EF4-FFF2-40B4-BE49-F238E27FC236}">
                <a16:creationId xmlns:a16="http://schemas.microsoft.com/office/drawing/2014/main" id="{7D5CDEB9-EF67-0B46-8CF9-1C95750D59DC}"/>
              </a:ext>
            </a:extLst>
          </p:cNvPr>
          <p:cNvSpPr>
            <a:spLocks noChangeShapeType="1"/>
          </p:cNvSpPr>
          <p:nvPr/>
        </p:nvSpPr>
        <p:spPr bwMode="auto">
          <a:xfrm flipV="1">
            <a:off x="2667000" y="3389313"/>
            <a:ext cx="0" cy="3810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6" name="Line 4">
            <a:extLst>
              <a:ext uri="{FF2B5EF4-FFF2-40B4-BE49-F238E27FC236}">
                <a16:creationId xmlns:a16="http://schemas.microsoft.com/office/drawing/2014/main" id="{7BBE2B71-315D-B54A-BCFF-A73F368AE4E7}"/>
              </a:ext>
            </a:extLst>
          </p:cNvPr>
          <p:cNvSpPr>
            <a:spLocks noChangeShapeType="1"/>
          </p:cNvSpPr>
          <p:nvPr/>
        </p:nvSpPr>
        <p:spPr bwMode="auto">
          <a:xfrm>
            <a:off x="2667000" y="3998913"/>
            <a:ext cx="0" cy="3048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7" name="Line 5">
            <a:extLst>
              <a:ext uri="{FF2B5EF4-FFF2-40B4-BE49-F238E27FC236}">
                <a16:creationId xmlns:a16="http://schemas.microsoft.com/office/drawing/2014/main" id="{CAB98240-4F68-D141-9507-08FF739D8B54}"/>
              </a:ext>
            </a:extLst>
          </p:cNvPr>
          <p:cNvSpPr>
            <a:spLocks noChangeShapeType="1"/>
          </p:cNvSpPr>
          <p:nvPr/>
        </p:nvSpPr>
        <p:spPr bwMode="auto">
          <a:xfrm>
            <a:off x="3505200" y="3617913"/>
            <a:ext cx="0" cy="6858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80" name="Rectangle 8">
            <a:extLst>
              <a:ext uri="{FF2B5EF4-FFF2-40B4-BE49-F238E27FC236}">
                <a16:creationId xmlns:a16="http://schemas.microsoft.com/office/drawing/2014/main" id="{5F7D6D2F-D821-F146-A0D1-B02C89146720}"/>
              </a:ext>
            </a:extLst>
          </p:cNvPr>
          <p:cNvSpPr>
            <a:spLocks noChangeArrowheads="1"/>
          </p:cNvSpPr>
          <p:nvPr/>
        </p:nvSpPr>
        <p:spPr bwMode="auto">
          <a:xfrm>
            <a:off x="7620000" y="4151313"/>
            <a:ext cx="381000" cy="228600"/>
          </a:xfrm>
          <a:prstGeom prst="rect">
            <a:avLst/>
          </a:prstGeom>
          <a:solidFill>
            <a:schemeClr val="bg1"/>
          </a:solidFill>
          <a:ln w="9525">
            <a:solidFill>
              <a:schemeClr val="bg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solidFill>
                  <a:srgbClr val="FF00FF"/>
                </a:solidFill>
              </a:rPr>
              <a:t>W</a:t>
            </a:r>
          </a:p>
        </p:txBody>
      </p:sp>
      <p:sp>
        <p:nvSpPr>
          <p:cNvPr id="61448" name="Text Box 9">
            <a:extLst>
              <a:ext uri="{FF2B5EF4-FFF2-40B4-BE49-F238E27FC236}">
                <a16:creationId xmlns:a16="http://schemas.microsoft.com/office/drawing/2014/main" id="{F1879CDC-4EAD-7C48-8903-1B3377AE02CA}"/>
              </a:ext>
            </a:extLst>
          </p:cNvPr>
          <p:cNvSpPr txBox="1">
            <a:spLocks noChangeArrowheads="1"/>
          </p:cNvSpPr>
          <p:nvPr/>
        </p:nvSpPr>
        <p:spPr bwMode="auto">
          <a:xfrm>
            <a:off x="457200" y="457200"/>
            <a:ext cx="8305800" cy="158750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rgbClr val="FF00FF"/>
                </a:solidFill>
              </a:rPr>
              <a:t>（三）通过增加</a:t>
            </a:r>
            <a:r>
              <a:rPr lang="zh-CN" altLang="en-US" sz="2800" b="1">
                <a:solidFill>
                  <a:srgbClr val="0000FF"/>
                </a:solidFill>
              </a:rPr>
              <a:t>拷贝权</a:t>
            </a:r>
            <a:r>
              <a:rPr lang="zh-CN" altLang="en-US" sz="2800" b="1">
                <a:solidFill>
                  <a:srgbClr val="FF00FF"/>
                </a:solidFill>
              </a:rPr>
              <a:t>实现对访问矩阵的修改（</a:t>
            </a:r>
            <a:r>
              <a:rPr lang="zh-CN" altLang="en-US" sz="2800" b="1">
                <a:solidFill>
                  <a:srgbClr val="0000FF"/>
                </a:solidFill>
              </a:rPr>
              <a:t>扩散访问权 </a:t>
            </a:r>
            <a:r>
              <a:rPr lang="zh-CN" altLang="en-US" sz="2800" b="1">
                <a:solidFill>
                  <a:srgbClr val="FF00FF"/>
                </a:solidFill>
              </a:rPr>
              <a:t>带</a:t>
            </a:r>
            <a:r>
              <a:rPr lang="zh-CN" altLang="en-US" sz="2800" b="1">
                <a:solidFill>
                  <a:srgbClr val="0000FF"/>
                </a:solidFill>
              </a:rPr>
              <a:t>*</a:t>
            </a:r>
            <a:r>
              <a:rPr lang="zh-CN" altLang="en-US" sz="2800" b="1">
                <a:solidFill>
                  <a:srgbClr val="FF00FF"/>
                </a:solidFill>
              </a:rPr>
              <a:t>号的表示可以扩散）</a:t>
            </a:r>
          </a:p>
          <a:p>
            <a:pPr eaLnBrk="1" hangingPunct="1">
              <a:spcBef>
                <a:spcPct val="50000"/>
              </a:spcBef>
            </a:pPr>
            <a:r>
              <a:rPr lang="zh-CN" altLang="en-US" sz="2800" b="1"/>
              <a:t>两种变型：转换拷贝权，限制拷贝权</a:t>
            </a:r>
          </a:p>
        </p:txBody>
      </p:sp>
      <p:sp>
        <p:nvSpPr>
          <p:cNvPr id="3082" name="Rectangle 10">
            <a:extLst>
              <a:ext uri="{FF2B5EF4-FFF2-40B4-BE49-F238E27FC236}">
                <a16:creationId xmlns:a16="http://schemas.microsoft.com/office/drawing/2014/main" id="{592627AF-D74A-994C-B90D-884247386CB2}"/>
              </a:ext>
            </a:extLst>
          </p:cNvPr>
          <p:cNvSpPr>
            <a:spLocks noChangeArrowheads="1"/>
          </p:cNvSpPr>
          <p:nvPr/>
        </p:nvSpPr>
        <p:spPr bwMode="auto">
          <a:xfrm>
            <a:off x="7543800" y="3276600"/>
            <a:ext cx="457200" cy="304800"/>
          </a:xfrm>
          <a:prstGeom prst="rect">
            <a:avLst/>
          </a:prstGeom>
          <a:solidFill>
            <a:schemeClr val="bg1"/>
          </a:solidFill>
          <a:ln w="9525">
            <a:solidFill>
              <a:schemeClr val="bg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84" name="AutoShape 12">
            <a:extLst>
              <a:ext uri="{FF2B5EF4-FFF2-40B4-BE49-F238E27FC236}">
                <a16:creationId xmlns:a16="http://schemas.microsoft.com/office/drawing/2014/main" id="{3EEEB458-8061-FA41-9C6E-35DD8F4DABC7}"/>
              </a:ext>
            </a:extLst>
          </p:cNvPr>
          <p:cNvSpPr>
            <a:spLocks noChangeArrowheads="1"/>
          </p:cNvSpPr>
          <p:nvPr/>
        </p:nvSpPr>
        <p:spPr bwMode="auto">
          <a:xfrm>
            <a:off x="7543800" y="4953000"/>
            <a:ext cx="990600" cy="990600"/>
          </a:xfrm>
          <a:prstGeom prst="wedgeRoundRectCallout">
            <a:avLst>
              <a:gd name="adj1" fmla="val -11537"/>
              <a:gd name="adj2" fmla="val -100319"/>
              <a:gd name="adj3" fmla="val 16667"/>
            </a:avLst>
          </a:prstGeom>
          <a:solidFill>
            <a:srgbClr val="0066FF"/>
          </a:solidFill>
          <a:ln w="9525">
            <a:solidFill>
              <a:schemeClr val="tx1"/>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solidFill>
                  <a:schemeClr val="bg1"/>
                </a:solidFill>
              </a:rPr>
              <a:t>转换拷贝权</a:t>
            </a:r>
          </a:p>
        </p:txBody>
      </p:sp>
      <p:sp>
        <p:nvSpPr>
          <p:cNvPr id="3085" name="AutoShape 13">
            <a:extLst>
              <a:ext uri="{FF2B5EF4-FFF2-40B4-BE49-F238E27FC236}">
                <a16:creationId xmlns:a16="http://schemas.microsoft.com/office/drawing/2014/main" id="{5546569A-393D-224F-94F0-178205B20D24}"/>
              </a:ext>
            </a:extLst>
          </p:cNvPr>
          <p:cNvSpPr>
            <a:spLocks noChangeArrowheads="1"/>
          </p:cNvSpPr>
          <p:nvPr/>
        </p:nvSpPr>
        <p:spPr bwMode="auto">
          <a:xfrm>
            <a:off x="6172200" y="4953000"/>
            <a:ext cx="838200" cy="990600"/>
          </a:xfrm>
          <a:prstGeom prst="wedgeRoundRectCallout">
            <a:avLst>
              <a:gd name="adj1" fmla="val 53407"/>
              <a:gd name="adj2" fmla="val -105769"/>
              <a:gd name="adj3" fmla="val 16667"/>
            </a:avLst>
          </a:prstGeom>
          <a:solidFill>
            <a:srgbClr val="0066FF"/>
          </a:solidFill>
          <a:ln w="9525">
            <a:solidFill>
              <a:schemeClr val="tx1"/>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solidFill>
                  <a:schemeClr val="bg1"/>
                </a:solidFill>
              </a:rPr>
              <a:t>限制拷贝权</a:t>
            </a:r>
          </a:p>
        </p:txBody>
      </p:sp>
      <p:sp>
        <p:nvSpPr>
          <p:cNvPr id="61452" name="Rectangle 14">
            <a:extLst>
              <a:ext uri="{FF2B5EF4-FFF2-40B4-BE49-F238E27FC236}">
                <a16:creationId xmlns:a16="http://schemas.microsoft.com/office/drawing/2014/main" id="{B82CE6E3-40D1-DA40-BE39-6B226FC479E7}"/>
              </a:ext>
            </a:extLst>
          </p:cNvPr>
          <p:cNvSpPr>
            <a:spLocks noChangeArrowheads="1"/>
          </p:cNvSpPr>
          <p:nvPr/>
        </p:nvSpPr>
        <p:spPr bwMode="auto">
          <a:xfrm>
            <a:off x="6858000" y="4191000"/>
            <a:ext cx="304800" cy="152400"/>
          </a:xfrm>
          <a:prstGeom prst="rect">
            <a:avLst/>
          </a:prstGeom>
          <a:solidFill>
            <a:schemeClr val="bg1"/>
          </a:solidFill>
          <a:ln w="9525">
            <a:solidFill>
              <a:schemeClr val="bg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78" name="Rectangle 6">
            <a:extLst>
              <a:ext uri="{FF2B5EF4-FFF2-40B4-BE49-F238E27FC236}">
                <a16:creationId xmlns:a16="http://schemas.microsoft.com/office/drawing/2014/main" id="{6CBDED2A-B349-314B-9E0A-3A092E730A31}"/>
              </a:ext>
            </a:extLst>
          </p:cNvPr>
          <p:cNvSpPr>
            <a:spLocks noChangeArrowheads="1"/>
          </p:cNvSpPr>
          <p:nvPr/>
        </p:nvSpPr>
        <p:spPr bwMode="auto">
          <a:xfrm>
            <a:off x="6858000" y="4191000"/>
            <a:ext cx="381000" cy="228600"/>
          </a:xfrm>
          <a:prstGeom prst="rect">
            <a:avLst/>
          </a:prstGeom>
          <a:solidFill>
            <a:schemeClr val="bg1"/>
          </a:solidFill>
          <a:ln w="9525">
            <a:solidFill>
              <a:schemeClr val="bg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solidFill>
                  <a:srgbClr val="FF00FF"/>
                </a:solidFill>
              </a:rPr>
              <a:t>R</a:t>
            </a:r>
          </a:p>
        </p:txBody>
      </p:sp>
      <p:sp>
        <p:nvSpPr>
          <p:cNvPr id="61454" name="TextBox 15">
            <a:extLst>
              <a:ext uri="{FF2B5EF4-FFF2-40B4-BE49-F238E27FC236}">
                <a16:creationId xmlns:a16="http://schemas.microsoft.com/office/drawing/2014/main" id="{1FEDD9B7-E0FE-814D-BF93-A90E6B7F0467}"/>
              </a:ext>
            </a:extLst>
          </p:cNvPr>
          <p:cNvSpPr txBox="1">
            <a:spLocks noChangeArrowheads="1"/>
          </p:cNvSpPr>
          <p:nvPr/>
        </p:nvSpPr>
        <p:spPr bwMode="auto">
          <a:xfrm>
            <a:off x="1908175" y="4941888"/>
            <a:ext cx="424815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chemeClr val="accent2"/>
                </a:solidFill>
              </a:rPr>
              <a:t>图</a:t>
            </a:r>
            <a:r>
              <a:rPr lang="en-US" altLang="zh-CN" sz="2000" b="1" dirty="0">
                <a:solidFill>
                  <a:schemeClr val="accent2"/>
                </a:solidFill>
              </a:rPr>
              <a:t>5-20 </a:t>
            </a:r>
            <a:r>
              <a:rPr lang="zh-CN" altLang="en-US" sz="2000" b="1" dirty="0">
                <a:solidFill>
                  <a:schemeClr val="accent2"/>
                </a:solidFill>
              </a:rPr>
              <a:t>具有拷贝权的访问控制矩阵</a:t>
            </a:r>
          </a:p>
        </p:txBody>
      </p:sp>
    </p:spTree>
    <p:extLst>
      <p:ext uri="{BB962C8B-B14F-4D97-AF65-F5344CB8AC3E}">
        <p14:creationId xmlns:p14="http://schemas.microsoft.com/office/powerpoint/2010/main" val="364492854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dissolve">
                                      <p:cBhvr>
                                        <p:cTn id="7" dur="500"/>
                                        <p:tgtEl>
                                          <p:spTgt spid="3075"/>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076"/>
                                        </p:tgtEl>
                                        <p:attrNameLst>
                                          <p:attrName>style.visibility</p:attrName>
                                        </p:attrNameLst>
                                      </p:cBhvr>
                                      <p:to>
                                        <p:strVal val="visible"/>
                                      </p:to>
                                    </p:set>
                                    <p:animEffect transition="in" filter="dissolve">
                                      <p:cBhvr>
                                        <p:cTn id="11" dur="500"/>
                                        <p:tgtEl>
                                          <p:spTgt spid="3076"/>
                                        </p:tgtEl>
                                      </p:cBhvr>
                                    </p:animEffect>
                                  </p:childTnLst>
                                </p:cTn>
                              </p:par>
                            </p:childTnLst>
                          </p:cTn>
                        </p:par>
                        <p:par>
                          <p:cTn id="12" fill="hold" nodeType="afterGroup">
                            <p:stCondLst>
                              <p:cond delay="1000"/>
                            </p:stCondLst>
                            <p:childTnLst>
                              <p:par>
                                <p:cTn id="13" presetID="15" presetClass="entr" presetSubtype="0" fill="hold" grpId="0" nodeType="afterEffect">
                                  <p:stCondLst>
                                    <p:cond delay="0"/>
                                  </p:stCondLst>
                                  <p:childTnLst>
                                    <p:set>
                                      <p:cBhvr>
                                        <p:cTn id="14" dur="1" fill="hold">
                                          <p:stCondLst>
                                            <p:cond delay="0"/>
                                          </p:stCondLst>
                                        </p:cTn>
                                        <p:tgtEl>
                                          <p:spTgt spid="3078"/>
                                        </p:tgtEl>
                                        <p:attrNameLst>
                                          <p:attrName>style.visibility</p:attrName>
                                        </p:attrNameLst>
                                      </p:cBhvr>
                                      <p:to>
                                        <p:strVal val="visible"/>
                                      </p:to>
                                    </p:set>
                                    <p:anim calcmode="lin" valueType="num">
                                      <p:cBhvr>
                                        <p:cTn id="15" dur="1000" fill="hold"/>
                                        <p:tgtEl>
                                          <p:spTgt spid="3078"/>
                                        </p:tgtEl>
                                        <p:attrNameLst>
                                          <p:attrName>ppt_w</p:attrName>
                                        </p:attrNameLst>
                                      </p:cBhvr>
                                      <p:tavLst>
                                        <p:tav tm="0">
                                          <p:val>
                                            <p:fltVal val="0"/>
                                          </p:val>
                                        </p:tav>
                                        <p:tav tm="100000">
                                          <p:val>
                                            <p:strVal val="#ppt_w"/>
                                          </p:val>
                                        </p:tav>
                                      </p:tavLst>
                                    </p:anim>
                                    <p:anim calcmode="lin" valueType="num">
                                      <p:cBhvr>
                                        <p:cTn id="16" dur="1000" fill="hold"/>
                                        <p:tgtEl>
                                          <p:spTgt spid="3078"/>
                                        </p:tgtEl>
                                        <p:attrNameLst>
                                          <p:attrName>ppt_h</p:attrName>
                                        </p:attrNameLst>
                                      </p:cBhvr>
                                      <p:tavLst>
                                        <p:tav tm="0">
                                          <p:val>
                                            <p:fltVal val="0"/>
                                          </p:val>
                                        </p:tav>
                                        <p:tav tm="100000">
                                          <p:val>
                                            <p:strVal val="#ppt_h"/>
                                          </p:val>
                                        </p:tav>
                                      </p:tavLst>
                                    </p:anim>
                                    <p:anim calcmode="lin" valueType="num">
                                      <p:cBhvr>
                                        <p:cTn id="17" dur="1000" fill="hold"/>
                                        <p:tgtEl>
                                          <p:spTgt spid="3078"/>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3078"/>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13"/>
                                            </p:cond>
                                          </p:stCondLst>
                                          <p:endCondLst>
                                            <p:cond evt="onStopAudio" delay="0">
                                              <p:tgtEl>
                                                <p:sldTgt/>
                                              </p:tgtEl>
                                            </p:cond>
                                          </p:endCondLst>
                                        </p:cTn>
                                        <p:tgtEl>
                                          <p:sndTgt r:embed="rId2" name="whoosh.wav"/>
                                        </p:tgtEl>
                                      </p:cMediaNode>
                                    </p:audio>
                                  </p:subTnLst>
                                </p:cTn>
                              </p:par>
                            </p:childTnLst>
                          </p:cTn>
                        </p:par>
                        <p:par>
                          <p:cTn id="19" fill="hold" nodeType="afterGroup">
                            <p:stCondLst>
                              <p:cond delay="2000"/>
                            </p:stCondLst>
                            <p:childTnLst>
                              <p:par>
                                <p:cTn id="20" presetID="19" presetClass="entr" presetSubtype="10" fill="hold" grpId="0" nodeType="afterEffect">
                                  <p:stCondLst>
                                    <p:cond delay="0"/>
                                  </p:stCondLst>
                                  <p:childTnLst>
                                    <p:set>
                                      <p:cBhvr>
                                        <p:cTn id="21" dur="1" fill="hold">
                                          <p:stCondLst>
                                            <p:cond delay="0"/>
                                          </p:stCondLst>
                                        </p:cTn>
                                        <p:tgtEl>
                                          <p:spTgt spid="3085"/>
                                        </p:tgtEl>
                                        <p:attrNameLst>
                                          <p:attrName>style.visibility</p:attrName>
                                        </p:attrNameLst>
                                      </p:cBhvr>
                                      <p:to>
                                        <p:strVal val="visible"/>
                                      </p:to>
                                    </p:set>
                                    <p:anim calcmode="lin" valueType="num">
                                      <p:cBhvr>
                                        <p:cTn id="22" dur="5000" fill="hold"/>
                                        <p:tgtEl>
                                          <p:spTgt spid="3085"/>
                                        </p:tgtEl>
                                        <p:attrNameLst>
                                          <p:attrName>ppt_w</p:attrName>
                                        </p:attrNameLst>
                                      </p:cBhvr>
                                      <p:tavLst>
                                        <p:tav tm="0" fmla="#ppt_w*sin(2.5*pi*$)">
                                          <p:val>
                                            <p:fltVal val="0"/>
                                          </p:val>
                                        </p:tav>
                                        <p:tav tm="100000">
                                          <p:val>
                                            <p:fltVal val="1"/>
                                          </p:val>
                                        </p:tav>
                                      </p:tavLst>
                                    </p:anim>
                                    <p:anim calcmode="lin" valueType="num">
                                      <p:cBhvr>
                                        <p:cTn id="23" dur="5000" fill="hold"/>
                                        <p:tgtEl>
                                          <p:spTgt spid="3085"/>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nodeType="clickEffect">
                                  <p:stCondLst>
                                    <p:cond delay="0"/>
                                  </p:stCondLst>
                                  <p:childTnLst>
                                    <p:set>
                                      <p:cBhvr>
                                        <p:cTn id="27" dur="1" fill="hold">
                                          <p:stCondLst>
                                            <p:cond delay="0"/>
                                          </p:stCondLst>
                                        </p:cTn>
                                        <p:tgtEl>
                                          <p:spTgt spid="3077"/>
                                        </p:tgtEl>
                                        <p:attrNameLst>
                                          <p:attrName>style.visibility</p:attrName>
                                        </p:attrNameLst>
                                      </p:cBhvr>
                                      <p:to>
                                        <p:strVal val="visible"/>
                                      </p:to>
                                    </p:set>
                                    <p:anim calcmode="lin" valueType="num">
                                      <p:cBhvr additive="base">
                                        <p:cTn id="28" dur="500" fill="hold"/>
                                        <p:tgtEl>
                                          <p:spTgt spid="3077"/>
                                        </p:tgtEl>
                                        <p:attrNameLst>
                                          <p:attrName>ppt_x</p:attrName>
                                        </p:attrNameLst>
                                      </p:cBhvr>
                                      <p:tavLst>
                                        <p:tav tm="0">
                                          <p:val>
                                            <p:strVal val="0-#ppt_w/2"/>
                                          </p:val>
                                        </p:tav>
                                        <p:tav tm="100000">
                                          <p:val>
                                            <p:strVal val="#ppt_x"/>
                                          </p:val>
                                        </p:tav>
                                      </p:tavLst>
                                    </p:anim>
                                    <p:anim calcmode="lin" valueType="num">
                                      <p:cBhvr additive="base">
                                        <p:cTn id="29" dur="500" fill="hold"/>
                                        <p:tgtEl>
                                          <p:spTgt spid="3077"/>
                                        </p:tgtEl>
                                        <p:attrNameLst>
                                          <p:attrName>ppt_y</p:attrName>
                                        </p:attrNameLst>
                                      </p:cBhvr>
                                      <p:tavLst>
                                        <p:tav tm="0">
                                          <p:val>
                                            <p:strVal val="#ppt_y"/>
                                          </p:val>
                                        </p:tav>
                                        <p:tav tm="100000">
                                          <p:val>
                                            <p:strVal val="#ppt_y"/>
                                          </p:val>
                                        </p:tav>
                                      </p:tavLst>
                                    </p:anim>
                                  </p:childTnLst>
                                </p:cTn>
                              </p:par>
                            </p:childTnLst>
                          </p:cTn>
                        </p:par>
                        <p:par>
                          <p:cTn id="30" fill="hold" nodeType="afterGroup">
                            <p:stCondLst>
                              <p:cond delay="500"/>
                            </p:stCondLst>
                            <p:childTnLst>
                              <p:par>
                                <p:cTn id="31" presetID="2" presetClass="entr" presetSubtype="8" fill="hold" grpId="0" nodeType="afterEffect">
                                  <p:stCondLst>
                                    <p:cond delay="0"/>
                                  </p:stCondLst>
                                  <p:childTnLst>
                                    <p:set>
                                      <p:cBhvr>
                                        <p:cTn id="32" dur="1" fill="hold">
                                          <p:stCondLst>
                                            <p:cond delay="0"/>
                                          </p:stCondLst>
                                        </p:cTn>
                                        <p:tgtEl>
                                          <p:spTgt spid="3080"/>
                                        </p:tgtEl>
                                        <p:attrNameLst>
                                          <p:attrName>style.visibility</p:attrName>
                                        </p:attrNameLst>
                                      </p:cBhvr>
                                      <p:to>
                                        <p:strVal val="visible"/>
                                      </p:to>
                                    </p:set>
                                    <p:anim calcmode="lin" valueType="num">
                                      <p:cBhvr additive="base">
                                        <p:cTn id="33" dur="500" fill="hold"/>
                                        <p:tgtEl>
                                          <p:spTgt spid="3080"/>
                                        </p:tgtEl>
                                        <p:attrNameLst>
                                          <p:attrName>ppt_x</p:attrName>
                                        </p:attrNameLst>
                                      </p:cBhvr>
                                      <p:tavLst>
                                        <p:tav tm="0">
                                          <p:val>
                                            <p:strVal val="0-#ppt_w/2"/>
                                          </p:val>
                                        </p:tav>
                                        <p:tav tm="100000">
                                          <p:val>
                                            <p:strVal val="#ppt_x"/>
                                          </p:val>
                                        </p:tav>
                                      </p:tavLst>
                                    </p:anim>
                                    <p:anim calcmode="lin" valueType="num">
                                      <p:cBhvr additive="base">
                                        <p:cTn id="34" dur="500" fill="hold"/>
                                        <p:tgtEl>
                                          <p:spTgt spid="3080"/>
                                        </p:tgtEl>
                                        <p:attrNameLst>
                                          <p:attrName>ppt_y</p:attrName>
                                        </p:attrNameLst>
                                      </p:cBhvr>
                                      <p:tavLst>
                                        <p:tav tm="0">
                                          <p:val>
                                            <p:strVal val="#ppt_y"/>
                                          </p:val>
                                        </p:tav>
                                        <p:tav tm="100000">
                                          <p:val>
                                            <p:strVal val="#ppt_y"/>
                                          </p:val>
                                        </p:tav>
                                      </p:tavLst>
                                    </p:anim>
                                  </p:childTnLst>
                                </p:cTn>
                              </p:par>
                            </p:childTnLst>
                          </p:cTn>
                        </p:par>
                        <p:par>
                          <p:cTn id="35" fill="hold" nodeType="afterGroup">
                            <p:stCondLst>
                              <p:cond delay="1000"/>
                            </p:stCondLst>
                            <p:childTnLst>
                              <p:par>
                                <p:cTn id="36" presetID="19" presetClass="entr" presetSubtype="10" fill="hold" grpId="0" nodeType="afterEffect">
                                  <p:stCondLst>
                                    <p:cond delay="0"/>
                                  </p:stCondLst>
                                  <p:childTnLst>
                                    <p:set>
                                      <p:cBhvr>
                                        <p:cTn id="37" dur="1" fill="hold">
                                          <p:stCondLst>
                                            <p:cond delay="0"/>
                                          </p:stCondLst>
                                        </p:cTn>
                                        <p:tgtEl>
                                          <p:spTgt spid="3084"/>
                                        </p:tgtEl>
                                        <p:attrNameLst>
                                          <p:attrName>style.visibility</p:attrName>
                                        </p:attrNameLst>
                                      </p:cBhvr>
                                      <p:to>
                                        <p:strVal val="visible"/>
                                      </p:to>
                                    </p:set>
                                    <p:anim calcmode="lin" valueType="num">
                                      <p:cBhvr>
                                        <p:cTn id="38" dur="5000" fill="hold"/>
                                        <p:tgtEl>
                                          <p:spTgt spid="3084"/>
                                        </p:tgtEl>
                                        <p:attrNameLst>
                                          <p:attrName>ppt_w</p:attrName>
                                        </p:attrNameLst>
                                      </p:cBhvr>
                                      <p:tavLst>
                                        <p:tav tm="0" fmla="#ppt_w*sin(2.5*pi*$)">
                                          <p:val>
                                            <p:fltVal val="0"/>
                                          </p:val>
                                        </p:tav>
                                        <p:tav tm="100000">
                                          <p:val>
                                            <p:fltVal val="1"/>
                                          </p:val>
                                        </p:tav>
                                      </p:tavLst>
                                    </p:anim>
                                    <p:anim calcmode="lin" valueType="num">
                                      <p:cBhvr>
                                        <p:cTn id="39" dur="5000" fill="hold"/>
                                        <p:tgtEl>
                                          <p:spTgt spid="3084"/>
                                        </p:tgtEl>
                                        <p:attrNameLst>
                                          <p:attrName>ppt_h</p:attrName>
                                        </p:attrNameLst>
                                      </p:cBhvr>
                                      <p:tavLst>
                                        <p:tav tm="0">
                                          <p:val>
                                            <p:strVal val="#ppt_h"/>
                                          </p:val>
                                        </p:tav>
                                        <p:tav tm="100000">
                                          <p:val>
                                            <p:strVal val="#ppt_h"/>
                                          </p:val>
                                        </p:tav>
                                      </p:tavLst>
                                    </p:anim>
                                  </p:childTnLst>
                                </p:cTn>
                              </p:par>
                            </p:childTnLst>
                          </p:cTn>
                        </p:par>
                        <p:par>
                          <p:cTn id="40" fill="hold" nodeType="afterGroup">
                            <p:stCondLst>
                              <p:cond delay="6000"/>
                            </p:stCondLst>
                            <p:childTnLst>
                              <p:par>
                                <p:cTn id="41" presetID="2" presetClass="entr" presetSubtype="8" fill="hold" grpId="0" nodeType="afterEffect">
                                  <p:stCondLst>
                                    <p:cond delay="0"/>
                                  </p:stCondLst>
                                  <p:childTnLst>
                                    <p:set>
                                      <p:cBhvr>
                                        <p:cTn id="42" dur="1" fill="hold">
                                          <p:stCondLst>
                                            <p:cond delay="0"/>
                                          </p:stCondLst>
                                        </p:cTn>
                                        <p:tgtEl>
                                          <p:spTgt spid="3082"/>
                                        </p:tgtEl>
                                        <p:attrNameLst>
                                          <p:attrName>style.visibility</p:attrName>
                                        </p:attrNameLst>
                                      </p:cBhvr>
                                      <p:to>
                                        <p:strVal val="visible"/>
                                      </p:to>
                                    </p:set>
                                    <p:anim calcmode="lin" valueType="num">
                                      <p:cBhvr additive="base">
                                        <p:cTn id="43" dur="500" fill="hold"/>
                                        <p:tgtEl>
                                          <p:spTgt spid="3082"/>
                                        </p:tgtEl>
                                        <p:attrNameLst>
                                          <p:attrName>ppt_x</p:attrName>
                                        </p:attrNameLst>
                                      </p:cBhvr>
                                      <p:tavLst>
                                        <p:tav tm="0">
                                          <p:val>
                                            <p:strVal val="0-#ppt_w/2"/>
                                          </p:val>
                                        </p:tav>
                                        <p:tav tm="100000">
                                          <p:val>
                                            <p:strVal val="#ppt_x"/>
                                          </p:val>
                                        </p:tav>
                                      </p:tavLst>
                                    </p:anim>
                                    <p:anim calcmode="lin" valueType="num">
                                      <p:cBhvr additive="base">
                                        <p:cTn id="44" dur="500" fill="hold"/>
                                        <p:tgtEl>
                                          <p:spTgt spid="30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0" grpId="0" animBg="1" autoUpdateAnimBg="0"/>
      <p:bldP spid="3082" grpId="0" animBg="1"/>
      <p:bldP spid="3084" grpId="0" animBg="1" autoUpdateAnimBg="0"/>
      <p:bldP spid="3085" grpId="0" animBg="1" autoUpdateAnimBg="0"/>
      <p:bldP spid="3078"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矩形 10">
            <a:extLst>
              <a:ext uri="{FF2B5EF4-FFF2-40B4-BE49-F238E27FC236}">
                <a16:creationId xmlns:a16="http://schemas.microsoft.com/office/drawing/2014/main" id="{EE558AE2-EA7D-1845-B6C8-9B8C1BEBA737}"/>
              </a:ext>
            </a:extLst>
          </p:cNvPr>
          <p:cNvSpPr>
            <a:spLocks noChangeArrowheads="1"/>
          </p:cNvSpPr>
          <p:nvPr/>
        </p:nvSpPr>
        <p:spPr bwMode="auto">
          <a:xfrm>
            <a:off x="0" y="0"/>
            <a:ext cx="9144000" cy="6858000"/>
          </a:xfrm>
          <a:prstGeom prst="rect">
            <a:avLst/>
          </a:prstGeom>
          <a:solidFill>
            <a:schemeClr val="bg1"/>
          </a:solidFill>
          <a:ln w="12700" algn="ctr">
            <a:solidFill>
              <a:schemeClr val="tx1"/>
            </a:solidFill>
            <a:round/>
            <a:headEnd/>
            <a:tailEnd/>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pic>
        <p:nvPicPr>
          <p:cNvPr id="62467" name="Picture 2">
            <a:extLst>
              <a:ext uri="{FF2B5EF4-FFF2-40B4-BE49-F238E27FC236}">
                <a16:creationId xmlns:a16="http://schemas.microsoft.com/office/drawing/2014/main" id="{FF4DD0CF-EBD0-0845-AD5B-3F3CFC80D3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 y="1308100"/>
            <a:ext cx="9144000"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Text Box 3">
            <a:extLst>
              <a:ext uri="{FF2B5EF4-FFF2-40B4-BE49-F238E27FC236}">
                <a16:creationId xmlns:a16="http://schemas.microsoft.com/office/drawing/2014/main" id="{68367DC3-251A-E74D-9340-D5213CDEF79C}"/>
              </a:ext>
            </a:extLst>
          </p:cNvPr>
          <p:cNvSpPr txBox="1">
            <a:spLocks noChangeArrowheads="1"/>
          </p:cNvSpPr>
          <p:nvPr/>
        </p:nvSpPr>
        <p:spPr bwMode="auto">
          <a:xfrm>
            <a:off x="304800" y="546100"/>
            <a:ext cx="8228013" cy="83026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rgbClr val="FF00FF"/>
                </a:solidFill>
              </a:rPr>
              <a:t>（四）通过增加</a:t>
            </a:r>
            <a:r>
              <a:rPr lang="zh-CN" altLang="en-US" b="1">
                <a:solidFill>
                  <a:srgbClr val="0000FF"/>
                </a:solidFill>
              </a:rPr>
              <a:t>所有权（</a:t>
            </a:r>
            <a:r>
              <a:rPr lang="en-US" altLang="zh-CN" b="1">
                <a:solidFill>
                  <a:srgbClr val="0000FF"/>
                </a:solidFill>
              </a:rPr>
              <a:t>O</a:t>
            </a:r>
            <a:r>
              <a:rPr lang="zh-CN" altLang="en-US" b="1">
                <a:solidFill>
                  <a:srgbClr val="0000FF"/>
                </a:solidFill>
              </a:rPr>
              <a:t>）</a:t>
            </a:r>
            <a:r>
              <a:rPr lang="zh-CN" altLang="en-US" b="1">
                <a:solidFill>
                  <a:srgbClr val="FF00FF"/>
                </a:solidFill>
              </a:rPr>
              <a:t>实现对访问矩阵的修改</a:t>
            </a:r>
            <a:r>
              <a:rPr lang="zh-CN" altLang="en-US" b="1">
                <a:solidFill>
                  <a:schemeClr val="accent2"/>
                </a:solidFill>
              </a:rPr>
              <a:t>（</a:t>
            </a:r>
            <a:r>
              <a:rPr lang="zh-CN" altLang="en-US" b="1">
                <a:solidFill>
                  <a:srgbClr val="0000FF"/>
                </a:solidFill>
              </a:rPr>
              <a:t>增加或删除某种权利）</a:t>
            </a:r>
          </a:p>
        </p:txBody>
      </p:sp>
      <p:sp>
        <p:nvSpPr>
          <p:cNvPr id="7172" name="Rectangle 4">
            <a:extLst>
              <a:ext uri="{FF2B5EF4-FFF2-40B4-BE49-F238E27FC236}">
                <a16:creationId xmlns:a16="http://schemas.microsoft.com/office/drawing/2014/main" id="{759CE33D-F4F0-984D-8228-921038AD9C02}"/>
              </a:ext>
            </a:extLst>
          </p:cNvPr>
          <p:cNvSpPr>
            <a:spLocks noChangeArrowheads="1"/>
          </p:cNvSpPr>
          <p:nvPr/>
        </p:nvSpPr>
        <p:spPr bwMode="auto">
          <a:xfrm>
            <a:off x="6019800" y="2832100"/>
            <a:ext cx="457200" cy="381000"/>
          </a:xfrm>
          <a:prstGeom prst="rect">
            <a:avLst/>
          </a:prstGeom>
          <a:solidFill>
            <a:schemeClr val="bg1"/>
          </a:solidFill>
          <a:ln w="9525">
            <a:solidFill>
              <a:schemeClr val="bg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solidFill>
                  <a:srgbClr val="FF3399"/>
                </a:solidFill>
              </a:rPr>
              <a:t>E</a:t>
            </a:r>
          </a:p>
        </p:txBody>
      </p:sp>
      <p:sp>
        <p:nvSpPr>
          <p:cNvPr id="7173" name="Rectangle 5">
            <a:extLst>
              <a:ext uri="{FF2B5EF4-FFF2-40B4-BE49-F238E27FC236}">
                <a16:creationId xmlns:a16="http://schemas.microsoft.com/office/drawing/2014/main" id="{E7ADD80D-71EA-C74F-BE63-32B2654B717A}"/>
              </a:ext>
            </a:extLst>
          </p:cNvPr>
          <p:cNvSpPr>
            <a:spLocks noChangeArrowheads="1"/>
          </p:cNvSpPr>
          <p:nvPr/>
        </p:nvSpPr>
        <p:spPr bwMode="auto">
          <a:xfrm>
            <a:off x="7924800" y="2070100"/>
            <a:ext cx="304800" cy="304800"/>
          </a:xfrm>
          <a:prstGeom prst="rect">
            <a:avLst/>
          </a:prstGeom>
          <a:solidFill>
            <a:schemeClr val="bg1"/>
          </a:solidFill>
          <a:ln w="9525">
            <a:solidFill>
              <a:schemeClr val="bg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solidFill>
                  <a:srgbClr val="FF3399"/>
                </a:solidFill>
              </a:rPr>
              <a:t>W</a:t>
            </a:r>
          </a:p>
        </p:txBody>
      </p:sp>
      <p:sp>
        <p:nvSpPr>
          <p:cNvPr id="62471" name="Text Box 6">
            <a:extLst>
              <a:ext uri="{FF2B5EF4-FFF2-40B4-BE49-F238E27FC236}">
                <a16:creationId xmlns:a16="http://schemas.microsoft.com/office/drawing/2014/main" id="{F858C7C8-4438-C040-AF13-83415846835C}"/>
              </a:ext>
            </a:extLst>
          </p:cNvPr>
          <p:cNvSpPr txBox="1">
            <a:spLocks noChangeArrowheads="1"/>
          </p:cNvSpPr>
          <p:nvPr/>
        </p:nvSpPr>
        <p:spPr bwMode="auto">
          <a:xfrm>
            <a:off x="6705600" y="21463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a:p>
        </p:txBody>
      </p:sp>
      <p:sp>
        <p:nvSpPr>
          <p:cNvPr id="7175" name="Rectangle 7">
            <a:extLst>
              <a:ext uri="{FF2B5EF4-FFF2-40B4-BE49-F238E27FC236}">
                <a16:creationId xmlns:a16="http://schemas.microsoft.com/office/drawing/2014/main" id="{A00D10C4-7D22-9546-8141-0065D24BD3E4}"/>
              </a:ext>
            </a:extLst>
          </p:cNvPr>
          <p:cNvSpPr>
            <a:spLocks noChangeArrowheads="1"/>
          </p:cNvSpPr>
          <p:nvPr/>
        </p:nvSpPr>
        <p:spPr bwMode="auto">
          <a:xfrm>
            <a:off x="6858000" y="2527300"/>
            <a:ext cx="1600200" cy="6096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rgbClr val="0066FF"/>
                </a:solidFill>
              </a:rPr>
              <a:t>   W</a:t>
            </a:r>
          </a:p>
          <a:p>
            <a:pPr eaLnBrk="1" hangingPunct="1"/>
            <a:r>
              <a:rPr lang="en-US" altLang="zh-CN" b="1">
                <a:solidFill>
                  <a:srgbClr val="0066FF"/>
                </a:solidFill>
              </a:rPr>
              <a:t>W           W</a:t>
            </a:r>
          </a:p>
        </p:txBody>
      </p:sp>
      <p:sp>
        <p:nvSpPr>
          <p:cNvPr id="7176" name="Rectangle 8">
            <a:extLst>
              <a:ext uri="{FF2B5EF4-FFF2-40B4-BE49-F238E27FC236}">
                <a16:creationId xmlns:a16="http://schemas.microsoft.com/office/drawing/2014/main" id="{9472025A-D760-8F4A-9D52-2E0127FC88B6}"/>
              </a:ext>
            </a:extLst>
          </p:cNvPr>
          <p:cNvSpPr>
            <a:spLocks noChangeArrowheads="1"/>
          </p:cNvSpPr>
          <p:nvPr/>
        </p:nvSpPr>
        <p:spPr bwMode="auto">
          <a:xfrm>
            <a:off x="6858000" y="2527300"/>
            <a:ext cx="1600200" cy="6096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rgbClr val="0066FF"/>
                </a:solidFill>
              </a:rPr>
              <a:t>   W</a:t>
            </a:r>
          </a:p>
          <a:p>
            <a:pPr eaLnBrk="1" hangingPunct="1"/>
            <a:r>
              <a:rPr lang="en-US" altLang="zh-CN" b="1">
                <a:solidFill>
                  <a:srgbClr val="0066FF"/>
                </a:solidFill>
              </a:rPr>
              <a:t>W           W</a:t>
            </a:r>
          </a:p>
        </p:txBody>
      </p:sp>
      <p:sp>
        <p:nvSpPr>
          <p:cNvPr id="7178" name="Text Box 10">
            <a:extLst>
              <a:ext uri="{FF2B5EF4-FFF2-40B4-BE49-F238E27FC236}">
                <a16:creationId xmlns:a16="http://schemas.microsoft.com/office/drawing/2014/main" id="{3E961A8A-9E76-9544-A872-C16DEC7EE05E}"/>
              </a:ext>
            </a:extLst>
          </p:cNvPr>
          <p:cNvSpPr txBox="1">
            <a:spLocks noChangeArrowheads="1"/>
          </p:cNvSpPr>
          <p:nvPr/>
        </p:nvSpPr>
        <p:spPr bwMode="auto">
          <a:xfrm>
            <a:off x="685800" y="4495800"/>
            <a:ext cx="8153400" cy="130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sz="2800" b="1">
                <a:solidFill>
                  <a:srgbClr val="0066FF"/>
                </a:solidFill>
              </a:rPr>
              <a:t>         </a:t>
            </a:r>
            <a:r>
              <a:rPr lang="zh-CN" altLang="en-US" sz="2800" b="1">
                <a:solidFill>
                  <a:srgbClr val="FF3399"/>
                </a:solidFill>
              </a:rPr>
              <a:t>拷贝权和所有权</a:t>
            </a:r>
            <a:r>
              <a:rPr lang="zh-CN" altLang="en-US" sz="2800" b="1">
                <a:solidFill>
                  <a:srgbClr val="0000FF"/>
                </a:solidFill>
              </a:rPr>
              <a:t>用于改变运行在不同域中的进程对同一对象的访问权！</a:t>
            </a:r>
          </a:p>
        </p:txBody>
      </p:sp>
      <p:sp>
        <p:nvSpPr>
          <p:cNvPr id="62475" name="Rectangle 11">
            <a:extLst>
              <a:ext uri="{FF2B5EF4-FFF2-40B4-BE49-F238E27FC236}">
                <a16:creationId xmlns:a16="http://schemas.microsoft.com/office/drawing/2014/main" id="{5B8D4DEB-0BC0-AD40-9B80-47386A98F3C9}"/>
              </a:ext>
            </a:extLst>
          </p:cNvPr>
          <p:cNvSpPr>
            <a:spLocks noChangeArrowheads="1"/>
          </p:cNvSpPr>
          <p:nvPr/>
        </p:nvSpPr>
        <p:spPr bwMode="auto">
          <a:xfrm>
            <a:off x="3276600" y="3657600"/>
            <a:ext cx="685800" cy="381000"/>
          </a:xfrm>
          <a:prstGeom prst="rect">
            <a:avLst/>
          </a:prstGeom>
          <a:solidFill>
            <a:schemeClr val="bg1"/>
          </a:solidFill>
          <a:ln w="9525">
            <a:solidFill>
              <a:schemeClr val="bg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9-13</a:t>
            </a:r>
          </a:p>
        </p:txBody>
      </p:sp>
      <p:sp>
        <p:nvSpPr>
          <p:cNvPr id="62476" name="TextBox 12">
            <a:extLst>
              <a:ext uri="{FF2B5EF4-FFF2-40B4-BE49-F238E27FC236}">
                <a16:creationId xmlns:a16="http://schemas.microsoft.com/office/drawing/2014/main" id="{5B0382AB-A16A-654B-BAFE-F5652E858A94}"/>
              </a:ext>
            </a:extLst>
          </p:cNvPr>
          <p:cNvSpPr txBox="1">
            <a:spLocks noChangeArrowheads="1"/>
          </p:cNvSpPr>
          <p:nvPr/>
        </p:nvSpPr>
        <p:spPr bwMode="auto">
          <a:xfrm>
            <a:off x="2700338" y="3644900"/>
            <a:ext cx="5040312"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0000FF"/>
                </a:solidFill>
              </a:rPr>
              <a:t>图</a:t>
            </a:r>
            <a:r>
              <a:rPr lang="en-US" altLang="zh-CN" b="1" dirty="0">
                <a:solidFill>
                  <a:srgbClr val="0000FF"/>
                </a:solidFill>
              </a:rPr>
              <a:t>5-21 </a:t>
            </a:r>
            <a:r>
              <a:rPr lang="zh-CN" altLang="en-US" b="1" dirty="0">
                <a:solidFill>
                  <a:srgbClr val="0000FF"/>
                </a:solidFill>
              </a:rPr>
              <a:t>具有所有权的访问控制矩阵</a:t>
            </a:r>
          </a:p>
        </p:txBody>
      </p:sp>
    </p:spTree>
    <p:extLst>
      <p:ext uri="{BB962C8B-B14F-4D97-AF65-F5344CB8AC3E}">
        <p14:creationId xmlns:p14="http://schemas.microsoft.com/office/powerpoint/2010/main" val="137653943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1" presetClass="entr" presetSubtype="0" fill="hold" grpId="0" nodeType="clickEffect">
                                  <p:stCondLst>
                                    <p:cond delay="0"/>
                                  </p:stCondLst>
                                  <p:childTnLst>
                                    <p:set>
                                      <p:cBhvr>
                                        <p:cTn id="6" dur="500">
                                          <p:stCondLst>
                                            <p:cond delay="0"/>
                                          </p:stCondLst>
                                        </p:cTn>
                                        <p:tgtEl>
                                          <p:spTgt spid="71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1" presetClass="entr" presetSubtype="0" fill="hold" grpId="0" nodeType="clickEffect">
                                  <p:stCondLst>
                                    <p:cond delay="0"/>
                                  </p:stCondLst>
                                  <p:childTnLst>
                                    <p:set>
                                      <p:cBhvr>
                                        <p:cTn id="10" dur="500">
                                          <p:stCondLst>
                                            <p:cond delay="0"/>
                                          </p:stCondLst>
                                        </p:cTn>
                                        <p:tgtEl>
                                          <p:spTgt spid="71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1" presetClass="entr" presetSubtype="0" fill="hold" grpId="0" nodeType="clickEffect">
                                  <p:stCondLst>
                                    <p:cond delay="0"/>
                                  </p:stCondLst>
                                  <p:childTnLst>
                                    <p:set>
                                      <p:cBhvr>
                                        <p:cTn id="14" dur="500">
                                          <p:stCondLst>
                                            <p:cond delay="0"/>
                                          </p:stCondLst>
                                        </p:cTn>
                                        <p:tgtEl>
                                          <p:spTgt spid="717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1" presetClass="entr" presetSubtype="0" fill="hold" grpId="0" nodeType="clickEffect">
                                  <p:stCondLst>
                                    <p:cond delay="0"/>
                                  </p:stCondLst>
                                  <p:childTnLst>
                                    <p:set>
                                      <p:cBhvr>
                                        <p:cTn id="18" dur="500">
                                          <p:stCondLst>
                                            <p:cond delay="0"/>
                                          </p:stCondLst>
                                        </p:cTn>
                                        <p:tgtEl>
                                          <p:spTgt spid="717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178"/>
                                        </p:tgtEl>
                                        <p:attrNameLst>
                                          <p:attrName>style.visibility</p:attrName>
                                        </p:attrNameLst>
                                      </p:cBhvr>
                                      <p:to>
                                        <p:strVal val="visible"/>
                                      </p:to>
                                    </p:set>
                                    <p:animEffect transition="in" filter="blinds(horizontal)">
                                      <p:cBhvr>
                                        <p:cTn id="23" dur="500"/>
                                        <p:tgtEl>
                                          <p:spTgt spid="717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8" presetClass="emph" presetSubtype="0" fill="hold" grpId="1" nodeType="clickEffect">
                                  <p:stCondLst>
                                    <p:cond delay="0"/>
                                  </p:stCondLst>
                                  <p:childTnLst>
                                    <p:animRot by="21600000">
                                      <p:cBhvr>
                                        <p:cTn id="27" dur="2000" fill="hold"/>
                                        <p:tgtEl>
                                          <p:spTgt spid="717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animBg="1" autoUpdateAnimBg="0"/>
      <p:bldP spid="7173" grpId="0" animBg="1" autoUpdateAnimBg="0"/>
      <p:bldP spid="7175" grpId="0" animBg="1" autoUpdateAnimBg="0"/>
      <p:bldP spid="7176" grpId="0" animBg="1" autoUpdateAnimBg="0"/>
      <p:bldP spid="7178" grpId="0"/>
      <p:bldP spid="7178"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矩形 13">
            <a:extLst>
              <a:ext uri="{FF2B5EF4-FFF2-40B4-BE49-F238E27FC236}">
                <a16:creationId xmlns:a16="http://schemas.microsoft.com/office/drawing/2014/main" id="{58522520-CBDC-3943-886D-00E8BDF0FA60}"/>
              </a:ext>
            </a:extLst>
          </p:cNvPr>
          <p:cNvSpPr>
            <a:spLocks noChangeArrowheads="1"/>
          </p:cNvSpPr>
          <p:nvPr/>
        </p:nvSpPr>
        <p:spPr bwMode="auto">
          <a:xfrm>
            <a:off x="0" y="0"/>
            <a:ext cx="9144000" cy="6858000"/>
          </a:xfrm>
          <a:prstGeom prst="rect">
            <a:avLst/>
          </a:prstGeom>
          <a:solidFill>
            <a:schemeClr val="bg1"/>
          </a:solidFill>
          <a:ln w="12700" algn="ctr">
            <a:solidFill>
              <a:schemeClr val="tx1"/>
            </a:solidFill>
            <a:round/>
            <a:headEnd/>
            <a:tailEnd/>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pic>
        <p:nvPicPr>
          <p:cNvPr id="4107" name="Picture 11">
            <a:extLst>
              <a:ext uri="{FF2B5EF4-FFF2-40B4-BE49-F238E27FC236}">
                <a16:creationId xmlns:a16="http://schemas.microsoft.com/office/drawing/2014/main" id="{EC95EAB1-AB5D-BC4A-A8BB-3502B9106C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644900"/>
            <a:ext cx="8915400"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Text Box 12">
            <a:extLst>
              <a:ext uri="{FF2B5EF4-FFF2-40B4-BE49-F238E27FC236}">
                <a16:creationId xmlns:a16="http://schemas.microsoft.com/office/drawing/2014/main" id="{F51DD670-1334-234B-905C-4E5E65F14BCA}"/>
              </a:ext>
            </a:extLst>
          </p:cNvPr>
          <p:cNvSpPr txBox="1">
            <a:spLocks noChangeArrowheads="1"/>
          </p:cNvSpPr>
          <p:nvPr/>
        </p:nvSpPr>
        <p:spPr bwMode="auto">
          <a:xfrm>
            <a:off x="457200" y="152400"/>
            <a:ext cx="8229600" cy="5191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rgbClr val="FF00FF"/>
                </a:solidFill>
              </a:rPr>
              <a:t>（五）通过增加</a:t>
            </a:r>
            <a:r>
              <a:rPr lang="zh-CN" altLang="en-US" sz="2800" b="1">
                <a:solidFill>
                  <a:srgbClr val="0066FF"/>
                </a:solidFill>
              </a:rPr>
              <a:t>控制权</a:t>
            </a:r>
            <a:r>
              <a:rPr lang="zh-CN" altLang="en-US" sz="2800" b="1">
                <a:solidFill>
                  <a:srgbClr val="FF00FF"/>
                </a:solidFill>
              </a:rPr>
              <a:t>实现对访问矩阵的修改</a:t>
            </a:r>
          </a:p>
        </p:txBody>
      </p:sp>
      <p:sp>
        <p:nvSpPr>
          <p:cNvPr id="4111" name="Rectangle 15">
            <a:extLst>
              <a:ext uri="{FF2B5EF4-FFF2-40B4-BE49-F238E27FC236}">
                <a16:creationId xmlns:a16="http://schemas.microsoft.com/office/drawing/2014/main" id="{AB0DBDB7-57B4-4947-8337-4961180C35E4}"/>
              </a:ext>
            </a:extLst>
          </p:cNvPr>
          <p:cNvSpPr>
            <a:spLocks noChangeArrowheads="1"/>
          </p:cNvSpPr>
          <p:nvPr/>
        </p:nvSpPr>
        <p:spPr bwMode="auto">
          <a:xfrm>
            <a:off x="6781800" y="3644900"/>
            <a:ext cx="2133600" cy="1981200"/>
          </a:xfrm>
          <a:prstGeom prst="rect">
            <a:avLst/>
          </a:prstGeom>
          <a:noFill/>
          <a:ln w="3810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12" name="Rectangle 16">
            <a:extLst>
              <a:ext uri="{FF2B5EF4-FFF2-40B4-BE49-F238E27FC236}">
                <a16:creationId xmlns:a16="http://schemas.microsoft.com/office/drawing/2014/main" id="{2266AC59-95C6-8F40-B1B6-76B367846FF9}"/>
              </a:ext>
            </a:extLst>
          </p:cNvPr>
          <p:cNvSpPr>
            <a:spLocks noChangeArrowheads="1"/>
          </p:cNvSpPr>
          <p:nvPr/>
        </p:nvSpPr>
        <p:spPr bwMode="auto">
          <a:xfrm>
            <a:off x="8153400" y="4797425"/>
            <a:ext cx="685800" cy="381000"/>
          </a:xfrm>
          <a:prstGeom prst="rect">
            <a:avLst/>
          </a:prstGeom>
          <a:noFill/>
          <a:ln w="3810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a:solidFill>
                <a:srgbClr val="FF3399"/>
              </a:solidFill>
            </a:endParaRPr>
          </a:p>
        </p:txBody>
      </p:sp>
      <p:sp>
        <p:nvSpPr>
          <p:cNvPr id="4113" name="Rectangle 17">
            <a:extLst>
              <a:ext uri="{FF2B5EF4-FFF2-40B4-BE49-F238E27FC236}">
                <a16:creationId xmlns:a16="http://schemas.microsoft.com/office/drawing/2014/main" id="{EB227CC7-6CDD-E248-81FA-477DD911109E}"/>
              </a:ext>
            </a:extLst>
          </p:cNvPr>
          <p:cNvSpPr>
            <a:spLocks noChangeArrowheads="1"/>
          </p:cNvSpPr>
          <p:nvPr/>
        </p:nvSpPr>
        <p:spPr bwMode="auto">
          <a:xfrm>
            <a:off x="6781800" y="3644900"/>
            <a:ext cx="2133600" cy="1981200"/>
          </a:xfrm>
          <a:prstGeom prst="rect">
            <a:avLst/>
          </a:prstGeom>
          <a:noFill/>
          <a:ln w="3810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14" name="Rectangle 18">
            <a:extLst>
              <a:ext uri="{FF2B5EF4-FFF2-40B4-BE49-F238E27FC236}">
                <a16:creationId xmlns:a16="http://schemas.microsoft.com/office/drawing/2014/main" id="{5168F87E-1DA4-9348-9F17-15432A3BABAD}"/>
              </a:ext>
            </a:extLst>
          </p:cNvPr>
          <p:cNvSpPr>
            <a:spLocks noChangeArrowheads="1"/>
          </p:cNvSpPr>
          <p:nvPr/>
        </p:nvSpPr>
        <p:spPr bwMode="auto">
          <a:xfrm>
            <a:off x="8153400" y="4797425"/>
            <a:ext cx="685800" cy="381000"/>
          </a:xfrm>
          <a:prstGeom prst="rect">
            <a:avLst/>
          </a:prstGeom>
          <a:noFill/>
          <a:ln w="3810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a:solidFill>
                <a:srgbClr val="FF3399"/>
              </a:solidFill>
            </a:endParaRPr>
          </a:p>
        </p:txBody>
      </p:sp>
      <p:sp>
        <p:nvSpPr>
          <p:cNvPr id="4115" name="Rectangle 19">
            <a:extLst>
              <a:ext uri="{FF2B5EF4-FFF2-40B4-BE49-F238E27FC236}">
                <a16:creationId xmlns:a16="http://schemas.microsoft.com/office/drawing/2014/main" id="{24FE51A0-FA2A-F742-8305-8792CCFEDC0A}"/>
              </a:ext>
            </a:extLst>
          </p:cNvPr>
          <p:cNvSpPr>
            <a:spLocks noChangeArrowheads="1"/>
          </p:cNvSpPr>
          <p:nvPr/>
        </p:nvSpPr>
        <p:spPr bwMode="auto">
          <a:xfrm>
            <a:off x="5076825" y="5157788"/>
            <a:ext cx="1524000" cy="3048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solidFill>
                  <a:srgbClr val="FF3399"/>
                </a:solidFill>
              </a:rPr>
              <a:t>W          W</a:t>
            </a:r>
          </a:p>
        </p:txBody>
      </p:sp>
      <p:pic>
        <p:nvPicPr>
          <p:cNvPr id="63498" name="Picture 24">
            <a:extLst>
              <a:ext uri="{FF2B5EF4-FFF2-40B4-BE49-F238E27FC236}">
                <a16:creationId xmlns:a16="http://schemas.microsoft.com/office/drawing/2014/main" id="{668C55EC-0B35-D945-AF9A-F242C98512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36625"/>
            <a:ext cx="8686800"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9" name="Line 26">
            <a:extLst>
              <a:ext uri="{FF2B5EF4-FFF2-40B4-BE49-F238E27FC236}">
                <a16:creationId xmlns:a16="http://schemas.microsoft.com/office/drawing/2014/main" id="{D0F3B3F9-2774-674D-BB93-F0A80E920E4E}"/>
              </a:ext>
            </a:extLst>
          </p:cNvPr>
          <p:cNvSpPr>
            <a:spLocks noChangeShapeType="1"/>
          </p:cNvSpPr>
          <p:nvPr/>
        </p:nvSpPr>
        <p:spPr bwMode="auto">
          <a:xfrm>
            <a:off x="457200" y="1219200"/>
            <a:ext cx="0" cy="1600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500" name="Text Box 28">
            <a:extLst>
              <a:ext uri="{FF2B5EF4-FFF2-40B4-BE49-F238E27FC236}">
                <a16:creationId xmlns:a16="http://schemas.microsoft.com/office/drawing/2014/main" id="{4FB2936B-E0EF-D348-8AFA-56BE034106C4}"/>
              </a:ext>
            </a:extLst>
          </p:cNvPr>
          <p:cNvSpPr txBox="1">
            <a:spLocks noChangeArrowheads="1"/>
          </p:cNvSpPr>
          <p:nvPr/>
        </p:nvSpPr>
        <p:spPr bwMode="auto">
          <a:xfrm>
            <a:off x="457200" y="6072188"/>
            <a:ext cx="868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rgbClr val="0000FF"/>
                </a:solidFill>
              </a:rPr>
              <a:t>控制权可以改变某个域中运行进程对不同对象的访问权</a:t>
            </a:r>
            <a:endParaRPr lang="zh-CN" altLang="en-US">
              <a:solidFill>
                <a:srgbClr val="0000FF"/>
              </a:solidFill>
            </a:endParaRPr>
          </a:p>
        </p:txBody>
      </p:sp>
      <p:sp>
        <p:nvSpPr>
          <p:cNvPr id="63501" name="Rectangle 29">
            <a:extLst>
              <a:ext uri="{FF2B5EF4-FFF2-40B4-BE49-F238E27FC236}">
                <a16:creationId xmlns:a16="http://schemas.microsoft.com/office/drawing/2014/main" id="{2708A3A5-5B97-AF47-B4FF-5AEA7153F54D}"/>
              </a:ext>
            </a:extLst>
          </p:cNvPr>
          <p:cNvSpPr>
            <a:spLocks noChangeArrowheads="1"/>
          </p:cNvSpPr>
          <p:nvPr/>
        </p:nvSpPr>
        <p:spPr bwMode="auto">
          <a:xfrm>
            <a:off x="3581400" y="3276600"/>
            <a:ext cx="685800" cy="381000"/>
          </a:xfrm>
          <a:prstGeom prst="rect">
            <a:avLst/>
          </a:prstGeom>
          <a:solidFill>
            <a:schemeClr val="bg1"/>
          </a:solidFill>
          <a:ln w="9525">
            <a:solidFill>
              <a:schemeClr val="bg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TextBox 14">
            <a:extLst>
              <a:ext uri="{FF2B5EF4-FFF2-40B4-BE49-F238E27FC236}">
                <a16:creationId xmlns:a16="http://schemas.microsoft.com/office/drawing/2014/main" id="{23E3E7D2-0670-4444-AE48-D48C97AC2062}"/>
              </a:ext>
            </a:extLst>
          </p:cNvPr>
          <p:cNvSpPr txBox="1">
            <a:spLocks noChangeArrowheads="1"/>
          </p:cNvSpPr>
          <p:nvPr/>
        </p:nvSpPr>
        <p:spPr bwMode="auto">
          <a:xfrm>
            <a:off x="3059113" y="5589588"/>
            <a:ext cx="3673475"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rPr>
              <a:t>图</a:t>
            </a:r>
            <a:r>
              <a:rPr lang="en-US" altLang="zh-CN" sz="2000" b="1" dirty="0">
                <a:solidFill>
                  <a:srgbClr val="0000FF"/>
                </a:solidFill>
              </a:rPr>
              <a:t>5-22 </a:t>
            </a:r>
            <a:r>
              <a:rPr lang="zh-CN" altLang="en-US" sz="2000" b="1" dirty="0">
                <a:solidFill>
                  <a:srgbClr val="0000FF"/>
                </a:solidFill>
              </a:rPr>
              <a:t>具有控制权的访问矩阵</a:t>
            </a:r>
          </a:p>
        </p:txBody>
      </p:sp>
      <p:sp>
        <p:nvSpPr>
          <p:cNvPr id="63503" name="TextBox 15">
            <a:extLst>
              <a:ext uri="{FF2B5EF4-FFF2-40B4-BE49-F238E27FC236}">
                <a16:creationId xmlns:a16="http://schemas.microsoft.com/office/drawing/2014/main" id="{6821A031-E4B7-4545-B351-9D56E6BEB1B3}"/>
              </a:ext>
            </a:extLst>
          </p:cNvPr>
          <p:cNvSpPr txBox="1">
            <a:spLocks noChangeArrowheads="1"/>
          </p:cNvSpPr>
          <p:nvPr/>
        </p:nvSpPr>
        <p:spPr bwMode="auto">
          <a:xfrm>
            <a:off x="3348038" y="3244850"/>
            <a:ext cx="3527425"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00FF"/>
                </a:solidFill>
              </a:rPr>
              <a:t>访问控制矩阵</a:t>
            </a:r>
          </a:p>
        </p:txBody>
      </p:sp>
      <p:sp>
        <p:nvSpPr>
          <p:cNvPr id="17" name="动作按钮: 后退或前一项 16">
            <a:hlinkClick r:id="rId4" action="ppaction://hlinksldjump" highlightClick="1"/>
            <a:extLst>
              <a:ext uri="{FF2B5EF4-FFF2-40B4-BE49-F238E27FC236}">
                <a16:creationId xmlns:a16="http://schemas.microsoft.com/office/drawing/2014/main" id="{388442FD-80A6-C640-A793-4B82A94763C3}"/>
              </a:ext>
            </a:extLst>
          </p:cNvPr>
          <p:cNvSpPr>
            <a:spLocks noChangeArrowheads="1"/>
          </p:cNvSpPr>
          <p:nvPr/>
        </p:nvSpPr>
        <p:spPr bwMode="auto">
          <a:xfrm>
            <a:off x="8172450" y="5876925"/>
            <a:ext cx="503238" cy="288925"/>
          </a:xfrm>
          <a:prstGeom prst="actionButtonBackPrevious">
            <a:avLst/>
          </a:prstGeom>
          <a:solidFill>
            <a:schemeClr val="accent1"/>
          </a:solidFill>
          <a:ln w="12700" algn="ctr">
            <a:solidFill>
              <a:schemeClr val="tx1"/>
            </a:solidFill>
            <a:round/>
            <a:headEnd/>
            <a:tailEnd/>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82606804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107"/>
                                        </p:tgtEl>
                                        <p:attrNameLst>
                                          <p:attrName>style.visibility</p:attrName>
                                        </p:attrNameLst>
                                      </p:cBhvr>
                                      <p:to>
                                        <p:strVal val="visible"/>
                                      </p:to>
                                    </p:set>
                                    <p:anim calcmode="lin" valueType="num">
                                      <p:cBhvr additive="base">
                                        <p:cTn id="7" dur="500" fill="hold"/>
                                        <p:tgtEl>
                                          <p:spTgt spid="4107"/>
                                        </p:tgtEl>
                                        <p:attrNameLst>
                                          <p:attrName>ppt_x</p:attrName>
                                        </p:attrNameLst>
                                      </p:cBhvr>
                                      <p:tavLst>
                                        <p:tav tm="0">
                                          <p:val>
                                            <p:strVal val="0-#ppt_w/2"/>
                                          </p:val>
                                        </p:tav>
                                        <p:tav tm="100000">
                                          <p:val>
                                            <p:strVal val="#ppt_x"/>
                                          </p:val>
                                        </p:tav>
                                      </p:tavLst>
                                    </p:anim>
                                    <p:anim calcmode="lin" valueType="num">
                                      <p:cBhvr additive="base">
                                        <p:cTn id="8" dur="500" fill="hold"/>
                                        <p:tgtEl>
                                          <p:spTgt spid="4107"/>
                                        </p:tgtEl>
                                        <p:attrNameLst>
                                          <p:attrName>ppt_y</p:attrName>
                                        </p:attrNameLst>
                                      </p:cBhvr>
                                      <p:tavLst>
                                        <p:tav tm="0">
                                          <p:val>
                                            <p:strVal val="#ppt_y"/>
                                          </p:val>
                                        </p:tav>
                                        <p:tav tm="100000">
                                          <p:val>
                                            <p:strVal val="#ppt_y"/>
                                          </p:val>
                                        </p:tav>
                                      </p:tavLst>
                                    </p:anim>
                                  </p:childTnLst>
                                </p:cTn>
                              </p:par>
                              <p:par>
                                <p:cTn id="9" presetID="3" presetClass="entr" presetSubtype="1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linds(horizontal)">
                                      <p:cBhvr>
                                        <p:cTn id="11" dur="500"/>
                                        <p:tgtEl>
                                          <p:spTgt spid="1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1" presetClass="entr" presetSubtype="0" fill="hold" grpId="0" nodeType="clickEffect">
                                  <p:stCondLst>
                                    <p:cond delay="0"/>
                                  </p:stCondLst>
                                  <p:childTnLst>
                                    <p:set>
                                      <p:cBhvr>
                                        <p:cTn id="15" dur="500">
                                          <p:stCondLst>
                                            <p:cond delay="0"/>
                                          </p:stCondLst>
                                        </p:cTn>
                                        <p:tgtEl>
                                          <p:spTgt spid="411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1" presetClass="entr" presetSubtype="0" fill="hold" grpId="0" nodeType="clickEffect">
                                  <p:stCondLst>
                                    <p:cond delay="0"/>
                                  </p:stCondLst>
                                  <p:childTnLst>
                                    <p:set>
                                      <p:cBhvr>
                                        <p:cTn id="19" dur="500">
                                          <p:stCondLst>
                                            <p:cond delay="0"/>
                                          </p:stCondLst>
                                        </p:cTn>
                                        <p:tgtEl>
                                          <p:spTgt spid="4113"/>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1" presetClass="entr" presetSubtype="0" fill="hold" grpId="0" nodeType="clickEffect">
                                  <p:stCondLst>
                                    <p:cond delay="0"/>
                                  </p:stCondLst>
                                  <p:childTnLst>
                                    <p:set>
                                      <p:cBhvr>
                                        <p:cTn id="23" dur="500">
                                          <p:stCondLst>
                                            <p:cond delay="0"/>
                                          </p:stCondLst>
                                        </p:cTn>
                                        <p:tgtEl>
                                          <p:spTgt spid="4112"/>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1" presetClass="entr" presetSubtype="0" fill="hold" grpId="0" nodeType="clickEffect">
                                  <p:stCondLst>
                                    <p:cond delay="0"/>
                                  </p:stCondLst>
                                  <p:childTnLst>
                                    <p:set>
                                      <p:cBhvr>
                                        <p:cTn id="27" dur="500">
                                          <p:stCondLst>
                                            <p:cond delay="0"/>
                                          </p:stCondLst>
                                        </p:cTn>
                                        <p:tgtEl>
                                          <p:spTgt spid="4114"/>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1" presetClass="entr" presetSubtype="0" fill="hold" grpId="0" nodeType="clickEffect">
                                  <p:stCondLst>
                                    <p:cond delay="0"/>
                                  </p:stCondLst>
                                  <p:childTnLst>
                                    <p:set>
                                      <p:cBhvr>
                                        <p:cTn id="31" dur="500">
                                          <p:stCondLst>
                                            <p:cond delay="0"/>
                                          </p:stCondLst>
                                        </p:cTn>
                                        <p:tgtEl>
                                          <p:spTgt spid="4115"/>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linds(horizontal)">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1" grpId="0" animBg="1"/>
      <p:bldP spid="4112" grpId="0" animBg="1" autoUpdateAnimBg="0"/>
      <p:bldP spid="4113" grpId="0" animBg="1"/>
      <p:bldP spid="4114" grpId="0" animBg="1" autoUpdateAnimBg="0"/>
      <p:bldP spid="4115" grpId="0" animBg="1" autoUpdateAnimBg="0"/>
      <p:bldP spid="15" grpId="0" animBg="1"/>
      <p:bldP spid="1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a:extLst>
              <a:ext uri="{FF2B5EF4-FFF2-40B4-BE49-F238E27FC236}">
                <a16:creationId xmlns:a16="http://schemas.microsoft.com/office/drawing/2014/main" id="{21167560-6399-3849-ABE4-D2377DE020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276600"/>
            <a:ext cx="792480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5" name="Picture 3">
            <a:extLst>
              <a:ext uri="{FF2B5EF4-FFF2-40B4-BE49-F238E27FC236}">
                <a16:creationId xmlns:a16="http://schemas.microsoft.com/office/drawing/2014/main" id="{8F7FD89A-EFB3-E346-9F37-352EA94D8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81000"/>
            <a:ext cx="8686800" cy="264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Line 4">
            <a:extLst>
              <a:ext uri="{FF2B5EF4-FFF2-40B4-BE49-F238E27FC236}">
                <a16:creationId xmlns:a16="http://schemas.microsoft.com/office/drawing/2014/main" id="{AB9AD95E-7DE3-7241-922A-79813D2F2DF2}"/>
              </a:ext>
            </a:extLst>
          </p:cNvPr>
          <p:cNvSpPr>
            <a:spLocks noChangeShapeType="1"/>
          </p:cNvSpPr>
          <p:nvPr/>
        </p:nvSpPr>
        <p:spPr bwMode="auto">
          <a:xfrm>
            <a:off x="381000" y="685800"/>
            <a:ext cx="0" cy="1600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517" name="Rectangle 5">
            <a:extLst>
              <a:ext uri="{FF2B5EF4-FFF2-40B4-BE49-F238E27FC236}">
                <a16:creationId xmlns:a16="http://schemas.microsoft.com/office/drawing/2014/main" id="{2B8DC3FC-EF02-3E42-BAD4-00A76040F944}"/>
              </a:ext>
            </a:extLst>
          </p:cNvPr>
          <p:cNvSpPr>
            <a:spLocks noChangeArrowheads="1"/>
          </p:cNvSpPr>
          <p:nvPr/>
        </p:nvSpPr>
        <p:spPr bwMode="auto">
          <a:xfrm>
            <a:off x="381000" y="1600200"/>
            <a:ext cx="8077200" cy="304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4518" name="Rectangle 6">
            <a:extLst>
              <a:ext uri="{FF2B5EF4-FFF2-40B4-BE49-F238E27FC236}">
                <a16:creationId xmlns:a16="http://schemas.microsoft.com/office/drawing/2014/main" id="{0CEBE9D2-743E-ED47-9598-EFB2CD697140}"/>
              </a:ext>
            </a:extLst>
          </p:cNvPr>
          <p:cNvSpPr>
            <a:spLocks noChangeArrowheads="1"/>
          </p:cNvSpPr>
          <p:nvPr/>
        </p:nvSpPr>
        <p:spPr bwMode="auto">
          <a:xfrm>
            <a:off x="3657600" y="2743200"/>
            <a:ext cx="533400" cy="304800"/>
          </a:xfrm>
          <a:prstGeom prst="rect">
            <a:avLst/>
          </a:prstGeom>
          <a:solidFill>
            <a:schemeClr val="bg1"/>
          </a:solidFill>
          <a:ln w="9525">
            <a:solidFill>
              <a:schemeClr val="bg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4519" name="Rectangle 7">
            <a:extLst>
              <a:ext uri="{FF2B5EF4-FFF2-40B4-BE49-F238E27FC236}">
                <a16:creationId xmlns:a16="http://schemas.microsoft.com/office/drawing/2014/main" id="{F29DE4B8-7DFD-574E-9E18-0D28E5DF0916}"/>
              </a:ext>
            </a:extLst>
          </p:cNvPr>
          <p:cNvSpPr>
            <a:spLocks noChangeArrowheads="1"/>
          </p:cNvSpPr>
          <p:nvPr/>
        </p:nvSpPr>
        <p:spPr bwMode="auto">
          <a:xfrm>
            <a:off x="3581400" y="5791200"/>
            <a:ext cx="762000" cy="457200"/>
          </a:xfrm>
          <a:prstGeom prst="rect">
            <a:avLst/>
          </a:prstGeom>
          <a:solidFill>
            <a:schemeClr val="bg1"/>
          </a:solidFill>
          <a:ln w="9525">
            <a:solidFill>
              <a:schemeClr val="bg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9-15</a:t>
            </a:r>
          </a:p>
        </p:txBody>
      </p:sp>
      <p:sp>
        <p:nvSpPr>
          <p:cNvPr id="64520" name="TextBox 7">
            <a:extLst>
              <a:ext uri="{FF2B5EF4-FFF2-40B4-BE49-F238E27FC236}">
                <a16:creationId xmlns:a16="http://schemas.microsoft.com/office/drawing/2014/main" id="{86D35B68-3B21-7846-8999-2832BCC7CC4D}"/>
              </a:ext>
            </a:extLst>
          </p:cNvPr>
          <p:cNvSpPr txBox="1">
            <a:spLocks noChangeArrowheads="1"/>
          </p:cNvSpPr>
          <p:nvPr/>
        </p:nvSpPr>
        <p:spPr bwMode="auto">
          <a:xfrm>
            <a:off x="3132138" y="5805488"/>
            <a:ext cx="3095625"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0000FF"/>
                </a:solidFill>
              </a:rPr>
              <a:t>图</a:t>
            </a:r>
            <a:r>
              <a:rPr lang="en-US" altLang="zh-CN" b="1" dirty="0">
                <a:solidFill>
                  <a:srgbClr val="0000FF"/>
                </a:solidFill>
              </a:rPr>
              <a:t>5-23 </a:t>
            </a:r>
            <a:r>
              <a:rPr lang="zh-CN" altLang="en-US" b="1" dirty="0">
                <a:solidFill>
                  <a:srgbClr val="0000FF"/>
                </a:solidFill>
              </a:rPr>
              <a:t>访问权限表</a:t>
            </a:r>
          </a:p>
        </p:txBody>
      </p:sp>
    </p:spTree>
    <p:extLst>
      <p:ext uri="{BB962C8B-B14F-4D97-AF65-F5344CB8AC3E}">
        <p14:creationId xmlns:p14="http://schemas.microsoft.com/office/powerpoint/2010/main" val="440175757"/>
      </p:ext>
    </p:extLst>
  </p:cSld>
  <p:clrMapOvr>
    <a:masterClrMapping/>
  </p:clrMapOvr>
  <p:transition>
    <p:rand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AE87-E871-0242-8545-545C10CDFEFE}"/>
              </a:ext>
            </a:extLst>
          </p:cNvPr>
          <p:cNvPicPr>
            <a:picLocks noChangeAspect="1"/>
          </p:cNvPicPr>
          <p:nvPr/>
        </p:nvPicPr>
        <p:blipFill>
          <a:blip r:embed="rId2"/>
          <a:stretch>
            <a:fillRect/>
          </a:stretch>
        </p:blipFill>
        <p:spPr>
          <a:xfrm>
            <a:off x="0" y="43593"/>
            <a:ext cx="9144000" cy="6770813"/>
          </a:xfrm>
          <a:prstGeom prst="rect">
            <a:avLst/>
          </a:prstGeom>
        </p:spPr>
      </p:pic>
    </p:spTree>
    <p:extLst>
      <p:ext uri="{BB962C8B-B14F-4D97-AF65-F5344CB8AC3E}">
        <p14:creationId xmlns:p14="http://schemas.microsoft.com/office/powerpoint/2010/main" val="979788559"/>
      </p:ext>
    </p:extLst>
  </p:cSld>
  <p:clrMapOvr>
    <a:masterClrMapping/>
  </p:clrMapOvr>
  <p:transition>
    <p:rand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9D3AAD-7580-4845-AE34-3490AC1E02CC}"/>
              </a:ext>
            </a:extLst>
          </p:cNvPr>
          <p:cNvPicPr>
            <a:picLocks noChangeAspect="1"/>
          </p:cNvPicPr>
          <p:nvPr/>
        </p:nvPicPr>
        <p:blipFill>
          <a:blip r:embed="rId2"/>
          <a:stretch>
            <a:fillRect/>
          </a:stretch>
        </p:blipFill>
        <p:spPr>
          <a:xfrm>
            <a:off x="0" y="25494"/>
            <a:ext cx="9144000" cy="6807011"/>
          </a:xfrm>
          <a:prstGeom prst="rect">
            <a:avLst/>
          </a:prstGeom>
        </p:spPr>
      </p:pic>
    </p:spTree>
    <p:extLst>
      <p:ext uri="{BB962C8B-B14F-4D97-AF65-F5344CB8AC3E}">
        <p14:creationId xmlns:p14="http://schemas.microsoft.com/office/powerpoint/2010/main" val="1813559264"/>
      </p:ext>
    </p:extLst>
  </p:cSld>
  <p:clrMapOvr>
    <a:masterClrMapping/>
  </p:clrMapOvr>
  <p:transition>
    <p:rand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a:extLst>
              <a:ext uri="{FF2B5EF4-FFF2-40B4-BE49-F238E27FC236}">
                <a16:creationId xmlns:a16="http://schemas.microsoft.com/office/drawing/2014/main" id="{EA7DBB08-5BBD-E748-8A72-3385AA2BEB4C}"/>
              </a:ext>
            </a:extLst>
          </p:cNvPr>
          <p:cNvSpPr txBox="1">
            <a:spLocks noChangeArrowheads="1"/>
          </p:cNvSpPr>
          <p:nvPr/>
        </p:nvSpPr>
        <p:spPr bwMode="auto">
          <a:xfrm>
            <a:off x="685800" y="0"/>
            <a:ext cx="845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FF0066"/>
                </a:solidFill>
              </a:rPr>
              <a:t>5.6  </a:t>
            </a:r>
            <a:r>
              <a:rPr lang="zh-CN" altLang="en-US" b="1" dirty="0">
                <a:solidFill>
                  <a:srgbClr val="FF0066"/>
                </a:solidFill>
              </a:rPr>
              <a:t>文件的共享与文件保护</a:t>
            </a:r>
            <a:r>
              <a:rPr lang="en-US" altLang="zh-CN" b="1" dirty="0">
                <a:solidFill>
                  <a:srgbClr val="FF0066"/>
                </a:solidFill>
              </a:rPr>
              <a:t>---</a:t>
            </a:r>
            <a:r>
              <a:rPr lang="zh-CN" altLang="en-US" b="1" dirty="0">
                <a:solidFill>
                  <a:schemeClr val="accent2"/>
                </a:solidFill>
                <a:latin typeface="Arial" panose="020B0604020202020204" pitchFamily="34" charset="0"/>
                <a:ea typeface="幼圆" pitchFamily="49" charset="-122"/>
              </a:rPr>
              <a:t>磁盘容错技术</a:t>
            </a:r>
          </a:p>
        </p:txBody>
      </p:sp>
      <p:sp>
        <p:nvSpPr>
          <p:cNvPr id="68611" name="Rectangle 3">
            <a:extLst>
              <a:ext uri="{FF2B5EF4-FFF2-40B4-BE49-F238E27FC236}">
                <a16:creationId xmlns:a16="http://schemas.microsoft.com/office/drawing/2014/main" id="{BE81B305-EA56-9642-BD4D-77B0268EDF83}"/>
              </a:ext>
            </a:extLst>
          </p:cNvPr>
          <p:cNvSpPr>
            <a:spLocks noChangeArrowheads="1"/>
          </p:cNvSpPr>
          <p:nvPr/>
        </p:nvSpPr>
        <p:spPr bwMode="auto">
          <a:xfrm>
            <a:off x="762000" y="609600"/>
            <a:ext cx="81534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800" b="1">
                <a:latin typeface="宋体" panose="02010600030101010101" pitchFamily="2" charset="-122"/>
              </a:rPr>
              <a:t>    </a:t>
            </a:r>
            <a:r>
              <a:rPr lang="zh-CN" altLang="en-US" sz="2800" b="1">
                <a:solidFill>
                  <a:srgbClr val="0000FF"/>
                </a:solidFill>
                <a:latin typeface="宋体" panose="02010600030101010101" pitchFamily="2" charset="-122"/>
              </a:rPr>
              <a:t>容错技术</a:t>
            </a:r>
            <a:r>
              <a:rPr lang="zh-CN" altLang="en-US" sz="2800" b="1">
                <a:latin typeface="宋体" panose="02010600030101010101" pitchFamily="2" charset="-122"/>
              </a:rPr>
              <a:t>是通过在系统中设置冗余部件来提高系统可靠性的一种技术。</a:t>
            </a:r>
          </a:p>
          <a:p>
            <a:r>
              <a:rPr lang="zh-CN" altLang="en-US" sz="2800" b="1">
                <a:latin typeface="宋体" panose="02010600030101010101" pitchFamily="2" charset="-122"/>
              </a:rPr>
              <a:t>    </a:t>
            </a:r>
            <a:r>
              <a:rPr lang="zh-CN" altLang="en-US" sz="2800" b="1">
                <a:solidFill>
                  <a:srgbClr val="0000FF"/>
                </a:solidFill>
                <a:latin typeface="宋体" panose="02010600030101010101" pitchFamily="2" charset="-122"/>
              </a:rPr>
              <a:t>磁盘容错技术</a:t>
            </a:r>
            <a:r>
              <a:rPr lang="zh-CN" altLang="en-US" sz="2800" b="1">
                <a:latin typeface="宋体" panose="02010600030101010101" pitchFamily="2" charset="-122"/>
              </a:rPr>
              <a:t>是通过增加冗余的磁盘驱动器、磁盘控制器等，来提高磁盘系统的可靠性。</a:t>
            </a:r>
          </a:p>
          <a:p>
            <a:r>
              <a:rPr lang="zh-CN" altLang="en-US" sz="2800" b="1">
                <a:latin typeface="宋体" panose="02010600030101010101" pitchFamily="2" charset="-122"/>
              </a:rPr>
              <a:t>    </a:t>
            </a:r>
            <a:r>
              <a:rPr lang="zh-CN" altLang="en-US" sz="2800" b="1">
                <a:solidFill>
                  <a:srgbClr val="0000FF"/>
                </a:solidFill>
                <a:latin typeface="宋体" panose="02010600030101010101" pitchFamily="2" charset="-122"/>
              </a:rPr>
              <a:t>磁盘容错技术分为三级：</a:t>
            </a:r>
          </a:p>
          <a:p>
            <a:r>
              <a:rPr lang="zh-CN" altLang="en-US" sz="2800" b="1">
                <a:latin typeface="宋体" panose="02010600030101010101" pitchFamily="2" charset="-122"/>
              </a:rPr>
              <a:t>    </a:t>
            </a:r>
            <a:r>
              <a:rPr lang="en-US" altLang="zh-CN" sz="2800" b="1">
                <a:solidFill>
                  <a:srgbClr val="0000FF"/>
                </a:solidFill>
                <a:latin typeface="宋体" panose="02010600030101010101" pitchFamily="2" charset="-122"/>
              </a:rPr>
              <a:t>SFT</a:t>
            </a:r>
            <a:r>
              <a:rPr lang="zh-CN" altLang="en-US" sz="2800" b="1">
                <a:solidFill>
                  <a:srgbClr val="0000FF"/>
                </a:solidFill>
                <a:latin typeface="宋体" panose="02010600030101010101" pitchFamily="2" charset="-122"/>
              </a:rPr>
              <a:t>（</a:t>
            </a:r>
            <a:r>
              <a:rPr lang="en-US" altLang="zh-CN" sz="2800" b="1">
                <a:solidFill>
                  <a:srgbClr val="0000FF"/>
                </a:solidFill>
                <a:latin typeface="宋体" panose="02010600030101010101" pitchFamily="2" charset="-122"/>
              </a:rPr>
              <a:t>System Fault Tolerance)-1</a:t>
            </a:r>
            <a:r>
              <a:rPr lang="zh-CN" altLang="en-US" sz="2800" b="1">
                <a:latin typeface="宋体" panose="02010600030101010101" pitchFamily="2" charset="-122"/>
              </a:rPr>
              <a:t>是低级磁盘容错技术，主要用于防止磁盘表面发生缺陷所引起的数据丢失；</a:t>
            </a:r>
          </a:p>
          <a:p>
            <a:r>
              <a:rPr lang="zh-CN" altLang="en-US" sz="2800" b="1">
                <a:latin typeface="宋体" panose="02010600030101010101" pitchFamily="2" charset="-122"/>
              </a:rPr>
              <a:t>    </a:t>
            </a:r>
            <a:r>
              <a:rPr lang="en-US" altLang="zh-CN" sz="2800" b="1">
                <a:solidFill>
                  <a:srgbClr val="0000FF"/>
                </a:solidFill>
                <a:latin typeface="宋体" panose="02010600030101010101" pitchFamily="2" charset="-122"/>
              </a:rPr>
              <a:t>SFT-2</a:t>
            </a:r>
            <a:r>
              <a:rPr lang="zh-CN" altLang="en-US" sz="2800" b="1">
                <a:latin typeface="宋体" panose="02010600030101010101" pitchFamily="2" charset="-122"/>
              </a:rPr>
              <a:t>是中级磁盘容错技术，主要用于防止磁盘驱动器和磁盘控制器故障所引起的系统不正常工作； </a:t>
            </a:r>
          </a:p>
          <a:p>
            <a:r>
              <a:rPr lang="zh-CN" altLang="en-US" sz="2800" b="1">
                <a:latin typeface="宋体" panose="02010600030101010101" pitchFamily="2" charset="-122"/>
              </a:rPr>
              <a:t>    </a:t>
            </a:r>
            <a:r>
              <a:rPr lang="en-US" altLang="zh-CN" sz="2800" b="1">
                <a:solidFill>
                  <a:srgbClr val="0000FF"/>
                </a:solidFill>
                <a:latin typeface="宋体" panose="02010600030101010101" pitchFamily="2" charset="-122"/>
              </a:rPr>
              <a:t>SFT-3</a:t>
            </a:r>
            <a:r>
              <a:rPr lang="zh-CN" altLang="en-US" sz="2800" b="1">
                <a:latin typeface="宋体" panose="02010600030101010101" pitchFamily="2" charset="-122"/>
              </a:rPr>
              <a:t>是系统高级容错技术。</a:t>
            </a:r>
          </a:p>
        </p:txBody>
      </p:sp>
    </p:spTree>
    <p:extLst>
      <p:ext uri="{BB962C8B-B14F-4D97-AF65-F5344CB8AC3E}">
        <p14:creationId xmlns:p14="http://schemas.microsoft.com/office/powerpoint/2010/main" val="15510546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animEffect transition="in" filter="barn(outVertical)">
                                      <p:cBhvr>
                                        <p:cTn id="7" dur="500"/>
                                        <p:tgtEl>
                                          <p:spTgt spid="686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68611">
                                            <p:txEl>
                                              <p:pRg st="1" end="1"/>
                                            </p:txEl>
                                          </p:spTgt>
                                        </p:tgtEl>
                                        <p:attrNameLst>
                                          <p:attrName>style.visibility</p:attrName>
                                        </p:attrNameLst>
                                      </p:cBhvr>
                                      <p:to>
                                        <p:strVal val="visible"/>
                                      </p:to>
                                    </p:set>
                                    <p:animEffect transition="in" filter="barn(outVertical)">
                                      <p:cBhvr>
                                        <p:cTn id="12" dur="500"/>
                                        <p:tgtEl>
                                          <p:spTgt spid="686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68611">
                                            <p:txEl>
                                              <p:pRg st="2" end="2"/>
                                            </p:txEl>
                                          </p:spTgt>
                                        </p:tgtEl>
                                        <p:attrNameLst>
                                          <p:attrName>style.visibility</p:attrName>
                                        </p:attrNameLst>
                                      </p:cBhvr>
                                      <p:to>
                                        <p:strVal val="visible"/>
                                      </p:to>
                                    </p:set>
                                    <p:animEffect transition="in" filter="barn(outVertical)">
                                      <p:cBhvr>
                                        <p:cTn id="17" dur="500"/>
                                        <p:tgtEl>
                                          <p:spTgt spid="686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68611">
                                            <p:txEl>
                                              <p:pRg st="3" end="3"/>
                                            </p:txEl>
                                          </p:spTgt>
                                        </p:tgtEl>
                                        <p:attrNameLst>
                                          <p:attrName>style.visibility</p:attrName>
                                        </p:attrNameLst>
                                      </p:cBhvr>
                                      <p:to>
                                        <p:strVal val="visible"/>
                                      </p:to>
                                    </p:set>
                                    <p:animEffect transition="in" filter="barn(outVertical)">
                                      <p:cBhvr>
                                        <p:cTn id="22" dur="500"/>
                                        <p:tgtEl>
                                          <p:spTgt spid="6861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68611">
                                            <p:txEl>
                                              <p:pRg st="4" end="4"/>
                                            </p:txEl>
                                          </p:spTgt>
                                        </p:tgtEl>
                                        <p:attrNameLst>
                                          <p:attrName>style.visibility</p:attrName>
                                        </p:attrNameLst>
                                      </p:cBhvr>
                                      <p:to>
                                        <p:strVal val="visible"/>
                                      </p:to>
                                    </p:set>
                                    <p:animEffect transition="in" filter="barn(outVertical)">
                                      <p:cBhvr>
                                        <p:cTn id="27" dur="500"/>
                                        <p:tgtEl>
                                          <p:spTgt spid="6861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68611">
                                            <p:txEl>
                                              <p:pRg st="5" end="5"/>
                                            </p:txEl>
                                          </p:spTgt>
                                        </p:tgtEl>
                                        <p:attrNameLst>
                                          <p:attrName>style.visibility</p:attrName>
                                        </p:attrNameLst>
                                      </p:cBhvr>
                                      <p:to>
                                        <p:strVal val="visible"/>
                                      </p:to>
                                    </p:set>
                                    <p:animEffect transition="in" filter="barn(outVertical)">
                                      <p:cBhvr>
                                        <p:cTn id="32" dur="500"/>
                                        <p:tgtEl>
                                          <p:spTgt spid="686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5">
            <a:extLst>
              <a:ext uri="{FF2B5EF4-FFF2-40B4-BE49-F238E27FC236}">
                <a16:creationId xmlns:a16="http://schemas.microsoft.com/office/drawing/2014/main" id="{098EAF37-EF60-A94C-8806-59E583896412}"/>
              </a:ext>
            </a:extLst>
          </p:cNvPr>
          <p:cNvSpPr>
            <a:spLocks noChangeArrowheads="1"/>
          </p:cNvSpPr>
          <p:nvPr/>
        </p:nvSpPr>
        <p:spPr bwMode="auto">
          <a:xfrm>
            <a:off x="533400" y="4437063"/>
            <a:ext cx="8534400"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ts val="4000"/>
              </a:lnSpc>
            </a:pPr>
            <a:r>
              <a:rPr lang="en-US" altLang="zh-CN" sz="2800" b="1">
                <a:solidFill>
                  <a:srgbClr val="FF0000"/>
                </a:solidFill>
              </a:rPr>
              <a:t>4</a:t>
            </a:r>
            <a:r>
              <a:rPr lang="zh-CN" altLang="en-US" sz="2800" b="1">
                <a:solidFill>
                  <a:srgbClr val="FF0000"/>
                </a:solidFill>
              </a:rPr>
              <a:t>、按文件的逻辑结构分类</a:t>
            </a:r>
          </a:p>
          <a:p>
            <a:pPr eaLnBrk="1" hangingPunct="1">
              <a:lnSpc>
                <a:spcPts val="4000"/>
              </a:lnSpc>
            </a:pPr>
            <a:r>
              <a:rPr lang="zh-CN" altLang="en-US" sz="2800" b="1"/>
              <a:t> （</a:t>
            </a:r>
            <a:r>
              <a:rPr lang="en-US" altLang="zh-CN" sz="2800" b="1"/>
              <a:t>1</a:t>
            </a:r>
            <a:r>
              <a:rPr lang="zh-CN" altLang="en-US" sz="2800" b="1"/>
              <a:t>）</a:t>
            </a:r>
            <a:r>
              <a:rPr lang="zh-CN" altLang="en-US" sz="2800" b="1">
                <a:solidFill>
                  <a:srgbClr val="0000FF"/>
                </a:solidFill>
              </a:rPr>
              <a:t>有结构文件：</a:t>
            </a:r>
            <a:r>
              <a:rPr lang="zh-CN" altLang="en-US" sz="2800" b="1"/>
              <a:t>由若干个记录构成的文件（记录</a:t>
            </a:r>
            <a:endParaRPr lang="en-US" altLang="zh-CN" sz="2800" b="1"/>
          </a:p>
          <a:p>
            <a:pPr eaLnBrk="1" hangingPunct="1">
              <a:lnSpc>
                <a:spcPts val="4000"/>
              </a:lnSpc>
            </a:pPr>
            <a:r>
              <a:rPr lang="zh-CN" altLang="en-US" sz="2800" b="1"/>
              <a:t>文件）。</a:t>
            </a:r>
          </a:p>
          <a:p>
            <a:pPr eaLnBrk="1" hangingPunct="1">
              <a:lnSpc>
                <a:spcPts val="4000"/>
              </a:lnSpc>
            </a:pPr>
            <a:r>
              <a:rPr lang="zh-CN" altLang="en-US" sz="2800" b="1"/>
              <a:t> （</a:t>
            </a:r>
            <a:r>
              <a:rPr lang="en-US" altLang="zh-CN" sz="2800" b="1"/>
              <a:t>2</a:t>
            </a:r>
            <a:r>
              <a:rPr lang="zh-CN" altLang="en-US" sz="2800" b="1"/>
              <a:t>）</a:t>
            </a:r>
            <a:r>
              <a:rPr lang="zh-CN" altLang="en-US" sz="2800" b="1">
                <a:solidFill>
                  <a:srgbClr val="0000FF"/>
                </a:solidFill>
              </a:rPr>
              <a:t>无结构文件：</a:t>
            </a:r>
            <a:r>
              <a:rPr lang="zh-CN" altLang="en-US" sz="2800" b="1">
                <a:solidFill>
                  <a:schemeClr val="tx2"/>
                </a:solidFill>
              </a:rPr>
              <a:t>直接由字符序列构成的文件（流</a:t>
            </a:r>
            <a:endParaRPr lang="en-US" altLang="zh-CN" sz="2800" b="1">
              <a:solidFill>
                <a:schemeClr val="tx2"/>
              </a:solidFill>
            </a:endParaRPr>
          </a:p>
          <a:p>
            <a:pPr eaLnBrk="1" hangingPunct="1">
              <a:lnSpc>
                <a:spcPts val="4000"/>
              </a:lnSpc>
            </a:pPr>
            <a:r>
              <a:rPr lang="zh-CN" altLang="en-US" sz="2800" b="1">
                <a:solidFill>
                  <a:schemeClr val="tx2"/>
                </a:solidFill>
              </a:rPr>
              <a:t>式文件）。</a:t>
            </a:r>
            <a:endParaRPr lang="zh-CN" altLang="en-US" sz="2800" b="1" u="sng">
              <a:solidFill>
                <a:schemeClr val="tx2"/>
              </a:solidFill>
            </a:endParaRPr>
          </a:p>
        </p:txBody>
      </p:sp>
      <p:sp>
        <p:nvSpPr>
          <p:cNvPr id="23558" name="Rectangle 6">
            <a:extLst>
              <a:ext uri="{FF2B5EF4-FFF2-40B4-BE49-F238E27FC236}">
                <a16:creationId xmlns:a16="http://schemas.microsoft.com/office/drawing/2014/main" id="{D49DD6FF-03D6-344B-9B25-7B9E7E9BCCE1}"/>
              </a:ext>
            </a:extLst>
          </p:cNvPr>
          <p:cNvSpPr>
            <a:spLocks noChangeArrowheads="1"/>
          </p:cNvSpPr>
          <p:nvPr/>
        </p:nvSpPr>
        <p:spPr bwMode="auto">
          <a:xfrm>
            <a:off x="533400" y="609600"/>
            <a:ext cx="8534400"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ts val="4000"/>
              </a:lnSpc>
            </a:pPr>
            <a:r>
              <a:rPr lang="en-US" altLang="zh-CN" sz="2800" b="1">
                <a:solidFill>
                  <a:srgbClr val="FF0000"/>
                </a:solidFill>
              </a:rPr>
              <a:t>3</a:t>
            </a:r>
            <a:r>
              <a:rPr lang="zh-CN" altLang="en-US" sz="2800" b="1">
                <a:solidFill>
                  <a:srgbClr val="FF0000"/>
                </a:solidFill>
              </a:rPr>
              <a:t>、按文件中的数据形式分类</a:t>
            </a:r>
          </a:p>
          <a:p>
            <a:pPr eaLnBrk="1" hangingPunct="1">
              <a:lnSpc>
                <a:spcPts val="4000"/>
              </a:lnSpc>
            </a:pPr>
            <a:r>
              <a:rPr lang="zh-CN" altLang="en-US" sz="2800" b="1"/>
              <a:t>（</a:t>
            </a:r>
            <a:r>
              <a:rPr lang="en-US" altLang="zh-CN" sz="2800" b="1"/>
              <a:t>1</a:t>
            </a:r>
            <a:r>
              <a:rPr lang="zh-CN" altLang="en-US" sz="2800" b="1"/>
              <a:t>）</a:t>
            </a:r>
            <a:r>
              <a:rPr lang="zh-CN" altLang="en-US" sz="2800" b="1">
                <a:solidFill>
                  <a:srgbClr val="0000FF"/>
                </a:solidFill>
              </a:rPr>
              <a:t>源文件：</a:t>
            </a:r>
            <a:r>
              <a:rPr lang="zh-CN" altLang="en-US" sz="2800" b="1"/>
              <a:t>是指从终端或输入设备输入的源程序</a:t>
            </a:r>
            <a:endParaRPr lang="en-US" altLang="zh-CN" sz="2800" b="1"/>
          </a:p>
          <a:p>
            <a:pPr eaLnBrk="1" hangingPunct="1">
              <a:lnSpc>
                <a:spcPts val="4000"/>
              </a:lnSpc>
            </a:pPr>
            <a:r>
              <a:rPr lang="zh-CN" altLang="en-US" sz="2800" b="1"/>
              <a:t>和数据，以及作为处理结果的输出数据的文件。</a:t>
            </a:r>
          </a:p>
          <a:p>
            <a:pPr eaLnBrk="1" hangingPunct="1">
              <a:lnSpc>
                <a:spcPts val="4000"/>
              </a:lnSpc>
            </a:pPr>
            <a:r>
              <a:rPr lang="zh-CN" altLang="en-US" sz="2800" b="1"/>
              <a:t>（</a:t>
            </a:r>
            <a:r>
              <a:rPr lang="en-US" altLang="zh-CN" sz="2800" b="1"/>
              <a:t>2</a:t>
            </a:r>
            <a:r>
              <a:rPr lang="zh-CN" altLang="en-US" sz="2800" b="1"/>
              <a:t>）</a:t>
            </a:r>
            <a:r>
              <a:rPr lang="zh-CN" altLang="en-US" sz="2800" b="1">
                <a:solidFill>
                  <a:srgbClr val="0000FF"/>
                </a:solidFill>
              </a:rPr>
              <a:t>目标文件（相对地址形式文件）：</a:t>
            </a:r>
            <a:r>
              <a:rPr lang="zh-CN" altLang="en-US" sz="2800" b="1"/>
              <a:t>是指由各种</a:t>
            </a:r>
            <a:endParaRPr lang="en-US" altLang="zh-CN" sz="2800" b="1"/>
          </a:p>
          <a:p>
            <a:pPr eaLnBrk="1" hangingPunct="1">
              <a:lnSpc>
                <a:spcPts val="4000"/>
              </a:lnSpc>
            </a:pPr>
            <a:r>
              <a:rPr lang="zh-CN" altLang="en-US" sz="2800" b="1"/>
              <a:t>语言编译程序所输出的相对地址形成的程序文件。</a:t>
            </a:r>
          </a:p>
          <a:p>
            <a:pPr eaLnBrk="1" hangingPunct="1">
              <a:lnSpc>
                <a:spcPts val="4000"/>
              </a:lnSpc>
            </a:pPr>
            <a:r>
              <a:rPr lang="zh-CN" altLang="en-US" sz="2800" b="1"/>
              <a:t>（</a:t>
            </a:r>
            <a:r>
              <a:rPr lang="en-US" altLang="zh-CN" sz="2800" b="1"/>
              <a:t>3</a:t>
            </a:r>
            <a:r>
              <a:rPr lang="zh-CN" altLang="en-US" sz="2800" b="1"/>
              <a:t>）</a:t>
            </a:r>
            <a:r>
              <a:rPr lang="zh-CN" altLang="en-US" sz="2800" b="1">
                <a:solidFill>
                  <a:srgbClr val="0000FF"/>
                </a:solidFill>
              </a:rPr>
              <a:t>可执行文件：</a:t>
            </a:r>
            <a:r>
              <a:rPr lang="zh-CN" altLang="en-US" sz="2800" b="1"/>
              <a:t>是指由链接装配程序链接后所生</a:t>
            </a:r>
            <a:endParaRPr lang="en-US" altLang="zh-CN" sz="2800" b="1"/>
          </a:p>
          <a:p>
            <a:pPr eaLnBrk="1" hangingPunct="1">
              <a:lnSpc>
                <a:spcPts val="4000"/>
              </a:lnSpc>
            </a:pPr>
            <a:r>
              <a:rPr lang="zh-CN" altLang="en-US" sz="2800" b="1"/>
              <a:t>成的可执行目标程序文件（用在非动态连接系统中）。</a:t>
            </a:r>
          </a:p>
        </p:txBody>
      </p:sp>
      <p:sp>
        <p:nvSpPr>
          <p:cNvPr id="23560" name="Rectangle 8">
            <a:extLst>
              <a:ext uri="{FF2B5EF4-FFF2-40B4-BE49-F238E27FC236}">
                <a16:creationId xmlns:a16="http://schemas.microsoft.com/office/drawing/2014/main" id="{755BE356-414B-244F-8326-E8C5BE525834}"/>
              </a:ext>
            </a:extLst>
          </p:cNvPr>
          <p:cNvSpPr>
            <a:spLocks noChangeArrowheads="1"/>
          </p:cNvSpPr>
          <p:nvPr/>
        </p:nvSpPr>
        <p:spPr bwMode="auto">
          <a:xfrm>
            <a:off x="609600" y="0"/>
            <a:ext cx="7772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0066"/>
                </a:solidFill>
              </a:rPr>
              <a:t>5.1   </a:t>
            </a:r>
            <a:r>
              <a:rPr lang="zh-CN" altLang="en-US" sz="2800" b="1" dirty="0">
                <a:solidFill>
                  <a:srgbClr val="FF0066"/>
                </a:solidFill>
              </a:rPr>
              <a:t>文件和文件系统</a:t>
            </a:r>
          </a:p>
        </p:txBody>
      </p:sp>
    </p:spTree>
    <p:extLst>
      <p:ext uri="{BB962C8B-B14F-4D97-AF65-F5344CB8AC3E}">
        <p14:creationId xmlns:p14="http://schemas.microsoft.com/office/powerpoint/2010/main" val="66307099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3560"/>
                                        </p:tgtEl>
                                        <p:attrNameLst>
                                          <p:attrName>style.visibility</p:attrName>
                                        </p:attrNameLst>
                                      </p:cBhvr>
                                      <p:to>
                                        <p:strVal val="visible"/>
                                      </p:to>
                                    </p:set>
                                    <p:anim calcmode="lin" valueType="num">
                                      <p:cBhvr additive="base">
                                        <p:cTn id="7" dur="500" fill="hold"/>
                                        <p:tgtEl>
                                          <p:spTgt spid="23560"/>
                                        </p:tgtEl>
                                        <p:attrNameLst>
                                          <p:attrName>ppt_x</p:attrName>
                                        </p:attrNameLst>
                                      </p:cBhvr>
                                      <p:tavLst>
                                        <p:tav tm="0">
                                          <p:val>
                                            <p:strVal val="#ppt_x"/>
                                          </p:val>
                                        </p:tav>
                                        <p:tav tm="100000">
                                          <p:val>
                                            <p:strVal val="#ppt_x"/>
                                          </p:val>
                                        </p:tav>
                                      </p:tavLst>
                                    </p:anim>
                                    <p:anim calcmode="lin" valueType="num">
                                      <p:cBhvr additive="base">
                                        <p:cTn id="8" dur="500" fill="hold"/>
                                        <p:tgtEl>
                                          <p:spTgt spid="23560"/>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5" presetClass="entr" presetSubtype="10" fill="hold" grpId="0" nodeType="afterEffect">
                                  <p:stCondLst>
                                    <p:cond delay="0"/>
                                  </p:stCondLst>
                                  <p:childTnLst>
                                    <p:set>
                                      <p:cBhvr>
                                        <p:cTn id="11" dur="1" fill="hold">
                                          <p:stCondLst>
                                            <p:cond delay="0"/>
                                          </p:stCondLst>
                                        </p:cTn>
                                        <p:tgtEl>
                                          <p:spTgt spid="23558">
                                            <p:txEl>
                                              <p:pRg st="0" end="0"/>
                                            </p:txEl>
                                          </p:spTgt>
                                        </p:tgtEl>
                                        <p:attrNameLst>
                                          <p:attrName>style.visibility</p:attrName>
                                        </p:attrNameLst>
                                      </p:cBhvr>
                                      <p:to>
                                        <p:strVal val="visible"/>
                                      </p:to>
                                    </p:set>
                                    <p:animEffect transition="in" filter="checkerboard(across)">
                                      <p:cBhvr>
                                        <p:cTn id="12" dur="500"/>
                                        <p:tgtEl>
                                          <p:spTgt spid="2355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3558">
                                            <p:txEl>
                                              <p:pRg st="1" end="1"/>
                                            </p:txEl>
                                          </p:spTgt>
                                        </p:tgtEl>
                                        <p:attrNameLst>
                                          <p:attrName>style.visibility</p:attrName>
                                        </p:attrNameLst>
                                      </p:cBhvr>
                                      <p:to>
                                        <p:strVal val="visible"/>
                                      </p:to>
                                    </p:set>
                                    <p:animEffect transition="in" filter="checkerboard(across)">
                                      <p:cBhvr>
                                        <p:cTn id="17" dur="500"/>
                                        <p:tgtEl>
                                          <p:spTgt spid="23558">
                                            <p:txEl>
                                              <p:pRg st="1" end="1"/>
                                            </p:txEl>
                                          </p:spTgt>
                                        </p:tgtEl>
                                      </p:cBhvr>
                                    </p:animEffect>
                                  </p:childTnLst>
                                </p:cTn>
                              </p:par>
                            </p:childTnLst>
                          </p:cTn>
                        </p:par>
                        <p:par>
                          <p:cTn id="18" fill="hold" nodeType="afterGroup">
                            <p:stCondLst>
                              <p:cond delay="500"/>
                            </p:stCondLst>
                            <p:childTnLst>
                              <p:par>
                                <p:cTn id="19" presetID="5" presetClass="entr" presetSubtype="10" fill="hold" grpId="0" nodeType="afterEffect">
                                  <p:stCondLst>
                                    <p:cond delay="0"/>
                                  </p:stCondLst>
                                  <p:childTnLst>
                                    <p:set>
                                      <p:cBhvr>
                                        <p:cTn id="20" dur="1" fill="hold">
                                          <p:stCondLst>
                                            <p:cond delay="0"/>
                                          </p:stCondLst>
                                        </p:cTn>
                                        <p:tgtEl>
                                          <p:spTgt spid="23558">
                                            <p:txEl>
                                              <p:pRg st="2" end="2"/>
                                            </p:txEl>
                                          </p:spTgt>
                                        </p:tgtEl>
                                        <p:attrNameLst>
                                          <p:attrName>style.visibility</p:attrName>
                                        </p:attrNameLst>
                                      </p:cBhvr>
                                      <p:to>
                                        <p:strVal val="visible"/>
                                      </p:to>
                                    </p:set>
                                    <p:animEffect transition="in" filter="checkerboard(across)">
                                      <p:cBhvr>
                                        <p:cTn id="21" dur="500"/>
                                        <p:tgtEl>
                                          <p:spTgt spid="23558">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23558">
                                            <p:txEl>
                                              <p:pRg st="3" end="3"/>
                                            </p:txEl>
                                          </p:spTgt>
                                        </p:tgtEl>
                                        <p:attrNameLst>
                                          <p:attrName>style.visibility</p:attrName>
                                        </p:attrNameLst>
                                      </p:cBhvr>
                                      <p:to>
                                        <p:strVal val="visible"/>
                                      </p:to>
                                    </p:set>
                                    <p:animEffect transition="in" filter="checkerboard(across)">
                                      <p:cBhvr>
                                        <p:cTn id="26" dur="500"/>
                                        <p:tgtEl>
                                          <p:spTgt spid="23558">
                                            <p:txEl>
                                              <p:pRg st="3" end="3"/>
                                            </p:txEl>
                                          </p:spTgt>
                                        </p:tgtEl>
                                      </p:cBhvr>
                                    </p:animEffect>
                                  </p:childTnLst>
                                </p:cTn>
                              </p:par>
                            </p:childTnLst>
                          </p:cTn>
                        </p:par>
                        <p:par>
                          <p:cTn id="27" fill="hold" nodeType="afterGroup">
                            <p:stCondLst>
                              <p:cond delay="500"/>
                            </p:stCondLst>
                            <p:childTnLst>
                              <p:par>
                                <p:cTn id="28" presetID="5" presetClass="entr" presetSubtype="10" fill="hold" grpId="0" nodeType="afterEffect">
                                  <p:stCondLst>
                                    <p:cond delay="0"/>
                                  </p:stCondLst>
                                  <p:childTnLst>
                                    <p:set>
                                      <p:cBhvr>
                                        <p:cTn id="29" dur="1" fill="hold">
                                          <p:stCondLst>
                                            <p:cond delay="0"/>
                                          </p:stCondLst>
                                        </p:cTn>
                                        <p:tgtEl>
                                          <p:spTgt spid="23558">
                                            <p:txEl>
                                              <p:pRg st="4" end="4"/>
                                            </p:txEl>
                                          </p:spTgt>
                                        </p:tgtEl>
                                        <p:attrNameLst>
                                          <p:attrName>style.visibility</p:attrName>
                                        </p:attrNameLst>
                                      </p:cBhvr>
                                      <p:to>
                                        <p:strVal val="visible"/>
                                      </p:to>
                                    </p:set>
                                    <p:animEffect transition="in" filter="checkerboard(across)">
                                      <p:cBhvr>
                                        <p:cTn id="30" dur="500"/>
                                        <p:tgtEl>
                                          <p:spTgt spid="23558">
                                            <p:txEl>
                                              <p:pRg st="4" end="4"/>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23558">
                                            <p:txEl>
                                              <p:pRg st="5" end="5"/>
                                            </p:txEl>
                                          </p:spTgt>
                                        </p:tgtEl>
                                        <p:attrNameLst>
                                          <p:attrName>style.visibility</p:attrName>
                                        </p:attrNameLst>
                                      </p:cBhvr>
                                      <p:to>
                                        <p:strVal val="visible"/>
                                      </p:to>
                                    </p:set>
                                    <p:animEffect transition="in" filter="checkerboard(across)">
                                      <p:cBhvr>
                                        <p:cTn id="35" dur="500"/>
                                        <p:tgtEl>
                                          <p:spTgt spid="23558">
                                            <p:txEl>
                                              <p:pRg st="5" end="5"/>
                                            </p:txEl>
                                          </p:spTgt>
                                        </p:tgtEl>
                                      </p:cBhvr>
                                    </p:animEffect>
                                  </p:childTnLst>
                                </p:cTn>
                              </p:par>
                            </p:childTnLst>
                          </p:cTn>
                        </p:par>
                        <p:par>
                          <p:cTn id="36" fill="hold" nodeType="afterGroup">
                            <p:stCondLst>
                              <p:cond delay="500"/>
                            </p:stCondLst>
                            <p:childTnLst>
                              <p:par>
                                <p:cTn id="37" presetID="5" presetClass="entr" presetSubtype="10" fill="hold" grpId="0" nodeType="afterEffect">
                                  <p:stCondLst>
                                    <p:cond delay="0"/>
                                  </p:stCondLst>
                                  <p:childTnLst>
                                    <p:set>
                                      <p:cBhvr>
                                        <p:cTn id="38" dur="1" fill="hold">
                                          <p:stCondLst>
                                            <p:cond delay="0"/>
                                          </p:stCondLst>
                                        </p:cTn>
                                        <p:tgtEl>
                                          <p:spTgt spid="23558">
                                            <p:txEl>
                                              <p:pRg st="6" end="6"/>
                                            </p:txEl>
                                          </p:spTgt>
                                        </p:tgtEl>
                                        <p:attrNameLst>
                                          <p:attrName>style.visibility</p:attrName>
                                        </p:attrNameLst>
                                      </p:cBhvr>
                                      <p:to>
                                        <p:strVal val="visible"/>
                                      </p:to>
                                    </p:set>
                                    <p:animEffect transition="in" filter="checkerboard(across)">
                                      <p:cBhvr>
                                        <p:cTn id="39" dur="500"/>
                                        <p:tgtEl>
                                          <p:spTgt spid="23558">
                                            <p:txEl>
                                              <p:pRg st="6" end="6"/>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5" presetClass="entr" presetSubtype="10" fill="hold" grpId="0" nodeType="clickEffect">
                                  <p:stCondLst>
                                    <p:cond delay="0"/>
                                  </p:stCondLst>
                                  <p:childTnLst>
                                    <p:set>
                                      <p:cBhvr>
                                        <p:cTn id="43" dur="1" fill="hold">
                                          <p:stCondLst>
                                            <p:cond delay="0"/>
                                          </p:stCondLst>
                                        </p:cTn>
                                        <p:tgtEl>
                                          <p:spTgt spid="23557">
                                            <p:txEl>
                                              <p:pRg st="0" end="0"/>
                                            </p:txEl>
                                          </p:spTgt>
                                        </p:tgtEl>
                                        <p:attrNameLst>
                                          <p:attrName>style.visibility</p:attrName>
                                        </p:attrNameLst>
                                      </p:cBhvr>
                                      <p:to>
                                        <p:strVal val="visible"/>
                                      </p:to>
                                    </p:set>
                                    <p:animEffect transition="in" filter="checkerboard(across)">
                                      <p:cBhvr>
                                        <p:cTn id="44" dur="500"/>
                                        <p:tgtEl>
                                          <p:spTgt spid="23557">
                                            <p:txEl>
                                              <p:pRg st="0" end="0"/>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 presetClass="entr" presetSubtype="10" fill="hold" grpId="0" nodeType="clickEffect">
                                  <p:stCondLst>
                                    <p:cond delay="0"/>
                                  </p:stCondLst>
                                  <p:childTnLst>
                                    <p:set>
                                      <p:cBhvr>
                                        <p:cTn id="48" dur="1" fill="hold">
                                          <p:stCondLst>
                                            <p:cond delay="0"/>
                                          </p:stCondLst>
                                        </p:cTn>
                                        <p:tgtEl>
                                          <p:spTgt spid="23557">
                                            <p:txEl>
                                              <p:pRg st="1" end="1"/>
                                            </p:txEl>
                                          </p:spTgt>
                                        </p:tgtEl>
                                        <p:attrNameLst>
                                          <p:attrName>style.visibility</p:attrName>
                                        </p:attrNameLst>
                                      </p:cBhvr>
                                      <p:to>
                                        <p:strVal val="visible"/>
                                      </p:to>
                                    </p:set>
                                    <p:animEffect transition="in" filter="checkerboard(across)">
                                      <p:cBhvr>
                                        <p:cTn id="49" dur="500"/>
                                        <p:tgtEl>
                                          <p:spTgt spid="23557">
                                            <p:txEl>
                                              <p:pRg st="1" end="1"/>
                                            </p:txEl>
                                          </p:spTgt>
                                        </p:tgtEl>
                                      </p:cBhvr>
                                    </p:animEffect>
                                  </p:childTnLst>
                                </p:cTn>
                              </p:par>
                            </p:childTnLst>
                          </p:cTn>
                        </p:par>
                        <p:par>
                          <p:cTn id="50" fill="hold" nodeType="afterGroup">
                            <p:stCondLst>
                              <p:cond delay="500"/>
                            </p:stCondLst>
                            <p:childTnLst>
                              <p:par>
                                <p:cTn id="51" presetID="5" presetClass="entr" presetSubtype="10" fill="hold" grpId="0" nodeType="afterEffect">
                                  <p:stCondLst>
                                    <p:cond delay="0"/>
                                  </p:stCondLst>
                                  <p:childTnLst>
                                    <p:set>
                                      <p:cBhvr>
                                        <p:cTn id="52" dur="1" fill="hold">
                                          <p:stCondLst>
                                            <p:cond delay="0"/>
                                          </p:stCondLst>
                                        </p:cTn>
                                        <p:tgtEl>
                                          <p:spTgt spid="23557">
                                            <p:txEl>
                                              <p:pRg st="2" end="2"/>
                                            </p:txEl>
                                          </p:spTgt>
                                        </p:tgtEl>
                                        <p:attrNameLst>
                                          <p:attrName>style.visibility</p:attrName>
                                        </p:attrNameLst>
                                      </p:cBhvr>
                                      <p:to>
                                        <p:strVal val="visible"/>
                                      </p:to>
                                    </p:set>
                                    <p:animEffect transition="in" filter="checkerboard(across)">
                                      <p:cBhvr>
                                        <p:cTn id="53" dur="500"/>
                                        <p:tgtEl>
                                          <p:spTgt spid="23557">
                                            <p:txEl>
                                              <p:pRg st="2" end="2"/>
                                            </p:txEl>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5" presetClass="entr" presetSubtype="10" fill="hold" grpId="0" nodeType="clickEffect">
                                  <p:stCondLst>
                                    <p:cond delay="0"/>
                                  </p:stCondLst>
                                  <p:childTnLst>
                                    <p:set>
                                      <p:cBhvr>
                                        <p:cTn id="57" dur="1" fill="hold">
                                          <p:stCondLst>
                                            <p:cond delay="0"/>
                                          </p:stCondLst>
                                        </p:cTn>
                                        <p:tgtEl>
                                          <p:spTgt spid="23557">
                                            <p:txEl>
                                              <p:pRg st="3" end="3"/>
                                            </p:txEl>
                                          </p:spTgt>
                                        </p:tgtEl>
                                        <p:attrNameLst>
                                          <p:attrName>style.visibility</p:attrName>
                                        </p:attrNameLst>
                                      </p:cBhvr>
                                      <p:to>
                                        <p:strVal val="visible"/>
                                      </p:to>
                                    </p:set>
                                    <p:animEffect transition="in" filter="checkerboard(across)">
                                      <p:cBhvr>
                                        <p:cTn id="58" dur="500"/>
                                        <p:tgtEl>
                                          <p:spTgt spid="23557">
                                            <p:txEl>
                                              <p:pRg st="3" end="3"/>
                                            </p:txEl>
                                          </p:spTgt>
                                        </p:tgtEl>
                                      </p:cBhvr>
                                    </p:animEffect>
                                  </p:childTnLst>
                                </p:cTn>
                              </p:par>
                            </p:childTnLst>
                          </p:cTn>
                        </p:par>
                        <p:par>
                          <p:cTn id="59" fill="hold" nodeType="afterGroup">
                            <p:stCondLst>
                              <p:cond delay="500"/>
                            </p:stCondLst>
                            <p:childTnLst>
                              <p:par>
                                <p:cTn id="60" presetID="5" presetClass="entr" presetSubtype="10" fill="hold" grpId="0" nodeType="afterEffect">
                                  <p:stCondLst>
                                    <p:cond delay="0"/>
                                  </p:stCondLst>
                                  <p:childTnLst>
                                    <p:set>
                                      <p:cBhvr>
                                        <p:cTn id="61" dur="1" fill="hold">
                                          <p:stCondLst>
                                            <p:cond delay="0"/>
                                          </p:stCondLst>
                                        </p:cTn>
                                        <p:tgtEl>
                                          <p:spTgt spid="23557">
                                            <p:txEl>
                                              <p:pRg st="4" end="4"/>
                                            </p:txEl>
                                          </p:spTgt>
                                        </p:tgtEl>
                                        <p:attrNameLst>
                                          <p:attrName>style.visibility</p:attrName>
                                        </p:attrNameLst>
                                      </p:cBhvr>
                                      <p:to>
                                        <p:strVal val="visible"/>
                                      </p:to>
                                    </p:set>
                                    <p:animEffect transition="in" filter="checkerboard(across)">
                                      <p:cBhvr>
                                        <p:cTn id="62" dur="500"/>
                                        <p:tgtEl>
                                          <p:spTgt spid="2355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7" grpId="0" build="p" bldLvl="2"/>
      <p:bldP spid="23558" grpId="0" build="p" bldLvl="2"/>
      <p:bldP spid="23560"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8DA2B98E-3472-9E4D-8852-80D146A68FF4}"/>
              </a:ext>
            </a:extLst>
          </p:cNvPr>
          <p:cNvSpPr>
            <a:spLocks noChangeArrowheads="1"/>
          </p:cNvSpPr>
          <p:nvPr/>
        </p:nvSpPr>
        <p:spPr bwMode="auto">
          <a:xfrm>
            <a:off x="762000" y="1371600"/>
            <a:ext cx="82296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b="1">
                <a:latin typeface="Arial" panose="020B0604020202020204" pitchFamily="34" charset="0"/>
                <a:ea typeface="黑体" panose="02010609060101010101" pitchFamily="49" charset="-122"/>
              </a:rPr>
              <a:t>        </a:t>
            </a:r>
            <a:r>
              <a:rPr lang="zh-CN" altLang="en-US" b="1">
                <a:solidFill>
                  <a:srgbClr val="0000FF"/>
                </a:solidFill>
                <a:latin typeface="宋体" panose="02010600030101010101" pitchFamily="2" charset="-122"/>
              </a:rPr>
              <a:t>第一级容错技术</a:t>
            </a:r>
            <a:r>
              <a:rPr lang="zh-CN" altLang="en-US" b="1">
                <a:latin typeface="宋体" panose="02010600030101010101" pitchFamily="2" charset="-122"/>
              </a:rPr>
              <a:t>包含</a:t>
            </a:r>
            <a:r>
              <a:rPr lang="zh-CN" altLang="en-US" b="1">
                <a:solidFill>
                  <a:srgbClr val="FF0000"/>
                </a:solidFill>
                <a:latin typeface="宋体" panose="02010600030101010101" pitchFamily="2" charset="-122"/>
              </a:rPr>
              <a:t>双份目录、双份文件分配表</a:t>
            </a:r>
            <a:r>
              <a:rPr lang="zh-CN" altLang="en-US" b="1">
                <a:latin typeface="宋体" panose="02010600030101010101" pitchFamily="2" charset="-122"/>
              </a:rPr>
              <a:t>及</a:t>
            </a:r>
            <a:r>
              <a:rPr lang="zh-CN" altLang="en-US" b="1">
                <a:solidFill>
                  <a:srgbClr val="FF0000"/>
                </a:solidFill>
                <a:latin typeface="宋体" panose="02010600030101010101" pitchFamily="2" charset="-122"/>
              </a:rPr>
              <a:t>写后读校验</a:t>
            </a:r>
            <a:r>
              <a:rPr lang="zh-CN" altLang="en-US" b="1">
                <a:latin typeface="宋体" panose="02010600030101010101" pitchFamily="2" charset="-122"/>
              </a:rPr>
              <a:t>等措施。</a:t>
            </a:r>
          </a:p>
          <a:p>
            <a:pPr hangingPunct="1">
              <a:lnSpc>
                <a:spcPct val="120000"/>
              </a:lnSpc>
            </a:pPr>
            <a:r>
              <a:rPr lang="zh-CN" altLang="en-US" b="1">
                <a:solidFill>
                  <a:srgbClr val="0000FF"/>
                </a:solidFill>
                <a:latin typeface="宋体" panose="02010600030101010101" pitchFamily="2" charset="-122"/>
              </a:rPr>
              <a:t>  </a:t>
            </a:r>
            <a:r>
              <a:rPr lang="en-US" altLang="zh-CN" b="1">
                <a:solidFill>
                  <a:srgbClr val="0000FF"/>
                </a:solidFill>
                <a:latin typeface="宋体" panose="02010600030101010101" pitchFamily="2" charset="-122"/>
              </a:rPr>
              <a:t>1</a:t>
            </a:r>
            <a:r>
              <a:rPr lang="zh-CN" altLang="en-US" b="1">
                <a:solidFill>
                  <a:srgbClr val="0000FF"/>
                </a:solidFill>
                <a:latin typeface="宋体" panose="02010600030101010101" pitchFamily="2" charset="-122"/>
              </a:rPr>
              <a:t>、双份目录和双份文件分配表</a:t>
            </a:r>
          </a:p>
          <a:p>
            <a:pPr>
              <a:lnSpc>
                <a:spcPct val="120000"/>
              </a:lnSpc>
            </a:pPr>
            <a:r>
              <a:rPr lang="zh-CN" altLang="en-US" b="1">
                <a:latin typeface="宋体" panose="02010600030101010101" pitchFamily="2" charset="-122"/>
              </a:rPr>
              <a:t>    在不同的磁盘上或在磁盘的不同区域中，分别建立两份目录表和</a:t>
            </a:r>
            <a:r>
              <a:rPr lang="en-US" altLang="zh-CN" b="1">
                <a:latin typeface="宋体" panose="02010600030101010101" pitchFamily="2" charset="-122"/>
              </a:rPr>
              <a:t>FAT</a:t>
            </a:r>
            <a:r>
              <a:rPr lang="zh-CN" altLang="en-US" b="1">
                <a:latin typeface="宋体" panose="02010600030101010101" pitchFamily="2" charset="-122"/>
              </a:rPr>
              <a:t>。</a:t>
            </a:r>
          </a:p>
          <a:p>
            <a:pPr>
              <a:lnSpc>
                <a:spcPct val="120000"/>
              </a:lnSpc>
            </a:pPr>
            <a:r>
              <a:rPr lang="zh-CN" altLang="en-US" b="1">
                <a:solidFill>
                  <a:srgbClr val="0000FF"/>
                </a:solidFill>
                <a:latin typeface="宋体" panose="02010600030101010101" pitchFamily="2" charset="-122"/>
              </a:rPr>
              <a:t>  </a:t>
            </a:r>
            <a:r>
              <a:rPr lang="en-US" altLang="zh-CN" b="1">
                <a:solidFill>
                  <a:srgbClr val="0000FF"/>
                </a:solidFill>
                <a:latin typeface="宋体" panose="02010600030101010101" pitchFamily="2" charset="-122"/>
              </a:rPr>
              <a:t>2</a:t>
            </a:r>
            <a:r>
              <a:rPr lang="zh-CN" altLang="en-US" b="1">
                <a:solidFill>
                  <a:srgbClr val="0000FF"/>
                </a:solidFill>
                <a:latin typeface="宋体" panose="02010600030101010101" pitchFamily="2" charset="-122"/>
              </a:rPr>
              <a:t>、热修复重定向和写后读校验</a:t>
            </a:r>
          </a:p>
          <a:p>
            <a:pPr>
              <a:lnSpc>
                <a:spcPct val="120000"/>
              </a:lnSpc>
            </a:pPr>
            <a:r>
              <a:rPr lang="zh-CN" altLang="en-US" b="1">
                <a:latin typeface="宋体" panose="02010600030101010101" pitchFamily="2" charset="-122"/>
              </a:rPr>
              <a:t>  </a:t>
            </a:r>
            <a:r>
              <a:rPr lang="zh-CN" altLang="en-US" b="1">
                <a:solidFill>
                  <a:srgbClr val="FF0000"/>
                </a:solidFill>
                <a:latin typeface="宋体" panose="02010600030101010101" pitchFamily="2" charset="-122"/>
              </a:rPr>
              <a:t>（</a:t>
            </a:r>
            <a:r>
              <a:rPr lang="en-US" altLang="zh-CN" b="1">
                <a:solidFill>
                  <a:srgbClr val="FF0000"/>
                </a:solidFill>
                <a:latin typeface="宋体" panose="02010600030101010101" pitchFamily="2" charset="-122"/>
              </a:rPr>
              <a:t>1</a:t>
            </a:r>
            <a:r>
              <a:rPr lang="zh-CN" altLang="en-US" b="1">
                <a:solidFill>
                  <a:srgbClr val="FF0000"/>
                </a:solidFill>
                <a:latin typeface="宋体" panose="02010600030101010101" pitchFamily="2" charset="-122"/>
              </a:rPr>
              <a:t>）热修复重定向：</a:t>
            </a:r>
            <a:r>
              <a:rPr lang="zh-CN" altLang="en-US" b="1">
                <a:latin typeface="宋体" panose="02010600030101010101" pitchFamily="2" charset="-122"/>
              </a:rPr>
              <a:t>系统将一定的磁盘容量作为热修复重定向区，用于存放当发现盘块有缺陷时的待写数据。</a:t>
            </a:r>
          </a:p>
          <a:p>
            <a:pPr>
              <a:lnSpc>
                <a:spcPct val="120000"/>
              </a:lnSpc>
            </a:pPr>
            <a:r>
              <a:rPr lang="zh-CN" altLang="en-US" b="1">
                <a:solidFill>
                  <a:srgbClr val="FF0000"/>
                </a:solidFill>
                <a:latin typeface="宋体" panose="02010600030101010101" pitchFamily="2" charset="-122"/>
              </a:rPr>
              <a:t>  （</a:t>
            </a:r>
            <a:r>
              <a:rPr lang="en-US" altLang="zh-CN" b="1">
                <a:solidFill>
                  <a:srgbClr val="FF0000"/>
                </a:solidFill>
                <a:latin typeface="宋体" panose="02010600030101010101" pitchFamily="2" charset="-122"/>
              </a:rPr>
              <a:t>2</a:t>
            </a:r>
            <a:r>
              <a:rPr lang="zh-CN" altLang="en-US" b="1">
                <a:solidFill>
                  <a:srgbClr val="FF0000"/>
                </a:solidFill>
                <a:latin typeface="宋体" panose="02010600030101010101" pitchFamily="2" charset="-122"/>
              </a:rPr>
              <a:t>）写后读校验：</a:t>
            </a:r>
            <a:r>
              <a:rPr lang="zh-CN" altLang="en-US" b="1">
                <a:latin typeface="宋体" panose="02010600030101010101" pitchFamily="2" charset="-122"/>
              </a:rPr>
              <a:t>为了保证所有写入磁盘的数据，都能写入到完好的磁盘块中，在每次磁盘中写入一个数据块后，又立即从磁盘上读出该数据块到另一缓冲区中，再将该缓冲区的内容与内存缓冲区中在写后仍保留的数据进行比较。</a:t>
            </a:r>
          </a:p>
        </p:txBody>
      </p:sp>
      <p:sp>
        <p:nvSpPr>
          <p:cNvPr id="66563" name="Text Box 3">
            <a:extLst>
              <a:ext uri="{FF2B5EF4-FFF2-40B4-BE49-F238E27FC236}">
                <a16:creationId xmlns:a16="http://schemas.microsoft.com/office/drawing/2014/main" id="{CA0D4E7E-9122-3944-9C0C-50E99A7CCD55}"/>
              </a:ext>
            </a:extLst>
          </p:cNvPr>
          <p:cNvSpPr txBox="1">
            <a:spLocks noChangeArrowheads="1"/>
          </p:cNvSpPr>
          <p:nvPr/>
        </p:nvSpPr>
        <p:spPr bwMode="auto">
          <a:xfrm>
            <a:off x="685800" y="0"/>
            <a:ext cx="845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FF0066"/>
                </a:solidFill>
              </a:rPr>
              <a:t>5.6  </a:t>
            </a:r>
            <a:r>
              <a:rPr lang="zh-CN" altLang="en-US" b="1" dirty="0">
                <a:solidFill>
                  <a:srgbClr val="FF0066"/>
                </a:solidFill>
              </a:rPr>
              <a:t>文件的共享与文件保护</a:t>
            </a:r>
            <a:r>
              <a:rPr lang="en-US" altLang="zh-CN" b="1" dirty="0">
                <a:solidFill>
                  <a:srgbClr val="FF0066"/>
                </a:solidFill>
              </a:rPr>
              <a:t>---</a:t>
            </a:r>
            <a:r>
              <a:rPr lang="zh-CN" altLang="en-US" b="1" dirty="0">
                <a:solidFill>
                  <a:schemeClr val="accent2"/>
                </a:solidFill>
                <a:latin typeface="Arial" panose="020B0604020202020204" pitchFamily="34" charset="0"/>
                <a:ea typeface="幼圆" pitchFamily="49" charset="-122"/>
              </a:rPr>
              <a:t>磁盘容错技术</a:t>
            </a:r>
          </a:p>
        </p:txBody>
      </p:sp>
      <p:sp>
        <p:nvSpPr>
          <p:cNvPr id="69636" name="Text Box 4">
            <a:extLst>
              <a:ext uri="{FF2B5EF4-FFF2-40B4-BE49-F238E27FC236}">
                <a16:creationId xmlns:a16="http://schemas.microsoft.com/office/drawing/2014/main" id="{34DD2133-9FEA-284A-840A-F03419FBCDBE}"/>
              </a:ext>
            </a:extLst>
          </p:cNvPr>
          <p:cNvSpPr txBox="1">
            <a:spLocks noChangeArrowheads="1"/>
          </p:cNvSpPr>
          <p:nvPr/>
        </p:nvSpPr>
        <p:spPr bwMode="auto">
          <a:xfrm>
            <a:off x="685800" y="700088"/>
            <a:ext cx="3657600" cy="519112"/>
          </a:xfrm>
          <a:prstGeom prst="rect">
            <a:avLst/>
          </a:prstGeom>
          <a:solidFill>
            <a:srgbClr val="CC00CC"/>
          </a:solidFill>
          <a:ln w="12700">
            <a:noFill/>
            <a:miter lim="800000"/>
            <a:headEnd type="none" w="sm" len="sm"/>
            <a:tailEnd type="none" w="sm" len="sm"/>
          </a:ln>
          <a:effectLst>
            <a:outerShdw dist="35921" dir="2700000" algn="ctr" rotWithShape="0">
              <a:schemeClr val="tx1"/>
            </a:outerShdw>
          </a:effec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a:solidFill>
                  <a:schemeClr val="bg1"/>
                </a:solidFill>
                <a:effectLst>
                  <a:outerShdw blurRad="38100" dist="38100" dir="2700000" algn="tl">
                    <a:srgbClr val="000000"/>
                  </a:outerShdw>
                </a:effectLst>
                <a:latin typeface="Arial" panose="020B0604020202020204" pitchFamily="34" charset="0"/>
              </a:rPr>
              <a:t>一、第一级容错</a:t>
            </a:r>
            <a:r>
              <a:rPr lang="zh-CN" altLang="en-US" sz="2800" b="1">
                <a:solidFill>
                  <a:schemeClr val="bg1"/>
                </a:solidFill>
                <a:effectLst>
                  <a:outerShdw blurRad="38100" dist="38100" dir="2700000" algn="tl">
                    <a:srgbClr val="000000"/>
                  </a:outerShdw>
                </a:effectLst>
                <a:latin typeface="Arial" panose="020B0604020202020204" pitchFamily="34" charset="0"/>
              </a:rPr>
              <a:t>技术</a:t>
            </a:r>
            <a:endParaRPr lang="zh-CN" altLang="en-US" sz="2800" b="1">
              <a:solidFill>
                <a:schemeClr val="bg1"/>
              </a:solidFill>
              <a:effectLst>
                <a:outerShdw blurRad="38100" dist="38100" dir="2700000" algn="tl">
                  <a:srgbClr val="000000"/>
                </a:outerShdw>
              </a:effectLst>
              <a:latin typeface="Arial Narrow" panose="020B0604020202020204" pitchFamily="34" charset="0"/>
            </a:endParaRPr>
          </a:p>
        </p:txBody>
      </p:sp>
    </p:spTree>
    <p:extLst>
      <p:ext uri="{BB962C8B-B14F-4D97-AF65-F5344CB8AC3E}">
        <p14:creationId xmlns:p14="http://schemas.microsoft.com/office/powerpoint/2010/main" val="82811133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9634">
                                            <p:txEl>
                                              <p:pRg st="0" end="0"/>
                                            </p:txEl>
                                          </p:spTgt>
                                        </p:tgtEl>
                                        <p:attrNameLst>
                                          <p:attrName>style.visibility</p:attrName>
                                        </p:attrNameLst>
                                      </p:cBhvr>
                                      <p:to>
                                        <p:strVal val="visible"/>
                                      </p:to>
                                    </p:set>
                                    <p:animEffect transition="in" filter="dissolve">
                                      <p:cBhvr>
                                        <p:cTn id="7" dur="500"/>
                                        <p:tgtEl>
                                          <p:spTgt spid="696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9634">
                                            <p:txEl>
                                              <p:pRg st="1" end="1"/>
                                            </p:txEl>
                                          </p:spTgt>
                                        </p:tgtEl>
                                        <p:attrNameLst>
                                          <p:attrName>style.visibility</p:attrName>
                                        </p:attrNameLst>
                                      </p:cBhvr>
                                      <p:to>
                                        <p:strVal val="visible"/>
                                      </p:to>
                                    </p:set>
                                    <p:animEffect transition="in" filter="dissolve">
                                      <p:cBhvr>
                                        <p:cTn id="12" dur="500"/>
                                        <p:tgtEl>
                                          <p:spTgt spid="6963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9634">
                                            <p:txEl>
                                              <p:pRg st="2" end="2"/>
                                            </p:txEl>
                                          </p:spTgt>
                                        </p:tgtEl>
                                        <p:attrNameLst>
                                          <p:attrName>style.visibility</p:attrName>
                                        </p:attrNameLst>
                                      </p:cBhvr>
                                      <p:to>
                                        <p:strVal val="visible"/>
                                      </p:to>
                                    </p:set>
                                    <p:animEffect transition="in" filter="dissolve">
                                      <p:cBhvr>
                                        <p:cTn id="17" dur="500"/>
                                        <p:tgtEl>
                                          <p:spTgt spid="6963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9634">
                                            <p:txEl>
                                              <p:pRg st="3" end="3"/>
                                            </p:txEl>
                                          </p:spTgt>
                                        </p:tgtEl>
                                        <p:attrNameLst>
                                          <p:attrName>style.visibility</p:attrName>
                                        </p:attrNameLst>
                                      </p:cBhvr>
                                      <p:to>
                                        <p:strVal val="visible"/>
                                      </p:to>
                                    </p:set>
                                    <p:animEffect transition="in" filter="dissolve">
                                      <p:cBhvr>
                                        <p:cTn id="22" dur="500"/>
                                        <p:tgtEl>
                                          <p:spTgt spid="6963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9634">
                                            <p:txEl>
                                              <p:pRg st="4" end="4"/>
                                            </p:txEl>
                                          </p:spTgt>
                                        </p:tgtEl>
                                        <p:attrNameLst>
                                          <p:attrName>style.visibility</p:attrName>
                                        </p:attrNameLst>
                                      </p:cBhvr>
                                      <p:to>
                                        <p:strVal val="visible"/>
                                      </p:to>
                                    </p:set>
                                    <p:animEffect transition="in" filter="dissolve">
                                      <p:cBhvr>
                                        <p:cTn id="27" dur="500"/>
                                        <p:tgtEl>
                                          <p:spTgt spid="6963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9634">
                                            <p:txEl>
                                              <p:pRg st="5" end="5"/>
                                            </p:txEl>
                                          </p:spTgt>
                                        </p:tgtEl>
                                        <p:attrNameLst>
                                          <p:attrName>style.visibility</p:attrName>
                                        </p:attrNameLst>
                                      </p:cBhvr>
                                      <p:to>
                                        <p:strVal val="visible"/>
                                      </p:to>
                                    </p:set>
                                    <p:animEffect transition="in" filter="dissolve">
                                      <p:cBhvr>
                                        <p:cTn id="32" dur="500"/>
                                        <p:tgtEl>
                                          <p:spTgt spid="6963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4"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59" name="Object 3">
            <a:extLst>
              <a:ext uri="{FF2B5EF4-FFF2-40B4-BE49-F238E27FC236}">
                <a16:creationId xmlns:a16="http://schemas.microsoft.com/office/drawing/2014/main" id="{645010D5-DC56-A842-BCF7-A05725906856}"/>
              </a:ext>
            </a:extLst>
          </p:cNvPr>
          <p:cNvGraphicFramePr>
            <a:graphicFrameLocks noChangeAspect="1"/>
          </p:cNvGraphicFramePr>
          <p:nvPr/>
        </p:nvGraphicFramePr>
        <p:xfrm>
          <a:off x="8686800" y="92075"/>
          <a:ext cx="381000" cy="365125"/>
        </p:xfrm>
        <a:graphic>
          <a:graphicData uri="http://schemas.openxmlformats.org/presentationml/2006/ole">
            <mc:AlternateContent xmlns:mc="http://schemas.openxmlformats.org/markup-compatibility/2006">
              <mc:Choice xmlns:v="urn:schemas-microsoft-com:vml" Requires="v">
                <p:oleObj spid="_x0000_s263174" name="BMP 图象" r:id="rId3" imgW="152400" imgH="146050" progId="Paint.Picture">
                  <p:embed/>
                </p:oleObj>
              </mc:Choice>
              <mc:Fallback>
                <p:oleObj name="BMP 图象" r:id="rId3" imgW="152400" imgH="146050" progId="Paint.Picture">
                  <p:embed/>
                  <p:pic>
                    <p:nvPicPr>
                      <p:cNvPr id="70659" name="Object 3">
                        <a:extLst>
                          <a:ext uri="{FF2B5EF4-FFF2-40B4-BE49-F238E27FC236}">
                            <a16:creationId xmlns:a16="http://schemas.microsoft.com/office/drawing/2014/main" id="{645010D5-DC56-A842-BCF7-A057259068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6800" y="92075"/>
                        <a:ext cx="3810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60" name="Rectangle 4">
            <a:extLst>
              <a:ext uri="{FF2B5EF4-FFF2-40B4-BE49-F238E27FC236}">
                <a16:creationId xmlns:a16="http://schemas.microsoft.com/office/drawing/2014/main" id="{983C147C-FCD3-A84B-AAA8-81816E9AA85F}"/>
              </a:ext>
            </a:extLst>
          </p:cNvPr>
          <p:cNvSpPr>
            <a:spLocks noChangeArrowheads="1"/>
          </p:cNvSpPr>
          <p:nvPr/>
        </p:nvSpPr>
        <p:spPr bwMode="auto">
          <a:xfrm>
            <a:off x="685800" y="1422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b="1">
                <a:latin typeface="宋体" panose="02010600030101010101" pitchFamily="2" charset="-122"/>
              </a:rPr>
              <a:t>     </a:t>
            </a:r>
            <a:r>
              <a:rPr lang="en-US" altLang="zh-CN" b="1">
                <a:solidFill>
                  <a:srgbClr val="0000FF"/>
                </a:solidFill>
                <a:latin typeface="宋体" panose="02010600030101010101" pitchFamily="2" charset="-122"/>
              </a:rPr>
              <a:t>SFT-1</a:t>
            </a:r>
            <a:r>
              <a:rPr lang="zh-CN" altLang="en-US" b="1">
                <a:latin typeface="宋体" panose="02010600030101010101" pitchFamily="2" charset="-122"/>
              </a:rPr>
              <a:t>只能用于防止由磁盘表面部分故障造成的数据丢失，如果磁盘驱动器发生故障，则无能为力。</a:t>
            </a:r>
            <a:endParaRPr lang="en-US" altLang="zh-CN" b="1">
              <a:latin typeface="宋体" panose="02010600030101010101" pitchFamily="2" charset="-122"/>
            </a:endParaRPr>
          </a:p>
          <a:p>
            <a:r>
              <a:rPr lang="en-US" altLang="zh-CN" b="1">
                <a:solidFill>
                  <a:srgbClr val="0000FF"/>
                </a:solidFill>
                <a:latin typeface="宋体" panose="02010600030101010101" pitchFamily="2" charset="-122"/>
              </a:rPr>
              <a:t>     SFT-2</a:t>
            </a:r>
            <a:r>
              <a:rPr lang="zh-CN" altLang="en-US" b="1">
                <a:latin typeface="宋体" panose="02010600030101010101" pitchFamily="2" charset="-122"/>
              </a:rPr>
              <a:t>用于防止驱动器和控制器故障</a:t>
            </a:r>
          </a:p>
          <a:p>
            <a:r>
              <a:rPr lang="zh-CN" altLang="en-US" b="1">
                <a:latin typeface="宋体" panose="02010600030101010101" pitchFamily="2" charset="-122"/>
              </a:rPr>
              <a:t>  </a:t>
            </a:r>
          </a:p>
        </p:txBody>
      </p:sp>
      <p:sp>
        <p:nvSpPr>
          <p:cNvPr id="70661" name="Text Box 5">
            <a:extLst>
              <a:ext uri="{FF2B5EF4-FFF2-40B4-BE49-F238E27FC236}">
                <a16:creationId xmlns:a16="http://schemas.microsoft.com/office/drawing/2014/main" id="{CAFDB0DC-A3C6-264F-81D4-99A8AA621DBC}"/>
              </a:ext>
            </a:extLst>
          </p:cNvPr>
          <p:cNvSpPr txBox="1">
            <a:spLocks noChangeArrowheads="1"/>
          </p:cNvSpPr>
          <p:nvPr/>
        </p:nvSpPr>
        <p:spPr bwMode="auto">
          <a:xfrm>
            <a:off x="685800" y="623888"/>
            <a:ext cx="3733800" cy="519112"/>
          </a:xfrm>
          <a:prstGeom prst="rect">
            <a:avLst/>
          </a:prstGeom>
          <a:solidFill>
            <a:srgbClr val="CC00CC"/>
          </a:solidFill>
          <a:ln w="12700">
            <a:noFill/>
            <a:miter lim="800000"/>
            <a:headEnd type="none" w="sm" len="sm"/>
            <a:tailEnd type="none" w="sm" len="sm"/>
          </a:ln>
          <a:effectLst>
            <a:outerShdw dist="35921" dir="2700000" algn="ctr" rotWithShape="0">
              <a:schemeClr val="tx1"/>
            </a:outerShdw>
          </a:effec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solidFill>
                  <a:schemeClr val="bg1"/>
                </a:solidFill>
                <a:effectLst>
                  <a:outerShdw blurRad="38100" dist="38100" dir="2700000" algn="tl">
                    <a:srgbClr val="000000"/>
                  </a:outerShdw>
                </a:effectLst>
                <a:latin typeface="Arial" panose="020B0604020202020204" pitchFamily="34" charset="0"/>
              </a:rPr>
              <a:t>二、第二级容错技术</a:t>
            </a:r>
            <a:endParaRPr lang="zh-CN" altLang="en-US" sz="2800" b="1">
              <a:solidFill>
                <a:schemeClr val="bg1"/>
              </a:solidFill>
              <a:effectLst>
                <a:outerShdw blurRad="38100" dist="38100" dir="2700000" algn="tl">
                  <a:srgbClr val="000000"/>
                </a:outerShdw>
              </a:effectLst>
              <a:latin typeface="Arial Narrow" panose="020B0604020202020204" pitchFamily="34" charset="0"/>
            </a:endParaRPr>
          </a:p>
        </p:txBody>
      </p:sp>
      <p:sp>
        <p:nvSpPr>
          <p:cNvPr id="17413" name="Text Box 7">
            <a:extLst>
              <a:ext uri="{FF2B5EF4-FFF2-40B4-BE49-F238E27FC236}">
                <a16:creationId xmlns:a16="http://schemas.microsoft.com/office/drawing/2014/main" id="{D11D20CF-535B-4E42-847D-964D8B8BB142}"/>
              </a:ext>
            </a:extLst>
          </p:cNvPr>
          <p:cNvSpPr txBox="1">
            <a:spLocks noChangeArrowheads="1"/>
          </p:cNvSpPr>
          <p:nvPr/>
        </p:nvSpPr>
        <p:spPr bwMode="auto">
          <a:xfrm>
            <a:off x="685800" y="0"/>
            <a:ext cx="845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FF0066"/>
                </a:solidFill>
              </a:rPr>
              <a:t>5.6  </a:t>
            </a:r>
            <a:r>
              <a:rPr lang="zh-CN" altLang="en-US" b="1" dirty="0">
                <a:solidFill>
                  <a:srgbClr val="FF0066"/>
                </a:solidFill>
              </a:rPr>
              <a:t>文件的共享与文件保护</a:t>
            </a:r>
            <a:r>
              <a:rPr lang="en-US" altLang="zh-CN" b="1" dirty="0">
                <a:solidFill>
                  <a:srgbClr val="FF0066"/>
                </a:solidFill>
              </a:rPr>
              <a:t>---</a:t>
            </a:r>
            <a:r>
              <a:rPr lang="zh-CN" altLang="en-US" b="1" dirty="0">
                <a:solidFill>
                  <a:schemeClr val="accent2"/>
                </a:solidFill>
                <a:latin typeface="Arial" panose="020B0604020202020204" pitchFamily="34" charset="0"/>
                <a:ea typeface="幼圆" pitchFamily="49" charset="-122"/>
              </a:rPr>
              <a:t>磁盘容错技术</a:t>
            </a:r>
          </a:p>
        </p:txBody>
      </p:sp>
      <p:sp>
        <p:nvSpPr>
          <p:cNvPr id="70664" name="Text Box 8">
            <a:extLst>
              <a:ext uri="{FF2B5EF4-FFF2-40B4-BE49-F238E27FC236}">
                <a16:creationId xmlns:a16="http://schemas.microsoft.com/office/drawing/2014/main" id="{13E24CDD-377C-D541-BB69-080F651FBE48}"/>
              </a:ext>
            </a:extLst>
          </p:cNvPr>
          <p:cNvSpPr txBox="1">
            <a:spLocks noChangeArrowheads="1"/>
          </p:cNvSpPr>
          <p:nvPr/>
        </p:nvSpPr>
        <p:spPr bwMode="auto">
          <a:xfrm>
            <a:off x="762000" y="3190875"/>
            <a:ext cx="81534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b="1">
                <a:latin typeface="宋体" panose="02010600030101010101" pitchFamily="2" charset="-122"/>
              </a:rPr>
              <a:t>    </a:t>
            </a:r>
            <a:r>
              <a:rPr lang="zh-CN" altLang="en-US" b="1">
                <a:latin typeface="宋体" panose="02010600030101010101" pitchFamily="2" charset="-122"/>
              </a:rPr>
              <a:t>在同一磁盘控制器下，再增设一个完全相同的磁盘驱动器。在每次向主磁盘写入数据后，都要再同样地写到备份磁盘上。</a:t>
            </a:r>
          </a:p>
          <a:p>
            <a:r>
              <a:rPr lang="zh-CN" altLang="en-US" b="1">
                <a:latin typeface="宋体" panose="02010600030101010101" pitchFamily="2" charset="-122"/>
              </a:rPr>
              <a:t>    </a:t>
            </a:r>
            <a:r>
              <a:rPr lang="zh-CN" altLang="en-US" b="1">
                <a:solidFill>
                  <a:srgbClr val="FF0000"/>
                </a:solidFill>
                <a:latin typeface="宋体" panose="02010600030101010101" pitchFamily="2" charset="-122"/>
              </a:rPr>
              <a:t>优点：</a:t>
            </a:r>
            <a:r>
              <a:rPr lang="zh-CN" altLang="en-US" b="1">
                <a:latin typeface="宋体" panose="02010600030101010101" pitchFamily="2" charset="-122"/>
              </a:rPr>
              <a:t>在一个磁盘驱动器发生故障时，不会造成数据的丢失。</a:t>
            </a:r>
          </a:p>
          <a:p>
            <a:r>
              <a:rPr lang="zh-CN" altLang="en-US" b="1">
                <a:solidFill>
                  <a:srgbClr val="FF0000"/>
                </a:solidFill>
                <a:latin typeface="宋体" panose="02010600030101010101" pitchFamily="2" charset="-122"/>
              </a:rPr>
              <a:t>    缺点：</a:t>
            </a:r>
            <a:r>
              <a:rPr lang="zh-CN" altLang="en-US" b="1">
                <a:latin typeface="宋体" panose="02010600030101010101" pitchFamily="2" charset="-122"/>
              </a:rPr>
              <a:t>如果磁盘控制器发生故障，或主机到磁盘控制器之间的</a:t>
            </a:r>
            <a:r>
              <a:rPr lang="en-US" altLang="zh-CN" b="1">
                <a:latin typeface="宋体" panose="02010600030101010101" pitchFamily="2" charset="-122"/>
              </a:rPr>
              <a:t>I/O</a:t>
            </a:r>
            <a:r>
              <a:rPr lang="zh-CN" altLang="en-US" b="1">
                <a:latin typeface="宋体" panose="02010600030101010101" pitchFamily="2" charset="-122"/>
              </a:rPr>
              <a:t>通道发生了故障，则磁盘镜像功能便起不到保护作用。</a:t>
            </a:r>
            <a:endParaRPr lang="zh-CN" altLang="en-US" b="1"/>
          </a:p>
        </p:txBody>
      </p:sp>
      <p:sp>
        <p:nvSpPr>
          <p:cNvPr id="70665" name="Text Box 9">
            <a:extLst>
              <a:ext uri="{FF2B5EF4-FFF2-40B4-BE49-F238E27FC236}">
                <a16:creationId xmlns:a16="http://schemas.microsoft.com/office/drawing/2014/main" id="{D086B180-95C4-B94B-A7ED-26CD8DA94AAA}"/>
              </a:ext>
            </a:extLst>
          </p:cNvPr>
          <p:cNvSpPr txBox="1">
            <a:spLocks noChangeArrowheads="1"/>
          </p:cNvSpPr>
          <p:nvPr/>
        </p:nvSpPr>
        <p:spPr bwMode="auto">
          <a:xfrm>
            <a:off x="762000" y="2549525"/>
            <a:ext cx="2895600" cy="519113"/>
          </a:xfrm>
          <a:prstGeom prst="rect">
            <a:avLst/>
          </a:prstGeom>
          <a:solidFill>
            <a:srgbClr val="CC00CC"/>
          </a:solidFill>
          <a:ln w="12700">
            <a:noFill/>
            <a:miter lim="800000"/>
            <a:headEnd/>
            <a:tailEnd/>
          </a:ln>
          <a:effectLst>
            <a:outerShdw dist="35921" dir="2700000" algn="ctr" rotWithShape="0">
              <a:schemeClr val="tx1"/>
            </a:outerShdw>
          </a:effec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800" b="1">
                <a:solidFill>
                  <a:schemeClr val="bg1"/>
                </a:solidFill>
                <a:effectLst>
                  <a:outerShdw blurRad="38100" dist="38100" dir="2700000" algn="tl">
                    <a:srgbClr val="000000"/>
                  </a:outerShdw>
                </a:effectLst>
                <a:latin typeface="宋体" panose="02010600030101010101" pitchFamily="2" charset="-122"/>
              </a:rPr>
              <a:t>1</a:t>
            </a:r>
            <a:r>
              <a:rPr lang="zh-CN" altLang="en-US" sz="2800" b="1">
                <a:solidFill>
                  <a:schemeClr val="bg1"/>
                </a:solidFill>
                <a:effectLst>
                  <a:outerShdw blurRad="38100" dist="38100" dir="2700000" algn="tl">
                    <a:srgbClr val="000000"/>
                  </a:outerShdw>
                </a:effectLst>
                <a:latin typeface="宋体" panose="02010600030101010101" pitchFamily="2" charset="-122"/>
              </a:rPr>
              <a:t>、磁盘镜像</a:t>
            </a:r>
            <a:endParaRPr lang="zh-CN" altLang="en-US" sz="2800" b="1">
              <a:solidFill>
                <a:schemeClr val="bg1"/>
              </a:solidFill>
              <a:effectLst>
                <a:outerShdw blurRad="38100" dist="38100" dir="2700000" algn="tl">
                  <a:srgbClr val="000000"/>
                </a:outerShdw>
              </a:effectLst>
            </a:endParaRPr>
          </a:p>
        </p:txBody>
      </p:sp>
    </p:spTree>
    <p:extLst>
      <p:ext uri="{BB962C8B-B14F-4D97-AF65-F5344CB8AC3E}">
        <p14:creationId xmlns:p14="http://schemas.microsoft.com/office/powerpoint/2010/main" val="257985053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0660"/>
                                        </p:tgtEl>
                                        <p:attrNameLst>
                                          <p:attrName>style.visibility</p:attrName>
                                        </p:attrNameLst>
                                      </p:cBhvr>
                                      <p:to>
                                        <p:strVal val="visible"/>
                                      </p:to>
                                    </p:set>
                                    <p:animEffect transition="in" filter="dissolve">
                                      <p:cBhvr>
                                        <p:cTn id="7" dur="500"/>
                                        <p:tgtEl>
                                          <p:spTgt spid="706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0665"/>
                                        </p:tgtEl>
                                        <p:attrNameLst>
                                          <p:attrName>style.visibility</p:attrName>
                                        </p:attrNameLst>
                                      </p:cBhvr>
                                      <p:to>
                                        <p:strVal val="visible"/>
                                      </p:to>
                                    </p:set>
                                    <p:anim calcmode="lin" valueType="num">
                                      <p:cBhvr additive="base">
                                        <p:cTn id="12" dur="500" fill="hold"/>
                                        <p:tgtEl>
                                          <p:spTgt spid="70665"/>
                                        </p:tgtEl>
                                        <p:attrNameLst>
                                          <p:attrName>ppt_x</p:attrName>
                                        </p:attrNameLst>
                                      </p:cBhvr>
                                      <p:tavLst>
                                        <p:tav tm="0">
                                          <p:val>
                                            <p:strVal val="0-#ppt_w/2"/>
                                          </p:val>
                                        </p:tav>
                                        <p:tav tm="100000">
                                          <p:val>
                                            <p:strVal val="#ppt_x"/>
                                          </p:val>
                                        </p:tav>
                                      </p:tavLst>
                                    </p:anim>
                                    <p:anim calcmode="lin" valueType="num">
                                      <p:cBhvr additive="base">
                                        <p:cTn id="13" dur="500" fill="hold"/>
                                        <p:tgtEl>
                                          <p:spTgt spid="70665"/>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37" fill="hold" grpId="0" nodeType="clickEffect">
                                  <p:stCondLst>
                                    <p:cond delay="0"/>
                                  </p:stCondLst>
                                  <p:childTnLst>
                                    <p:set>
                                      <p:cBhvr>
                                        <p:cTn id="17" dur="1" fill="hold">
                                          <p:stCondLst>
                                            <p:cond delay="0"/>
                                          </p:stCondLst>
                                        </p:cTn>
                                        <p:tgtEl>
                                          <p:spTgt spid="70664">
                                            <p:txEl>
                                              <p:pRg st="0" end="0"/>
                                            </p:txEl>
                                          </p:spTgt>
                                        </p:tgtEl>
                                        <p:attrNameLst>
                                          <p:attrName>style.visibility</p:attrName>
                                        </p:attrNameLst>
                                      </p:cBhvr>
                                      <p:to>
                                        <p:strVal val="visible"/>
                                      </p:to>
                                    </p:set>
                                    <p:animEffect transition="in" filter="barn(outVertical)">
                                      <p:cBhvr>
                                        <p:cTn id="18" dur="500"/>
                                        <p:tgtEl>
                                          <p:spTgt spid="70664">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37" fill="hold" grpId="0" nodeType="clickEffect">
                                  <p:stCondLst>
                                    <p:cond delay="0"/>
                                  </p:stCondLst>
                                  <p:childTnLst>
                                    <p:set>
                                      <p:cBhvr>
                                        <p:cTn id="22" dur="1" fill="hold">
                                          <p:stCondLst>
                                            <p:cond delay="0"/>
                                          </p:stCondLst>
                                        </p:cTn>
                                        <p:tgtEl>
                                          <p:spTgt spid="70664">
                                            <p:txEl>
                                              <p:pRg st="1" end="1"/>
                                            </p:txEl>
                                          </p:spTgt>
                                        </p:tgtEl>
                                        <p:attrNameLst>
                                          <p:attrName>style.visibility</p:attrName>
                                        </p:attrNameLst>
                                      </p:cBhvr>
                                      <p:to>
                                        <p:strVal val="visible"/>
                                      </p:to>
                                    </p:set>
                                    <p:animEffect transition="in" filter="barn(outVertical)">
                                      <p:cBhvr>
                                        <p:cTn id="23" dur="500"/>
                                        <p:tgtEl>
                                          <p:spTgt spid="70664">
                                            <p:txEl>
                                              <p:pRg st="1" end="1"/>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37" fill="hold" grpId="0" nodeType="clickEffect">
                                  <p:stCondLst>
                                    <p:cond delay="0"/>
                                  </p:stCondLst>
                                  <p:childTnLst>
                                    <p:set>
                                      <p:cBhvr>
                                        <p:cTn id="27" dur="1" fill="hold">
                                          <p:stCondLst>
                                            <p:cond delay="0"/>
                                          </p:stCondLst>
                                        </p:cTn>
                                        <p:tgtEl>
                                          <p:spTgt spid="70664">
                                            <p:txEl>
                                              <p:pRg st="2" end="2"/>
                                            </p:txEl>
                                          </p:spTgt>
                                        </p:tgtEl>
                                        <p:attrNameLst>
                                          <p:attrName>style.visibility</p:attrName>
                                        </p:attrNameLst>
                                      </p:cBhvr>
                                      <p:to>
                                        <p:strVal val="visible"/>
                                      </p:to>
                                    </p:set>
                                    <p:animEffect transition="in" filter="barn(outVertical)">
                                      <p:cBhvr>
                                        <p:cTn id="28" dur="500"/>
                                        <p:tgtEl>
                                          <p:spTgt spid="70664">
                                            <p:txEl>
                                              <p:pRg st="2" end="2"/>
                                            </p:txEl>
                                          </p:spTgt>
                                        </p:tgtEl>
                                      </p:cBhvr>
                                    </p:animEffect>
                                  </p:childTnLst>
                                </p:cTn>
                              </p:par>
                            </p:childTnLst>
                          </p:cTn>
                        </p:par>
                        <p:par>
                          <p:cTn id="29" fill="hold" nodeType="afterGroup">
                            <p:stCondLst>
                              <p:cond delay="500"/>
                            </p:stCondLst>
                            <p:childTnLst>
                              <p:par>
                                <p:cTn id="30" presetID="22" presetClass="entr" presetSubtype="1" fill="hold" nodeType="afterEffect">
                                  <p:stCondLst>
                                    <p:cond delay="0"/>
                                  </p:stCondLst>
                                  <p:childTnLst>
                                    <p:set>
                                      <p:cBhvr>
                                        <p:cTn id="31" dur="1" fill="hold">
                                          <p:stCondLst>
                                            <p:cond delay="0"/>
                                          </p:stCondLst>
                                        </p:cTn>
                                        <p:tgtEl>
                                          <p:spTgt spid="70659"/>
                                        </p:tgtEl>
                                        <p:attrNameLst>
                                          <p:attrName>style.visibility</p:attrName>
                                        </p:attrNameLst>
                                      </p:cBhvr>
                                      <p:to>
                                        <p:strVal val="visible"/>
                                      </p:to>
                                    </p:set>
                                    <p:animEffect transition="in" filter="wipe(up)">
                                      <p:cBhvr>
                                        <p:cTn id="32" dur="500"/>
                                        <p:tgtEl>
                                          <p:spTgt spid="70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0" grpId="0"/>
      <p:bldP spid="70664" grpId="0" build="p"/>
      <p:bldP spid="70665" grpId="0" animBg="1"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2">
            <a:extLst>
              <a:ext uri="{FF2B5EF4-FFF2-40B4-BE49-F238E27FC236}">
                <a16:creationId xmlns:a16="http://schemas.microsoft.com/office/drawing/2014/main" id="{2C41E1BA-8A17-8D4A-9D38-E8388CBA824B}"/>
              </a:ext>
            </a:extLst>
          </p:cNvPr>
          <p:cNvSpPr txBox="1">
            <a:spLocks noChangeArrowheads="1"/>
          </p:cNvSpPr>
          <p:nvPr/>
        </p:nvSpPr>
        <p:spPr bwMode="auto">
          <a:xfrm>
            <a:off x="2971800" y="5486400"/>
            <a:ext cx="3144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0000FF"/>
                </a:solidFill>
              </a:rPr>
              <a:t>图 </a:t>
            </a:r>
            <a:r>
              <a:rPr lang="en-US" altLang="zh-CN" b="1" dirty="0">
                <a:solidFill>
                  <a:srgbClr val="0000FF"/>
                </a:solidFill>
              </a:rPr>
              <a:t>5-26 </a:t>
            </a:r>
            <a:r>
              <a:rPr lang="zh-CN" altLang="en-US" b="1" dirty="0">
                <a:solidFill>
                  <a:srgbClr val="0000FF"/>
                </a:solidFill>
              </a:rPr>
              <a:t>磁盘镜像示意 </a:t>
            </a:r>
          </a:p>
        </p:txBody>
      </p:sp>
      <p:graphicFrame>
        <p:nvGraphicFramePr>
          <p:cNvPr id="18434" name="Object 3">
            <a:extLst>
              <a:ext uri="{FF2B5EF4-FFF2-40B4-BE49-F238E27FC236}">
                <a16:creationId xmlns:a16="http://schemas.microsoft.com/office/drawing/2014/main" id="{32C16FB3-90BF-A346-9141-47A5564EB1DF}"/>
              </a:ext>
            </a:extLst>
          </p:cNvPr>
          <p:cNvGraphicFramePr>
            <a:graphicFrameLocks noChangeAspect="1"/>
          </p:cNvGraphicFramePr>
          <p:nvPr/>
        </p:nvGraphicFramePr>
        <p:xfrm>
          <a:off x="1524000" y="1828800"/>
          <a:ext cx="6019800" cy="2586038"/>
        </p:xfrm>
        <a:graphic>
          <a:graphicData uri="http://schemas.openxmlformats.org/presentationml/2006/ole">
            <mc:AlternateContent xmlns:mc="http://schemas.openxmlformats.org/markup-compatibility/2006">
              <mc:Choice xmlns:v="urn:schemas-microsoft-com:vml" Requires="v">
                <p:oleObj spid="_x0000_s264198" name="VISIO" r:id="rId3" imgW="2197100" imgH="939800" progId="Visio.Drawing.4">
                  <p:embed/>
                </p:oleObj>
              </mc:Choice>
              <mc:Fallback>
                <p:oleObj name="VISIO" r:id="rId3" imgW="2197100" imgH="939800" progId="Visio.Drawing.4">
                  <p:embed/>
                  <p:pic>
                    <p:nvPicPr>
                      <p:cNvPr id="18434" name="Object 3">
                        <a:extLst>
                          <a:ext uri="{FF2B5EF4-FFF2-40B4-BE49-F238E27FC236}">
                            <a16:creationId xmlns:a16="http://schemas.microsoft.com/office/drawing/2014/main" id="{32C16FB3-90BF-A346-9141-47A5564EB1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828800"/>
                        <a:ext cx="6019800" cy="258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6" name="Text Box 4">
            <a:extLst>
              <a:ext uri="{FF2B5EF4-FFF2-40B4-BE49-F238E27FC236}">
                <a16:creationId xmlns:a16="http://schemas.microsoft.com/office/drawing/2014/main" id="{308E2FD2-C808-4147-857F-77046DCBF6AD}"/>
              </a:ext>
            </a:extLst>
          </p:cNvPr>
          <p:cNvSpPr txBox="1">
            <a:spLocks noChangeArrowheads="1"/>
          </p:cNvSpPr>
          <p:nvPr/>
        </p:nvSpPr>
        <p:spPr bwMode="auto">
          <a:xfrm>
            <a:off x="685800" y="0"/>
            <a:ext cx="845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FF0066"/>
                </a:solidFill>
              </a:rPr>
              <a:t>5.6  </a:t>
            </a:r>
            <a:r>
              <a:rPr lang="zh-CN" altLang="en-US" b="1" dirty="0">
                <a:solidFill>
                  <a:srgbClr val="FF0066"/>
                </a:solidFill>
              </a:rPr>
              <a:t>文件的共享与文件保护</a:t>
            </a:r>
            <a:r>
              <a:rPr lang="en-US" altLang="zh-CN" b="1" dirty="0">
                <a:solidFill>
                  <a:srgbClr val="FF0066"/>
                </a:solidFill>
              </a:rPr>
              <a:t>---</a:t>
            </a:r>
            <a:r>
              <a:rPr lang="zh-CN" altLang="en-US" b="1" dirty="0">
                <a:solidFill>
                  <a:schemeClr val="accent2"/>
                </a:solidFill>
                <a:latin typeface="Arial" panose="020B0604020202020204" pitchFamily="34" charset="0"/>
                <a:ea typeface="幼圆" pitchFamily="49" charset="-122"/>
              </a:rPr>
              <a:t>磁盘容错技术</a:t>
            </a:r>
          </a:p>
        </p:txBody>
      </p:sp>
    </p:spTree>
    <p:extLst>
      <p:ext uri="{BB962C8B-B14F-4D97-AF65-F5344CB8AC3E}">
        <p14:creationId xmlns:p14="http://schemas.microsoft.com/office/powerpoint/2010/main" val="4218284081"/>
      </p:ext>
    </p:extLst>
  </p:cSld>
  <p:clrMapOvr>
    <a:masterClrMapping/>
  </p:clrMapOvr>
  <p:transition>
    <p:rand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CE5CE7EC-9ADB-C845-B5D4-4D21407F7DF5}"/>
              </a:ext>
            </a:extLst>
          </p:cNvPr>
          <p:cNvSpPr>
            <a:spLocks noChangeArrowheads="1"/>
          </p:cNvSpPr>
          <p:nvPr/>
        </p:nvSpPr>
        <p:spPr bwMode="auto">
          <a:xfrm>
            <a:off x="685800" y="981075"/>
            <a:ext cx="82296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800" b="1">
                <a:latin typeface="宋体" panose="02010600030101010101" pitchFamily="2" charset="-122"/>
              </a:rPr>
              <a:t>     </a:t>
            </a:r>
            <a:r>
              <a:rPr lang="zh-CN" altLang="en-US" sz="2800" b="1">
                <a:latin typeface="宋体" panose="02010600030101010101" pitchFamily="2" charset="-122"/>
              </a:rPr>
              <a:t>将</a:t>
            </a:r>
            <a:r>
              <a:rPr lang="zh-CN" altLang="en-US" sz="2800" b="1">
                <a:solidFill>
                  <a:srgbClr val="0000FF"/>
                </a:solidFill>
                <a:latin typeface="宋体" panose="02010600030101010101" pitchFamily="2" charset="-122"/>
              </a:rPr>
              <a:t>两台磁盘驱动器</a:t>
            </a:r>
            <a:r>
              <a:rPr lang="zh-CN" altLang="en-US" sz="2800" b="1">
                <a:solidFill>
                  <a:srgbClr val="FF0000"/>
                </a:solidFill>
                <a:latin typeface="宋体" panose="02010600030101010101" pitchFamily="2" charset="-122"/>
              </a:rPr>
              <a:t>分别</a:t>
            </a:r>
            <a:r>
              <a:rPr lang="zh-CN" altLang="en-US" sz="2800" b="1">
                <a:solidFill>
                  <a:srgbClr val="0000FF"/>
                </a:solidFill>
                <a:latin typeface="宋体" panose="02010600030101010101" pitchFamily="2" charset="-122"/>
              </a:rPr>
              <a:t>接到两个磁盘控制器</a:t>
            </a:r>
            <a:r>
              <a:rPr lang="zh-CN" altLang="en-US" sz="2800" b="1">
                <a:latin typeface="宋体" panose="02010600030101010101" pitchFamily="2" charset="-122"/>
              </a:rPr>
              <a:t>。</a:t>
            </a:r>
          </a:p>
          <a:p>
            <a:r>
              <a:rPr lang="zh-CN" altLang="en-US" sz="2800" b="1">
                <a:solidFill>
                  <a:srgbClr val="FF0000"/>
                </a:solidFill>
                <a:latin typeface="宋体" panose="02010600030101010101" pitchFamily="2" charset="-122"/>
              </a:rPr>
              <a:t>     优点：</a:t>
            </a:r>
            <a:r>
              <a:rPr lang="zh-CN" altLang="en-US" sz="2800" b="1">
                <a:latin typeface="宋体" panose="02010600030101010101" pitchFamily="2" charset="-122"/>
              </a:rPr>
              <a:t>磁盘镜像和磁盘双工，在当前计算机系统工种中经常使用，是一种行之有效的数据保护手段。</a:t>
            </a:r>
          </a:p>
          <a:p>
            <a:r>
              <a:rPr lang="zh-CN" altLang="en-US" sz="2800" b="1">
                <a:latin typeface="宋体" panose="02010600030101010101" pitchFamily="2" charset="-122"/>
              </a:rPr>
              <a:t>     </a:t>
            </a:r>
            <a:r>
              <a:rPr lang="zh-CN" altLang="en-US" sz="2800" b="1">
                <a:solidFill>
                  <a:srgbClr val="FF0000"/>
                </a:solidFill>
                <a:latin typeface="宋体" panose="02010600030101010101" pitchFamily="2" charset="-122"/>
              </a:rPr>
              <a:t>缺点：</a:t>
            </a:r>
            <a:r>
              <a:rPr lang="zh-CN" altLang="en-US" sz="2800" b="1">
                <a:latin typeface="宋体" panose="02010600030101010101" pitchFamily="2" charset="-122"/>
              </a:rPr>
              <a:t>技术复杂，误操作很容易造成数据丢失，甚至造成硬件的损坏。</a:t>
            </a:r>
          </a:p>
        </p:txBody>
      </p:sp>
      <p:sp>
        <p:nvSpPr>
          <p:cNvPr id="71683" name="Text Box 3">
            <a:extLst>
              <a:ext uri="{FF2B5EF4-FFF2-40B4-BE49-F238E27FC236}">
                <a16:creationId xmlns:a16="http://schemas.microsoft.com/office/drawing/2014/main" id="{5CC27070-B143-C549-ABC1-7AF8F894F7F2}"/>
              </a:ext>
            </a:extLst>
          </p:cNvPr>
          <p:cNvSpPr txBox="1">
            <a:spLocks noChangeArrowheads="1"/>
          </p:cNvSpPr>
          <p:nvPr/>
        </p:nvSpPr>
        <p:spPr bwMode="auto">
          <a:xfrm>
            <a:off x="762000" y="620713"/>
            <a:ext cx="2895600" cy="519112"/>
          </a:xfrm>
          <a:prstGeom prst="rect">
            <a:avLst/>
          </a:prstGeom>
          <a:solidFill>
            <a:srgbClr val="CC00CC"/>
          </a:solidFill>
          <a:ln w="12700">
            <a:noFill/>
            <a:miter lim="800000"/>
            <a:headEnd/>
            <a:tailEnd/>
          </a:ln>
          <a:effectLst>
            <a:outerShdw dist="35921" dir="2700000" algn="ctr" rotWithShape="0">
              <a:schemeClr val="tx1"/>
            </a:outerShdw>
          </a:effec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800" b="1">
                <a:solidFill>
                  <a:schemeClr val="bg1"/>
                </a:solidFill>
                <a:effectLst>
                  <a:outerShdw blurRad="38100" dist="38100" dir="2700000" algn="tl">
                    <a:srgbClr val="000000"/>
                  </a:outerShdw>
                </a:effectLst>
                <a:latin typeface="宋体" panose="02010600030101010101" pitchFamily="2" charset="-122"/>
              </a:rPr>
              <a:t>2</a:t>
            </a:r>
            <a:r>
              <a:rPr lang="zh-CN" altLang="en-US" sz="2800" b="1">
                <a:solidFill>
                  <a:schemeClr val="bg1"/>
                </a:solidFill>
                <a:effectLst>
                  <a:outerShdw blurRad="38100" dist="38100" dir="2700000" algn="tl">
                    <a:srgbClr val="000000"/>
                  </a:outerShdw>
                </a:effectLst>
                <a:latin typeface="宋体" panose="02010600030101010101" pitchFamily="2" charset="-122"/>
              </a:rPr>
              <a:t>、磁盘双工</a:t>
            </a:r>
          </a:p>
        </p:txBody>
      </p:sp>
      <p:sp>
        <p:nvSpPr>
          <p:cNvPr id="67588" name="Text Box 4">
            <a:extLst>
              <a:ext uri="{FF2B5EF4-FFF2-40B4-BE49-F238E27FC236}">
                <a16:creationId xmlns:a16="http://schemas.microsoft.com/office/drawing/2014/main" id="{17036DA3-4B6D-AE41-B8A6-46DE9146F049}"/>
              </a:ext>
            </a:extLst>
          </p:cNvPr>
          <p:cNvSpPr txBox="1">
            <a:spLocks noChangeArrowheads="1"/>
          </p:cNvSpPr>
          <p:nvPr/>
        </p:nvSpPr>
        <p:spPr bwMode="auto">
          <a:xfrm>
            <a:off x="685800" y="0"/>
            <a:ext cx="845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FF0066"/>
                </a:solidFill>
              </a:rPr>
              <a:t>5.6  </a:t>
            </a:r>
            <a:r>
              <a:rPr lang="zh-CN" altLang="en-US" b="1" dirty="0">
                <a:solidFill>
                  <a:srgbClr val="FF0066"/>
                </a:solidFill>
              </a:rPr>
              <a:t>文件的共享与文件保护</a:t>
            </a:r>
            <a:r>
              <a:rPr lang="en-US" altLang="zh-CN" b="1" dirty="0">
                <a:solidFill>
                  <a:srgbClr val="FF0066"/>
                </a:solidFill>
              </a:rPr>
              <a:t>---</a:t>
            </a:r>
            <a:r>
              <a:rPr lang="zh-CN" altLang="en-US" b="1" dirty="0">
                <a:solidFill>
                  <a:schemeClr val="accent2"/>
                </a:solidFill>
                <a:latin typeface="Arial" panose="020B0604020202020204" pitchFamily="34" charset="0"/>
                <a:ea typeface="幼圆" pitchFamily="49" charset="-122"/>
              </a:rPr>
              <a:t>磁盘容错技术</a:t>
            </a:r>
          </a:p>
        </p:txBody>
      </p:sp>
      <p:sp>
        <p:nvSpPr>
          <p:cNvPr id="5" name="Rectangle 3">
            <a:extLst>
              <a:ext uri="{FF2B5EF4-FFF2-40B4-BE49-F238E27FC236}">
                <a16:creationId xmlns:a16="http://schemas.microsoft.com/office/drawing/2014/main" id="{3DF5DA14-DE05-E546-8E94-98CA6C5D6565}"/>
              </a:ext>
            </a:extLst>
          </p:cNvPr>
          <p:cNvSpPr txBox="1">
            <a:spLocks noChangeArrowheads="1"/>
          </p:cNvSpPr>
          <p:nvPr/>
        </p:nvSpPr>
        <p:spPr>
          <a:xfrm>
            <a:off x="2736850" y="6192838"/>
            <a:ext cx="4859338" cy="476250"/>
          </a:xfrm>
          <a:prstGeom prst="rect">
            <a:avLst/>
          </a:prstGeom>
        </p:spPr>
        <p:txBody>
          <a:bodyPr/>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b="1" dirty="0">
                <a:solidFill>
                  <a:srgbClr val="0000FF"/>
                </a:solidFill>
              </a:rPr>
              <a:t>图</a:t>
            </a:r>
            <a:r>
              <a:rPr lang="en-US" altLang="zh-CN" b="1" dirty="0">
                <a:solidFill>
                  <a:srgbClr val="0000FF"/>
                </a:solidFill>
              </a:rPr>
              <a:t>5-27  </a:t>
            </a:r>
            <a:r>
              <a:rPr lang="zh-CN" altLang="en-US" b="1" dirty="0">
                <a:solidFill>
                  <a:srgbClr val="0000FF"/>
                </a:solidFill>
              </a:rPr>
              <a:t>磁盘双工示意图 </a:t>
            </a:r>
          </a:p>
        </p:txBody>
      </p:sp>
      <p:pic>
        <p:nvPicPr>
          <p:cNvPr id="67590" name="Picture 4" descr="8-14">
            <a:extLst>
              <a:ext uri="{FF2B5EF4-FFF2-40B4-BE49-F238E27FC236}">
                <a16:creationId xmlns:a16="http://schemas.microsoft.com/office/drawing/2014/main" id="{E2DE1281-3961-DA4E-B60A-4854B6D0EF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3984625"/>
            <a:ext cx="446405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273820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683"/>
                                        </p:tgtEl>
                                        <p:attrNameLst>
                                          <p:attrName>style.visibility</p:attrName>
                                        </p:attrNameLst>
                                      </p:cBhvr>
                                      <p:to>
                                        <p:strVal val="visible"/>
                                      </p:to>
                                    </p:set>
                                    <p:anim calcmode="lin" valueType="num">
                                      <p:cBhvr additive="base">
                                        <p:cTn id="7" dur="500" fill="hold"/>
                                        <p:tgtEl>
                                          <p:spTgt spid="71683"/>
                                        </p:tgtEl>
                                        <p:attrNameLst>
                                          <p:attrName>ppt_x</p:attrName>
                                        </p:attrNameLst>
                                      </p:cBhvr>
                                      <p:tavLst>
                                        <p:tav tm="0">
                                          <p:val>
                                            <p:strVal val="0-#ppt_w/2"/>
                                          </p:val>
                                        </p:tav>
                                        <p:tav tm="100000">
                                          <p:val>
                                            <p:strVal val="#ppt_x"/>
                                          </p:val>
                                        </p:tav>
                                      </p:tavLst>
                                    </p:anim>
                                    <p:anim calcmode="lin" valueType="num">
                                      <p:cBhvr additive="base">
                                        <p:cTn id="8" dur="500" fill="hold"/>
                                        <p:tgtEl>
                                          <p:spTgt spid="7168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71682"/>
                                        </p:tgtEl>
                                        <p:attrNameLst>
                                          <p:attrName>style.visibility</p:attrName>
                                        </p:attrNameLst>
                                      </p:cBhvr>
                                      <p:to>
                                        <p:strVal val="visible"/>
                                      </p:to>
                                    </p:set>
                                    <p:animEffect transition="in" filter="dissolve">
                                      <p:cBhvr>
                                        <p:cTn id="13" dur="500"/>
                                        <p:tgtEl>
                                          <p:spTgt spid="71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2" grpId="0"/>
      <p:bldP spid="71683" grpId="0" animBg="1"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a:extLst>
              <a:ext uri="{FF2B5EF4-FFF2-40B4-BE49-F238E27FC236}">
                <a16:creationId xmlns:a16="http://schemas.microsoft.com/office/drawing/2014/main" id="{692956F6-9875-454D-831F-F65CCC735E72}"/>
              </a:ext>
            </a:extLst>
          </p:cNvPr>
          <p:cNvSpPr>
            <a:spLocks noChangeArrowheads="1"/>
          </p:cNvSpPr>
          <p:nvPr/>
        </p:nvSpPr>
        <p:spPr bwMode="auto">
          <a:xfrm>
            <a:off x="685800" y="1268413"/>
            <a:ext cx="822960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5000"/>
              </a:lnSpc>
            </a:pPr>
            <a:r>
              <a:rPr lang="en-US" altLang="zh-CN" sz="2800" b="1">
                <a:latin typeface="宋体" panose="02010600030101010101" pitchFamily="2" charset="-122"/>
              </a:rPr>
              <a:t>     </a:t>
            </a:r>
            <a:r>
              <a:rPr lang="zh-CN" altLang="en-US" sz="2800" b="1">
                <a:latin typeface="宋体" panose="02010600030101010101" pitchFamily="2" charset="-122"/>
              </a:rPr>
              <a:t>利用集群技术实现的系统容错。既可提高计算机并行处理能力，也可提高系统的可用性。</a:t>
            </a:r>
          </a:p>
        </p:txBody>
      </p:sp>
      <p:sp>
        <p:nvSpPr>
          <p:cNvPr id="82949" name="Text Box 5">
            <a:extLst>
              <a:ext uri="{FF2B5EF4-FFF2-40B4-BE49-F238E27FC236}">
                <a16:creationId xmlns:a16="http://schemas.microsoft.com/office/drawing/2014/main" id="{E08DC4C5-8EBF-6C46-B547-04F909BA4BB8}"/>
              </a:ext>
            </a:extLst>
          </p:cNvPr>
          <p:cNvSpPr txBox="1">
            <a:spLocks noChangeArrowheads="1"/>
          </p:cNvSpPr>
          <p:nvPr/>
        </p:nvSpPr>
        <p:spPr bwMode="auto">
          <a:xfrm>
            <a:off x="762000" y="609600"/>
            <a:ext cx="5249863" cy="519113"/>
          </a:xfrm>
          <a:prstGeom prst="rect">
            <a:avLst/>
          </a:prstGeom>
          <a:solidFill>
            <a:srgbClr val="CC00CC"/>
          </a:solidFill>
          <a:ln w="12700">
            <a:noFill/>
            <a:miter lim="800000"/>
            <a:headEnd/>
            <a:tailEnd/>
          </a:ln>
          <a:effectLst>
            <a:outerShdw dist="35921" dir="2700000" algn="ctr" rotWithShape="0">
              <a:schemeClr val="tx1"/>
            </a:outerShdw>
          </a:effec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solidFill>
                  <a:schemeClr val="bg1"/>
                </a:solidFill>
                <a:effectLst>
                  <a:outerShdw blurRad="38100" dist="38100" dir="2700000" algn="tl">
                    <a:srgbClr val="000000"/>
                  </a:outerShdw>
                </a:effectLst>
                <a:latin typeface="宋体" panose="02010600030101010101" pitchFamily="2" charset="-122"/>
              </a:rPr>
              <a:t>三、基于集群技术的容错功能</a:t>
            </a:r>
          </a:p>
        </p:txBody>
      </p:sp>
      <p:sp>
        <p:nvSpPr>
          <p:cNvPr id="68612" name="Text Box 6">
            <a:extLst>
              <a:ext uri="{FF2B5EF4-FFF2-40B4-BE49-F238E27FC236}">
                <a16:creationId xmlns:a16="http://schemas.microsoft.com/office/drawing/2014/main" id="{CAFE4D0C-2F71-EF4D-A236-D8C4394B9EF4}"/>
              </a:ext>
            </a:extLst>
          </p:cNvPr>
          <p:cNvSpPr txBox="1">
            <a:spLocks noChangeArrowheads="1"/>
          </p:cNvSpPr>
          <p:nvPr/>
        </p:nvSpPr>
        <p:spPr bwMode="auto">
          <a:xfrm>
            <a:off x="685800" y="0"/>
            <a:ext cx="845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FF0066"/>
                </a:solidFill>
              </a:rPr>
              <a:t>5.6  </a:t>
            </a:r>
            <a:r>
              <a:rPr lang="zh-CN" altLang="en-US" b="1" dirty="0">
                <a:solidFill>
                  <a:srgbClr val="FF0066"/>
                </a:solidFill>
              </a:rPr>
              <a:t>文件的共享与文件保护</a:t>
            </a:r>
            <a:r>
              <a:rPr lang="en-US" altLang="zh-CN" b="1" dirty="0">
                <a:solidFill>
                  <a:srgbClr val="FF0066"/>
                </a:solidFill>
              </a:rPr>
              <a:t>---</a:t>
            </a:r>
            <a:r>
              <a:rPr lang="zh-CN" altLang="en-US" b="1" dirty="0">
                <a:solidFill>
                  <a:schemeClr val="accent2"/>
                </a:solidFill>
                <a:latin typeface="Arial" panose="020B0604020202020204" pitchFamily="34" charset="0"/>
                <a:ea typeface="幼圆" pitchFamily="49" charset="-122"/>
              </a:rPr>
              <a:t>磁盘容错技术</a:t>
            </a:r>
          </a:p>
        </p:txBody>
      </p:sp>
      <p:sp>
        <p:nvSpPr>
          <p:cNvPr id="82951" name="Text Box 7">
            <a:extLst>
              <a:ext uri="{FF2B5EF4-FFF2-40B4-BE49-F238E27FC236}">
                <a16:creationId xmlns:a16="http://schemas.microsoft.com/office/drawing/2014/main" id="{C765EE1B-455D-874E-BE20-CB587D383A22}"/>
              </a:ext>
            </a:extLst>
          </p:cNvPr>
          <p:cNvSpPr txBox="1">
            <a:spLocks noChangeArrowheads="1"/>
          </p:cNvSpPr>
          <p:nvPr/>
        </p:nvSpPr>
        <p:spPr bwMode="auto">
          <a:xfrm>
            <a:off x="762000" y="2909888"/>
            <a:ext cx="2895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800" b="1">
                <a:solidFill>
                  <a:srgbClr val="0000FF"/>
                </a:solidFill>
                <a:latin typeface="宋体" panose="02010600030101010101" pitchFamily="2" charset="-122"/>
              </a:rPr>
              <a:t>1</a:t>
            </a:r>
            <a:r>
              <a:rPr lang="zh-CN" altLang="en-US" sz="2800" b="1">
                <a:solidFill>
                  <a:srgbClr val="0000FF"/>
                </a:solidFill>
                <a:latin typeface="宋体" panose="02010600030101010101" pitchFamily="2" charset="-122"/>
              </a:rPr>
              <a:t>、双机热备份</a:t>
            </a:r>
          </a:p>
        </p:txBody>
      </p:sp>
      <p:sp>
        <p:nvSpPr>
          <p:cNvPr id="82953" name="Rectangle 9">
            <a:extLst>
              <a:ext uri="{FF2B5EF4-FFF2-40B4-BE49-F238E27FC236}">
                <a16:creationId xmlns:a16="http://schemas.microsoft.com/office/drawing/2014/main" id="{ACA75A8D-8571-E14B-ABDF-0986C929CE8F}"/>
              </a:ext>
            </a:extLst>
          </p:cNvPr>
          <p:cNvSpPr>
            <a:spLocks noChangeArrowheads="1"/>
          </p:cNvSpPr>
          <p:nvPr/>
        </p:nvSpPr>
        <p:spPr bwMode="auto">
          <a:xfrm>
            <a:off x="755650" y="3429000"/>
            <a:ext cx="806450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5000"/>
              </a:lnSpc>
            </a:pPr>
            <a:r>
              <a:rPr lang="en-US" altLang="zh-CN" sz="2800" b="1">
                <a:latin typeface="宋体" panose="02010600030101010101" pitchFamily="2" charset="-122"/>
              </a:rPr>
              <a:t>    </a:t>
            </a:r>
            <a:r>
              <a:rPr lang="zh-CN" altLang="en-US" sz="2800" b="1">
                <a:latin typeface="宋体" panose="02010600030101010101" pitchFamily="2" charset="-122"/>
              </a:rPr>
              <a:t>利用两台处理能力完全相同的服务器，一台做主服务器，一台做备份服务器。</a:t>
            </a:r>
          </a:p>
          <a:p>
            <a:pPr>
              <a:lnSpc>
                <a:spcPct val="125000"/>
              </a:lnSpc>
            </a:pPr>
            <a:r>
              <a:rPr lang="zh-CN" altLang="en-US" sz="2800" b="1">
                <a:latin typeface="宋体" panose="02010600030101010101" pitchFamily="2" charset="-122"/>
              </a:rPr>
              <a:t>    </a:t>
            </a:r>
            <a:r>
              <a:rPr lang="zh-CN" altLang="en-US" sz="2800" b="1">
                <a:solidFill>
                  <a:srgbClr val="FF0000"/>
                </a:solidFill>
                <a:latin typeface="宋体" panose="02010600030101010101" pitchFamily="2" charset="-122"/>
              </a:rPr>
              <a:t>优点：</a:t>
            </a:r>
            <a:r>
              <a:rPr lang="zh-CN" altLang="en-US" sz="2800" b="1">
                <a:latin typeface="宋体" panose="02010600030101010101" pitchFamily="2" charset="-122"/>
              </a:rPr>
              <a:t>提高系统可用性，易于实现，主副完全独立，安全性好。</a:t>
            </a:r>
          </a:p>
          <a:p>
            <a:pPr>
              <a:lnSpc>
                <a:spcPct val="125000"/>
              </a:lnSpc>
            </a:pPr>
            <a:r>
              <a:rPr lang="zh-CN" altLang="en-US" sz="2800" b="1">
                <a:solidFill>
                  <a:srgbClr val="FF0000"/>
                </a:solidFill>
                <a:latin typeface="宋体" panose="02010600030101010101" pitchFamily="2" charset="-122"/>
              </a:rPr>
              <a:t>    缺点：</a:t>
            </a:r>
            <a:r>
              <a:rPr lang="zh-CN" altLang="en-US" sz="2800" b="1">
                <a:latin typeface="宋体" panose="02010600030101010101" pitchFamily="2" charset="-122"/>
              </a:rPr>
              <a:t>备份服务器处于等待状态，系统利用率低（</a:t>
            </a:r>
            <a:r>
              <a:rPr lang="en-US" altLang="zh-CN" sz="2800" b="1">
                <a:latin typeface="宋体" panose="02010600030101010101" pitchFamily="2" charset="-122"/>
              </a:rPr>
              <a:t>50%</a:t>
            </a:r>
            <a:r>
              <a:rPr lang="zh-CN" altLang="en-US" sz="2800" b="1">
                <a:latin typeface="宋体" panose="02010600030101010101" pitchFamily="2" charset="-122"/>
              </a:rPr>
              <a:t>）。</a:t>
            </a:r>
          </a:p>
        </p:txBody>
      </p:sp>
      <p:pic>
        <p:nvPicPr>
          <p:cNvPr id="8" name="Picture 4" descr="8-15">
            <a:extLst>
              <a:ext uri="{FF2B5EF4-FFF2-40B4-BE49-F238E27FC236}">
                <a16:creationId xmlns:a16="http://schemas.microsoft.com/office/drawing/2014/main" id="{169A5E6A-0C7B-F84D-811C-FBBDAA0682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316038"/>
            <a:ext cx="8208963"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525924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2949"/>
                                        </p:tgtEl>
                                        <p:attrNameLst>
                                          <p:attrName>style.visibility</p:attrName>
                                        </p:attrNameLst>
                                      </p:cBhvr>
                                      <p:to>
                                        <p:strVal val="visible"/>
                                      </p:to>
                                    </p:set>
                                    <p:anim calcmode="lin" valueType="num">
                                      <p:cBhvr additive="base">
                                        <p:cTn id="7" dur="500" fill="hold"/>
                                        <p:tgtEl>
                                          <p:spTgt spid="82949"/>
                                        </p:tgtEl>
                                        <p:attrNameLst>
                                          <p:attrName>ppt_x</p:attrName>
                                        </p:attrNameLst>
                                      </p:cBhvr>
                                      <p:tavLst>
                                        <p:tav tm="0">
                                          <p:val>
                                            <p:strVal val="0-#ppt_w/2"/>
                                          </p:val>
                                        </p:tav>
                                        <p:tav tm="100000">
                                          <p:val>
                                            <p:strVal val="#ppt_x"/>
                                          </p:val>
                                        </p:tav>
                                      </p:tavLst>
                                    </p:anim>
                                    <p:anim calcmode="lin" valueType="num">
                                      <p:cBhvr additive="base">
                                        <p:cTn id="8" dur="500" fill="hold"/>
                                        <p:tgtEl>
                                          <p:spTgt spid="8294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82948"/>
                                        </p:tgtEl>
                                        <p:attrNameLst>
                                          <p:attrName>style.visibility</p:attrName>
                                        </p:attrNameLst>
                                      </p:cBhvr>
                                      <p:to>
                                        <p:strVal val="visible"/>
                                      </p:to>
                                    </p:set>
                                    <p:animEffect transition="in" filter="dissolve">
                                      <p:cBhvr>
                                        <p:cTn id="13" dur="500"/>
                                        <p:tgtEl>
                                          <p:spTgt spid="8294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82951"/>
                                        </p:tgtEl>
                                        <p:attrNameLst>
                                          <p:attrName>style.visibility</p:attrName>
                                        </p:attrNameLst>
                                      </p:cBhvr>
                                      <p:to>
                                        <p:strVal val="visible"/>
                                      </p:to>
                                    </p:set>
                                    <p:anim calcmode="lin" valueType="num">
                                      <p:cBhvr additive="base">
                                        <p:cTn id="18" dur="500" fill="hold"/>
                                        <p:tgtEl>
                                          <p:spTgt spid="82951"/>
                                        </p:tgtEl>
                                        <p:attrNameLst>
                                          <p:attrName>ppt_x</p:attrName>
                                        </p:attrNameLst>
                                      </p:cBhvr>
                                      <p:tavLst>
                                        <p:tav tm="0">
                                          <p:val>
                                            <p:strVal val="0-#ppt_w/2"/>
                                          </p:val>
                                        </p:tav>
                                        <p:tav tm="100000">
                                          <p:val>
                                            <p:strVal val="#ppt_x"/>
                                          </p:val>
                                        </p:tav>
                                      </p:tavLst>
                                    </p:anim>
                                    <p:anim calcmode="lin" valueType="num">
                                      <p:cBhvr additive="base">
                                        <p:cTn id="19" dur="500" fill="hold"/>
                                        <p:tgtEl>
                                          <p:spTgt spid="82951"/>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82953">
                                            <p:txEl>
                                              <p:pRg st="0" end="0"/>
                                            </p:txEl>
                                          </p:spTgt>
                                        </p:tgtEl>
                                        <p:attrNameLst>
                                          <p:attrName>style.visibility</p:attrName>
                                        </p:attrNameLst>
                                      </p:cBhvr>
                                      <p:to>
                                        <p:strVal val="visible"/>
                                      </p:to>
                                    </p:set>
                                    <p:animEffect transition="in" filter="dissolve">
                                      <p:cBhvr>
                                        <p:cTn id="24" dur="500"/>
                                        <p:tgtEl>
                                          <p:spTgt spid="82953">
                                            <p:txEl>
                                              <p:pRg st="0" end="0"/>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82953">
                                            <p:txEl>
                                              <p:pRg st="1" end="1"/>
                                            </p:txEl>
                                          </p:spTgt>
                                        </p:tgtEl>
                                        <p:attrNameLst>
                                          <p:attrName>style.visibility</p:attrName>
                                        </p:attrNameLst>
                                      </p:cBhvr>
                                      <p:to>
                                        <p:strVal val="visible"/>
                                      </p:to>
                                    </p:set>
                                    <p:animEffect transition="in" filter="dissolve">
                                      <p:cBhvr>
                                        <p:cTn id="34" dur="500"/>
                                        <p:tgtEl>
                                          <p:spTgt spid="82953">
                                            <p:txEl>
                                              <p:pRg st="1" end="1"/>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82953">
                                            <p:txEl>
                                              <p:pRg st="2" end="2"/>
                                            </p:txEl>
                                          </p:spTgt>
                                        </p:tgtEl>
                                        <p:attrNameLst>
                                          <p:attrName>style.visibility</p:attrName>
                                        </p:attrNameLst>
                                      </p:cBhvr>
                                      <p:to>
                                        <p:strVal val="visible"/>
                                      </p:to>
                                    </p:set>
                                    <p:animEffect transition="in" filter="dissolve">
                                      <p:cBhvr>
                                        <p:cTn id="39" dur="500"/>
                                        <p:tgtEl>
                                          <p:spTgt spid="8295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p:bldP spid="82949" grpId="0" animBg="1" autoUpdateAnimBg="0"/>
      <p:bldP spid="82951" grpId="0"/>
      <p:bldP spid="8295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Text Box 4">
            <a:extLst>
              <a:ext uri="{FF2B5EF4-FFF2-40B4-BE49-F238E27FC236}">
                <a16:creationId xmlns:a16="http://schemas.microsoft.com/office/drawing/2014/main" id="{A5946E72-BBE9-AA4D-80CE-58FC6312F2FD}"/>
              </a:ext>
            </a:extLst>
          </p:cNvPr>
          <p:cNvSpPr txBox="1">
            <a:spLocks noChangeArrowheads="1"/>
          </p:cNvSpPr>
          <p:nvPr/>
        </p:nvSpPr>
        <p:spPr bwMode="auto">
          <a:xfrm>
            <a:off x="762000" y="549275"/>
            <a:ext cx="289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800" b="1">
                <a:solidFill>
                  <a:srgbClr val="0000FF"/>
                </a:solidFill>
                <a:latin typeface="宋体" panose="02010600030101010101" pitchFamily="2" charset="-122"/>
              </a:rPr>
              <a:t>2</a:t>
            </a:r>
            <a:r>
              <a:rPr lang="zh-CN" altLang="en-US" sz="2800" b="1">
                <a:solidFill>
                  <a:srgbClr val="0000FF"/>
                </a:solidFill>
                <a:latin typeface="宋体" panose="02010600030101010101" pitchFamily="2" charset="-122"/>
              </a:rPr>
              <a:t>、双机互为备份</a:t>
            </a:r>
          </a:p>
        </p:txBody>
      </p:sp>
      <p:sp>
        <p:nvSpPr>
          <p:cNvPr id="83973" name="Rectangle 5">
            <a:extLst>
              <a:ext uri="{FF2B5EF4-FFF2-40B4-BE49-F238E27FC236}">
                <a16:creationId xmlns:a16="http://schemas.microsoft.com/office/drawing/2014/main" id="{B28F0FF9-E4D4-BF43-944F-8FCE604E2E41}"/>
              </a:ext>
            </a:extLst>
          </p:cNvPr>
          <p:cNvSpPr>
            <a:spLocks noChangeArrowheads="1"/>
          </p:cNvSpPr>
          <p:nvPr/>
        </p:nvSpPr>
        <p:spPr bwMode="auto">
          <a:xfrm>
            <a:off x="395288" y="1125538"/>
            <a:ext cx="867727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ts val="4000"/>
              </a:lnSpc>
            </a:pPr>
            <a:r>
              <a:rPr lang="en-US" altLang="zh-CN" sz="2800" b="1">
                <a:latin typeface="宋体" panose="02010600030101010101" pitchFamily="2" charset="-122"/>
              </a:rPr>
              <a:t>   </a:t>
            </a:r>
            <a:r>
              <a:rPr lang="zh-CN" altLang="en-US" sz="2800" b="1">
                <a:latin typeface="宋体" panose="02010600030101010101" pitchFamily="2" charset="-122"/>
              </a:rPr>
              <a:t>利用两台处理能力完全相同的服务器，通过专线连接，两机为用户提供服务的同时，互相备份对方数据</a:t>
            </a:r>
          </a:p>
          <a:p>
            <a:pPr>
              <a:lnSpc>
                <a:spcPts val="4000"/>
              </a:lnSpc>
            </a:pPr>
            <a:r>
              <a:rPr lang="zh-CN" altLang="en-US" sz="2800" b="1">
                <a:solidFill>
                  <a:srgbClr val="FF0000"/>
                </a:solidFill>
                <a:latin typeface="宋体" panose="02010600030101010101" pitchFamily="2" charset="-122"/>
              </a:rPr>
              <a:t>   优点：</a:t>
            </a:r>
            <a:r>
              <a:rPr lang="zh-CN" altLang="en-US" sz="2800" b="1">
                <a:latin typeface="宋体" panose="02010600030101010101" pitchFamily="2" charset="-122"/>
              </a:rPr>
              <a:t>两台服务器同时处理任务，提高系统效率</a:t>
            </a:r>
          </a:p>
          <a:p>
            <a:pPr>
              <a:lnSpc>
                <a:spcPts val="4000"/>
              </a:lnSpc>
            </a:pPr>
            <a:r>
              <a:rPr lang="zh-CN" altLang="en-US" sz="2800" b="1">
                <a:latin typeface="宋体" panose="02010600030101010101" pitchFamily="2" charset="-122"/>
              </a:rPr>
              <a:t>   </a:t>
            </a:r>
            <a:r>
              <a:rPr lang="zh-CN" altLang="en-US" sz="2800" b="1">
                <a:solidFill>
                  <a:srgbClr val="FF0000"/>
                </a:solidFill>
                <a:latin typeface="宋体" panose="02010600030101010101" pitchFamily="2" charset="-122"/>
              </a:rPr>
              <a:t>缺点：</a:t>
            </a:r>
            <a:r>
              <a:rPr lang="zh-CN" altLang="en-US" sz="2800" b="1">
                <a:latin typeface="宋体" panose="02010600030101010101" pitchFamily="2" charset="-122"/>
              </a:rPr>
              <a:t>发生故障迁移过程有系统停顿</a:t>
            </a:r>
            <a:r>
              <a:rPr lang="zh-CN" altLang="en-US" sz="2800" b="1"/>
              <a:t>，网络开销大</a:t>
            </a:r>
          </a:p>
          <a:p>
            <a:pPr>
              <a:lnSpc>
                <a:spcPts val="4000"/>
              </a:lnSpc>
            </a:pPr>
            <a:endParaRPr lang="en-US" altLang="zh-CN" sz="2800" b="1">
              <a:latin typeface="宋体" panose="02010600030101010101" pitchFamily="2" charset="-122"/>
            </a:endParaRPr>
          </a:p>
        </p:txBody>
      </p:sp>
      <p:sp>
        <p:nvSpPr>
          <p:cNvPr id="69636" name="Text Box 8">
            <a:extLst>
              <a:ext uri="{FF2B5EF4-FFF2-40B4-BE49-F238E27FC236}">
                <a16:creationId xmlns:a16="http://schemas.microsoft.com/office/drawing/2014/main" id="{3B141864-2021-4145-B13E-F42A167282E5}"/>
              </a:ext>
            </a:extLst>
          </p:cNvPr>
          <p:cNvSpPr txBox="1">
            <a:spLocks noChangeArrowheads="1"/>
          </p:cNvSpPr>
          <p:nvPr/>
        </p:nvSpPr>
        <p:spPr bwMode="auto">
          <a:xfrm>
            <a:off x="685800" y="0"/>
            <a:ext cx="845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FF0066"/>
                </a:solidFill>
              </a:rPr>
              <a:t>5.6  </a:t>
            </a:r>
            <a:r>
              <a:rPr lang="zh-CN" altLang="en-US" b="1" dirty="0">
                <a:solidFill>
                  <a:srgbClr val="FF0066"/>
                </a:solidFill>
              </a:rPr>
              <a:t>文件的共享与文件保护</a:t>
            </a:r>
            <a:r>
              <a:rPr lang="en-US" altLang="zh-CN" b="1" dirty="0">
                <a:solidFill>
                  <a:srgbClr val="FF0066"/>
                </a:solidFill>
              </a:rPr>
              <a:t>---</a:t>
            </a:r>
            <a:r>
              <a:rPr lang="zh-CN" altLang="en-US" b="1" dirty="0">
                <a:solidFill>
                  <a:schemeClr val="accent2"/>
                </a:solidFill>
                <a:latin typeface="Arial" panose="020B0604020202020204" pitchFamily="34" charset="0"/>
                <a:ea typeface="幼圆" pitchFamily="49" charset="-122"/>
              </a:rPr>
              <a:t>磁盘容错技术</a:t>
            </a:r>
          </a:p>
        </p:txBody>
      </p:sp>
      <p:pic>
        <p:nvPicPr>
          <p:cNvPr id="5" name="Picture 4" descr="8-16">
            <a:extLst>
              <a:ext uri="{FF2B5EF4-FFF2-40B4-BE49-F238E27FC236}">
                <a16:creationId xmlns:a16="http://schemas.microsoft.com/office/drawing/2014/main" id="{8BFAD37C-5FCA-C440-9CD1-088E4ED14C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3313113"/>
            <a:ext cx="6242050" cy="306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047BAE2F-DBC4-A440-A862-ABE30C83B444}"/>
              </a:ext>
            </a:extLst>
          </p:cNvPr>
          <p:cNvSpPr txBox="1">
            <a:spLocks noChangeArrowheads="1"/>
          </p:cNvSpPr>
          <p:nvPr/>
        </p:nvSpPr>
        <p:spPr>
          <a:xfrm>
            <a:off x="2087563" y="6337300"/>
            <a:ext cx="5724525" cy="476250"/>
          </a:xfrm>
          <a:prstGeom prst="rect">
            <a:avLst/>
          </a:prstGeom>
        </p:spPr>
        <p:txBody>
          <a:bodyPr/>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b="1" dirty="0">
                <a:solidFill>
                  <a:srgbClr val="0000FF"/>
                </a:solidFill>
              </a:rPr>
              <a:t>图</a:t>
            </a:r>
            <a:r>
              <a:rPr lang="en-US" altLang="zh-CN" b="1" dirty="0">
                <a:solidFill>
                  <a:srgbClr val="0000FF"/>
                </a:solidFill>
              </a:rPr>
              <a:t>5-29  </a:t>
            </a:r>
            <a:r>
              <a:rPr lang="zh-CN" altLang="en-US" b="1" dirty="0">
                <a:solidFill>
                  <a:srgbClr val="0000FF"/>
                </a:solidFill>
              </a:rPr>
              <a:t>双机互为备份系统的示意图</a:t>
            </a:r>
          </a:p>
        </p:txBody>
      </p:sp>
    </p:spTree>
    <p:extLst>
      <p:ext uri="{BB962C8B-B14F-4D97-AF65-F5344CB8AC3E}">
        <p14:creationId xmlns:p14="http://schemas.microsoft.com/office/powerpoint/2010/main" val="78631058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3972"/>
                                        </p:tgtEl>
                                        <p:attrNameLst>
                                          <p:attrName>style.visibility</p:attrName>
                                        </p:attrNameLst>
                                      </p:cBhvr>
                                      <p:to>
                                        <p:strVal val="visible"/>
                                      </p:to>
                                    </p:set>
                                    <p:anim calcmode="lin" valueType="num">
                                      <p:cBhvr additive="base">
                                        <p:cTn id="7" dur="500" fill="hold"/>
                                        <p:tgtEl>
                                          <p:spTgt spid="83972"/>
                                        </p:tgtEl>
                                        <p:attrNameLst>
                                          <p:attrName>ppt_x</p:attrName>
                                        </p:attrNameLst>
                                      </p:cBhvr>
                                      <p:tavLst>
                                        <p:tav tm="0">
                                          <p:val>
                                            <p:strVal val="0-#ppt_w/2"/>
                                          </p:val>
                                        </p:tav>
                                        <p:tav tm="100000">
                                          <p:val>
                                            <p:strVal val="#ppt_x"/>
                                          </p:val>
                                        </p:tav>
                                      </p:tavLst>
                                    </p:anim>
                                    <p:anim calcmode="lin" valueType="num">
                                      <p:cBhvr additive="base">
                                        <p:cTn id="8" dur="500" fill="hold"/>
                                        <p:tgtEl>
                                          <p:spTgt spid="8397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83973">
                                            <p:txEl>
                                              <p:pRg st="0" end="0"/>
                                            </p:txEl>
                                          </p:spTgt>
                                        </p:tgtEl>
                                        <p:attrNameLst>
                                          <p:attrName>style.visibility</p:attrName>
                                        </p:attrNameLst>
                                      </p:cBhvr>
                                      <p:to>
                                        <p:strVal val="visible"/>
                                      </p:to>
                                    </p:set>
                                    <p:animEffect transition="in" filter="dissolve">
                                      <p:cBhvr>
                                        <p:cTn id="13" dur="500"/>
                                        <p:tgtEl>
                                          <p:spTgt spid="83973">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83973">
                                            <p:txEl>
                                              <p:pRg st="1" end="1"/>
                                            </p:txEl>
                                          </p:spTgt>
                                        </p:tgtEl>
                                        <p:attrNameLst>
                                          <p:attrName>style.visibility</p:attrName>
                                        </p:attrNameLst>
                                      </p:cBhvr>
                                      <p:to>
                                        <p:strVal val="visible"/>
                                      </p:to>
                                    </p:set>
                                    <p:animEffect transition="in" filter="dissolve">
                                      <p:cBhvr>
                                        <p:cTn id="26" dur="500"/>
                                        <p:tgtEl>
                                          <p:spTgt spid="83973">
                                            <p:txEl>
                                              <p:pRg st="1" end="1"/>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83973">
                                            <p:txEl>
                                              <p:pRg st="2" end="2"/>
                                            </p:txEl>
                                          </p:spTgt>
                                        </p:tgtEl>
                                        <p:attrNameLst>
                                          <p:attrName>style.visibility</p:attrName>
                                        </p:attrNameLst>
                                      </p:cBhvr>
                                      <p:to>
                                        <p:strVal val="visible"/>
                                      </p:to>
                                    </p:set>
                                    <p:animEffect transition="in" filter="dissolve">
                                      <p:cBhvr>
                                        <p:cTn id="31" dur="500"/>
                                        <p:tgtEl>
                                          <p:spTgt spid="8397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p:bldP spid="83973" grpId="0" build="p"/>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Text Box 4">
            <a:extLst>
              <a:ext uri="{FF2B5EF4-FFF2-40B4-BE49-F238E27FC236}">
                <a16:creationId xmlns:a16="http://schemas.microsoft.com/office/drawing/2014/main" id="{DBD9D30A-9BFC-8942-A80F-CC917B8BDA14}"/>
              </a:ext>
            </a:extLst>
          </p:cNvPr>
          <p:cNvSpPr txBox="1">
            <a:spLocks noChangeArrowheads="1"/>
          </p:cNvSpPr>
          <p:nvPr/>
        </p:nvSpPr>
        <p:spPr bwMode="auto">
          <a:xfrm>
            <a:off x="762000" y="692150"/>
            <a:ext cx="30178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800" b="1">
                <a:solidFill>
                  <a:srgbClr val="0000FF"/>
                </a:solidFill>
                <a:latin typeface="宋体" panose="02010600030101010101" pitchFamily="2" charset="-122"/>
              </a:rPr>
              <a:t>3</a:t>
            </a:r>
            <a:r>
              <a:rPr lang="zh-CN" altLang="en-US" sz="2800" b="1">
                <a:solidFill>
                  <a:srgbClr val="0000FF"/>
                </a:solidFill>
                <a:latin typeface="宋体" panose="02010600030101010101" pitchFamily="2" charset="-122"/>
              </a:rPr>
              <a:t>、公用磁盘模式</a:t>
            </a:r>
          </a:p>
        </p:txBody>
      </p:sp>
      <p:sp>
        <p:nvSpPr>
          <p:cNvPr id="84997" name="Rectangle 5">
            <a:extLst>
              <a:ext uri="{FF2B5EF4-FFF2-40B4-BE49-F238E27FC236}">
                <a16:creationId xmlns:a16="http://schemas.microsoft.com/office/drawing/2014/main" id="{71D12B82-AC25-674A-B43A-AF72B75D9C08}"/>
              </a:ext>
            </a:extLst>
          </p:cNvPr>
          <p:cNvSpPr>
            <a:spLocks noChangeArrowheads="1"/>
          </p:cNvSpPr>
          <p:nvPr/>
        </p:nvSpPr>
        <p:spPr bwMode="auto">
          <a:xfrm>
            <a:off x="755650" y="1987550"/>
            <a:ext cx="8064500"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5000"/>
              </a:lnSpc>
            </a:pPr>
            <a:r>
              <a:rPr lang="en-US" altLang="zh-CN" sz="2800" b="1">
                <a:latin typeface="宋体" panose="02010600030101010101" pitchFamily="2" charset="-122"/>
              </a:rPr>
              <a:t>    </a:t>
            </a:r>
            <a:r>
              <a:rPr lang="zh-CN" altLang="en-US" sz="2800" b="1">
                <a:latin typeface="宋体" panose="02010600030101010101" pitchFamily="2" charset="-122"/>
              </a:rPr>
              <a:t>将多台计算机连接到一台公共的磁盘系统上。该公共磁盘被划分为多个卷，每台计算机使用一个卷。</a:t>
            </a:r>
            <a:endParaRPr lang="en-US" altLang="zh-CN" sz="2800" b="1">
              <a:latin typeface="宋体" panose="02010600030101010101" pitchFamily="2" charset="-122"/>
            </a:endParaRPr>
          </a:p>
          <a:p>
            <a:pPr>
              <a:lnSpc>
                <a:spcPct val="125000"/>
              </a:lnSpc>
            </a:pPr>
            <a:r>
              <a:rPr lang="en-US" altLang="zh-CN" sz="2800" b="1">
                <a:latin typeface="宋体" panose="02010600030101010101" pitchFamily="2" charset="-122"/>
              </a:rPr>
              <a:t>    </a:t>
            </a:r>
            <a:r>
              <a:rPr lang="zh-CN" altLang="en-US" sz="2800" b="1">
                <a:latin typeface="宋体" panose="02010600030101010101" pitchFamily="2" charset="-122"/>
              </a:rPr>
              <a:t>如果某台计算机发生故障，此时系统将重新进行配置，根据某种调度策略来选择另一台替代机器，后者对发生故障的机器的卷拥有所有权，从而可接替故障计算机所承担的任务</a:t>
            </a:r>
            <a:r>
              <a:rPr lang="zh-CN" altLang="en-US" sz="2800"/>
              <a:t>。</a:t>
            </a:r>
            <a:endParaRPr lang="zh-CN" altLang="en-US" sz="2800" b="1">
              <a:latin typeface="宋体" panose="02010600030101010101" pitchFamily="2" charset="-122"/>
            </a:endParaRPr>
          </a:p>
          <a:p>
            <a:pPr>
              <a:lnSpc>
                <a:spcPct val="125000"/>
              </a:lnSpc>
            </a:pPr>
            <a:r>
              <a:rPr lang="zh-CN" altLang="en-US" sz="2800" b="1">
                <a:solidFill>
                  <a:srgbClr val="FF0000"/>
                </a:solidFill>
                <a:latin typeface="宋体" panose="02010600030101010101" pitchFamily="2" charset="-122"/>
              </a:rPr>
              <a:t>    优点：</a:t>
            </a:r>
            <a:r>
              <a:rPr lang="zh-CN" altLang="en-US" sz="2800" b="1">
                <a:latin typeface="宋体" panose="02010600030101010101" pitchFamily="2" charset="-122"/>
              </a:rPr>
              <a:t>消除了信息的复制时间，减少了网络和服务器的开销。</a:t>
            </a:r>
          </a:p>
        </p:txBody>
      </p:sp>
      <p:sp>
        <p:nvSpPr>
          <p:cNvPr id="70660" name="Text Box 6">
            <a:extLst>
              <a:ext uri="{FF2B5EF4-FFF2-40B4-BE49-F238E27FC236}">
                <a16:creationId xmlns:a16="http://schemas.microsoft.com/office/drawing/2014/main" id="{0CCB3677-0765-DE46-8DC5-A1B1157C6B23}"/>
              </a:ext>
            </a:extLst>
          </p:cNvPr>
          <p:cNvSpPr txBox="1">
            <a:spLocks noChangeArrowheads="1"/>
          </p:cNvSpPr>
          <p:nvPr/>
        </p:nvSpPr>
        <p:spPr bwMode="auto">
          <a:xfrm>
            <a:off x="685800" y="0"/>
            <a:ext cx="845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FF0066"/>
                </a:solidFill>
              </a:rPr>
              <a:t>5.6  </a:t>
            </a:r>
            <a:r>
              <a:rPr lang="zh-CN" altLang="en-US" b="1" dirty="0">
                <a:solidFill>
                  <a:srgbClr val="FF0066"/>
                </a:solidFill>
              </a:rPr>
              <a:t>文件的共享与文件保护</a:t>
            </a:r>
            <a:r>
              <a:rPr lang="en-US" altLang="zh-CN" b="1" dirty="0">
                <a:solidFill>
                  <a:srgbClr val="FF0066"/>
                </a:solidFill>
              </a:rPr>
              <a:t>---</a:t>
            </a:r>
            <a:r>
              <a:rPr lang="zh-CN" altLang="en-US" b="1" dirty="0">
                <a:solidFill>
                  <a:schemeClr val="accent2"/>
                </a:solidFill>
                <a:latin typeface="Arial" panose="020B0604020202020204" pitchFamily="34" charset="0"/>
                <a:ea typeface="幼圆" pitchFamily="49" charset="-122"/>
              </a:rPr>
              <a:t>磁盘容错技术</a:t>
            </a:r>
          </a:p>
        </p:txBody>
      </p:sp>
    </p:spTree>
    <p:extLst>
      <p:ext uri="{BB962C8B-B14F-4D97-AF65-F5344CB8AC3E}">
        <p14:creationId xmlns:p14="http://schemas.microsoft.com/office/powerpoint/2010/main" val="335536273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4996"/>
                                        </p:tgtEl>
                                        <p:attrNameLst>
                                          <p:attrName>style.visibility</p:attrName>
                                        </p:attrNameLst>
                                      </p:cBhvr>
                                      <p:to>
                                        <p:strVal val="visible"/>
                                      </p:to>
                                    </p:set>
                                    <p:anim calcmode="lin" valueType="num">
                                      <p:cBhvr additive="base">
                                        <p:cTn id="7" dur="500" fill="hold"/>
                                        <p:tgtEl>
                                          <p:spTgt spid="84996"/>
                                        </p:tgtEl>
                                        <p:attrNameLst>
                                          <p:attrName>ppt_x</p:attrName>
                                        </p:attrNameLst>
                                      </p:cBhvr>
                                      <p:tavLst>
                                        <p:tav tm="0">
                                          <p:val>
                                            <p:strVal val="0-#ppt_w/2"/>
                                          </p:val>
                                        </p:tav>
                                        <p:tav tm="100000">
                                          <p:val>
                                            <p:strVal val="#ppt_x"/>
                                          </p:val>
                                        </p:tav>
                                      </p:tavLst>
                                    </p:anim>
                                    <p:anim calcmode="lin" valueType="num">
                                      <p:cBhvr additive="base">
                                        <p:cTn id="8" dur="500" fill="hold"/>
                                        <p:tgtEl>
                                          <p:spTgt spid="8499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84997"/>
                                        </p:tgtEl>
                                        <p:attrNameLst>
                                          <p:attrName>style.visibility</p:attrName>
                                        </p:attrNameLst>
                                      </p:cBhvr>
                                      <p:to>
                                        <p:strVal val="visible"/>
                                      </p:to>
                                    </p:set>
                                    <p:animEffect transition="in" filter="dissolve">
                                      <p:cBhvr>
                                        <p:cTn id="13" dur="500"/>
                                        <p:tgtEl>
                                          <p:spTgt spid="84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6" grpId="0"/>
      <p:bldP spid="8499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AD940-F306-9B4A-A910-09A1EA6913B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0DA1209-F593-364C-9BF2-B76016AD4343}"/>
              </a:ext>
            </a:extLst>
          </p:cNvPr>
          <p:cNvPicPr>
            <a:picLocks noChangeAspect="1"/>
          </p:cNvPicPr>
          <p:nvPr/>
        </p:nvPicPr>
        <p:blipFill>
          <a:blip r:embed="rId2"/>
          <a:stretch>
            <a:fillRect/>
          </a:stretch>
        </p:blipFill>
        <p:spPr>
          <a:xfrm>
            <a:off x="994701" y="2348880"/>
            <a:ext cx="7154597" cy="3449538"/>
          </a:xfrm>
          <a:prstGeom prst="rect">
            <a:avLst/>
          </a:prstGeom>
        </p:spPr>
      </p:pic>
    </p:spTree>
    <p:extLst>
      <p:ext uri="{BB962C8B-B14F-4D97-AF65-F5344CB8AC3E}">
        <p14:creationId xmlns:p14="http://schemas.microsoft.com/office/powerpoint/2010/main" val="1282944909"/>
      </p:ext>
    </p:extLst>
  </p:cSld>
  <p:clrMapOvr>
    <a:masterClrMapping/>
  </p:clrMapOvr>
  <p:transition>
    <p:rand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DEB1-693D-C345-A6BA-1A9E8B669890}"/>
              </a:ext>
            </a:extLst>
          </p:cNvPr>
          <p:cNvSpPr>
            <a:spLocks noGrp="1"/>
          </p:cNvSpPr>
          <p:nvPr>
            <p:ph type="title"/>
          </p:nvPr>
        </p:nvSpPr>
        <p:spPr/>
        <p:txBody>
          <a:bodyPr/>
          <a:lstStyle/>
          <a:p>
            <a:r>
              <a:rPr lang="zh-TW" altLang="en-US" dirty="0"/>
              <a:t>口令保护</a:t>
            </a:r>
            <a:endParaRPr lang="en-US" dirty="0"/>
          </a:p>
        </p:txBody>
      </p:sp>
      <p:pic>
        <p:nvPicPr>
          <p:cNvPr id="3" name="Picture 2">
            <a:extLst>
              <a:ext uri="{FF2B5EF4-FFF2-40B4-BE49-F238E27FC236}">
                <a16:creationId xmlns:a16="http://schemas.microsoft.com/office/drawing/2014/main" id="{E109535F-B076-474B-AF80-FB629E9F389D}"/>
              </a:ext>
            </a:extLst>
          </p:cNvPr>
          <p:cNvPicPr>
            <a:picLocks noChangeAspect="1"/>
          </p:cNvPicPr>
          <p:nvPr/>
        </p:nvPicPr>
        <p:blipFill>
          <a:blip r:embed="rId2"/>
          <a:stretch>
            <a:fillRect/>
          </a:stretch>
        </p:blipFill>
        <p:spPr>
          <a:xfrm>
            <a:off x="0" y="2348880"/>
            <a:ext cx="8892480" cy="3537660"/>
          </a:xfrm>
          <a:prstGeom prst="rect">
            <a:avLst/>
          </a:prstGeom>
        </p:spPr>
      </p:pic>
    </p:spTree>
    <p:extLst>
      <p:ext uri="{BB962C8B-B14F-4D97-AF65-F5344CB8AC3E}">
        <p14:creationId xmlns:p14="http://schemas.microsoft.com/office/powerpoint/2010/main" val="286299621"/>
      </p:ext>
    </p:extLst>
  </p:cSld>
  <p:clrMapOvr>
    <a:masterClrMapping/>
  </p:clrMapOvr>
  <p:transition>
    <p:rand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249CD-379E-554B-B3EC-A5D56B6B1C32}"/>
              </a:ext>
            </a:extLst>
          </p:cNvPr>
          <p:cNvSpPr>
            <a:spLocks noGrp="1"/>
          </p:cNvSpPr>
          <p:nvPr>
            <p:ph type="title"/>
          </p:nvPr>
        </p:nvSpPr>
        <p:spPr/>
        <p:txBody>
          <a:bodyPr/>
          <a:lstStyle/>
          <a:p>
            <a:r>
              <a:rPr lang="zh-TW" altLang="en-US" dirty="0"/>
              <a:t>加密保护</a:t>
            </a:r>
            <a:endParaRPr lang="en-US" dirty="0"/>
          </a:p>
        </p:txBody>
      </p:sp>
      <p:pic>
        <p:nvPicPr>
          <p:cNvPr id="3" name="Picture 2">
            <a:extLst>
              <a:ext uri="{FF2B5EF4-FFF2-40B4-BE49-F238E27FC236}">
                <a16:creationId xmlns:a16="http://schemas.microsoft.com/office/drawing/2014/main" id="{762AB6D5-FE40-1F4B-B120-770A8BC3A373}"/>
              </a:ext>
            </a:extLst>
          </p:cNvPr>
          <p:cNvPicPr>
            <a:picLocks noChangeAspect="1"/>
          </p:cNvPicPr>
          <p:nvPr/>
        </p:nvPicPr>
        <p:blipFill>
          <a:blip r:embed="rId2"/>
          <a:stretch>
            <a:fillRect/>
          </a:stretch>
        </p:blipFill>
        <p:spPr>
          <a:xfrm>
            <a:off x="85431" y="2600883"/>
            <a:ext cx="8973138" cy="3258666"/>
          </a:xfrm>
          <a:prstGeom prst="rect">
            <a:avLst/>
          </a:prstGeom>
        </p:spPr>
      </p:pic>
    </p:spTree>
    <p:extLst>
      <p:ext uri="{BB962C8B-B14F-4D97-AF65-F5344CB8AC3E}">
        <p14:creationId xmlns:p14="http://schemas.microsoft.com/office/powerpoint/2010/main" val="1729106545"/>
      </p:ext>
    </p:extLst>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953F6114-C594-344D-BD34-E02D3DC56197}"/>
              </a:ext>
            </a:extLst>
          </p:cNvPr>
          <p:cNvSpPr>
            <a:spLocks noChangeArrowheads="1"/>
          </p:cNvSpPr>
          <p:nvPr/>
        </p:nvSpPr>
        <p:spPr bwMode="auto">
          <a:xfrm>
            <a:off x="827088" y="549275"/>
            <a:ext cx="7783512"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sz="2800" b="1">
                <a:solidFill>
                  <a:srgbClr val="FF0000"/>
                </a:solidFill>
              </a:rPr>
              <a:t>5</a:t>
            </a:r>
            <a:r>
              <a:rPr lang="zh-CN" altLang="en-US" sz="2800" b="1">
                <a:solidFill>
                  <a:srgbClr val="FF0000"/>
                </a:solidFill>
              </a:rPr>
              <a:t>、</a:t>
            </a:r>
            <a:r>
              <a:rPr lang="en-US" altLang="zh-CN" sz="2800" b="1">
                <a:solidFill>
                  <a:srgbClr val="FF0000"/>
                </a:solidFill>
              </a:rPr>
              <a:t>  </a:t>
            </a:r>
            <a:r>
              <a:rPr lang="zh-CN" altLang="en-US" sz="2800" b="1">
                <a:solidFill>
                  <a:srgbClr val="FF0000"/>
                </a:solidFill>
              </a:rPr>
              <a:t>按文件的物理结构分类</a:t>
            </a:r>
          </a:p>
          <a:p>
            <a:pPr eaLnBrk="1" hangingPunct="1">
              <a:lnSpc>
                <a:spcPct val="150000"/>
              </a:lnSpc>
            </a:pPr>
            <a:r>
              <a:rPr lang="zh-CN" altLang="en-US" sz="2800" b="1"/>
              <a:t>    （</a:t>
            </a:r>
            <a:r>
              <a:rPr lang="en-US" altLang="zh-CN" sz="2800" b="1"/>
              <a:t>1</a:t>
            </a:r>
            <a:r>
              <a:rPr lang="zh-CN" altLang="en-US" sz="2800" b="1"/>
              <a:t>）</a:t>
            </a:r>
            <a:r>
              <a:rPr lang="zh-CN" altLang="en-US" sz="2800" b="1">
                <a:solidFill>
                  <a:srgbClr val="0000FF"/>
                </a:solidFill>
              </a:rPr>
              <a:t>顺序文件</a:t>
            </a:r>
            <a:endParaRPr lang="zh-CN" altLang="en-US" sz="2800" b="1"/>
          </a:p>
          <a:p>
            <a:pPr eaLnBrk="1" hangingPunct="1">
              <a:lnSpc>
                <a:spcPct val="150000"/>
              </a:lnSpc>
            </a:pPr>
            <a:r>
              <a:rPr lang="zh-CN" altLang="en-US" sz="2800" b="1"/>
              <a:t>    （</a:t>
            </a:r>
            <a:r>
              <a:rPr lang="en-US" altLang="zh-CN" sz="2800" b="1"/>
              <a:t>2</a:t>
            </a:r>
            <a:r>
              <a:rPr lang="zh-CN" altLang="en-US" sz="2800" b="1"/>
              <a:t>）</a:t>
            </a:r>
            <a:r>
              <a:rPr lang="zh-CN" altLang="en-US" sz="2800" b="1">
                <a:solidFill>
                  <a:srgbClr val="0000FF"/>
                </a:solidFill>
              </a:rPr>
              <a:t>链接文件</a:t>
            </a:r>
            <a:endParaRPr lang="zh-CN" altLang="en-US" sz="2800" b="1"/>
          </a:p>
          <a:p>
            <a:pPr eaLnBrk="1" hangingPunct="1">
              <a:lnSpc>
                <a:spcPct val="150000"/>
              </a:lnSpc>
            </a:pPr>
            <a:r>
              <a:rPr lang="zh-CN" altLang="en-US" sz="2800" b="1"/>
              <a:t>    （</a:t>
            </a:r>
            <a:r>
              <a:rPr lang="en-US" altLang="zh-CN" sz="2800" b="1"/>
              <a:t>3</a:t>
            </a:r>
            <a:r>
              <a:rPr lang="zh-CN" altLang="en-US" sz="2800" b="1"/>
              <a:t>）</a:t>
            </a:r>
            <a:r>
              <a:rPr lang="zh-CN" altLang="en-US" sz="2800" b="1">
                <a:solidFill>
                  <a:srgbClr val="0000FF"/>
                </a:solidFill>
              </a:rPr>
              <a:t>索引文件</a:t>
            </a:r>
            <a:endParaRPr lang="en-US" altLang="zh-CN" sz="2800" b="1">
              <a:solidFill>
                <a:srgbClr val="0000FF"/>
              </a:solidFill>
            </a:endParaRPr>
          </a:p>
          <a:p>
            <a:pPr eaLnBrk="1" hangingPunct="1">
              <a:lnSpc>
                <a:spcPct val="150000"/>
              </a:lnSpc>
            </a:pPr>
            <a:r>
              <a:rPr lang="en-US" altLang="zh-CN" sz="2800" b="1">
                <a:solidFill>
                  <a:srgbClr val="FF0000"/>
                </a:solidFill>
              </a:rPr>
              <a:t>6</a:t>
            </a:r>
            <a:r>
              <a:rPr lang="zh-CN" altLang="en-US" sz="2800" b="1">
                <a:solidFill>
                  <a:srgbClr val="FF0000"/>
                </a:solidFill>
              </a:rPr>
              <a:t>、按组织形式和处理方式分类</a:t>
            </a:r>
            <a:r>
              <a:rPr lang="zh-CN" altLang="en-US" sz="2800"/>
              <a:t>　　</a:t>
            </a:r>
            <a:br>
              <a:rPr lang="zh-CN" altLang="en-US" sz="2800"/>
            </a:br>
            <a:r>
              <a:rPr lang="zh-CN" altLang="en-US" sz="2800"/>
              <a:t>　</a:t>
            </a:r>
            <a:r>
              <a:rPr lang="zh-CN" altLang="en-US" sz="2800" b="1">
                <a:solidFill>
                  <a:srgbClr val="0000FF"/>
                </a:solidFill>
              </a:rPr>
              <a:t>　</a:t>
            </a:r>
            <a:r>
              <a:rPr lang="en-US" altLang="zh-CN" sz="2800" b="1">
                <a:solidFill>
                  <a:srgbClr val="0000FF"/>
                </a:solidFill>
              </a:rPr>
              <a:t>(1) </a:t>
            </a:r>
            <a:r>
              <a:rPr lang="zh-CN" altLang="en-US" sz="2800" b="1">
                <a:solidFill>
                  <a:srgbClr val="0000FF"/>
                </a:solidFill>
              </a:rPr>
              <a:t>普通文件</a:t>
            </a:r>
            <a:br>
              <a:rPr lang="zh-CN" altLang="en-US" sz="2800" b="1">
                <a:solidFill>
                  <a:srgbClr val="0000FF"/>
                </a:solidFill>
              </a:rPr>
            </a:br>
            <a:r>
              <a:rPr lang="zh-CN" altLang="en-US" sz="2800" b="1">
                <a:solidFill>
                  <a:srgbClr val="0000FF"/>
                </a:solidFill>
              </a:rPr>
              <a:t>　　</a:t>
            </a:r>
            <a:r>
              <a:rPr lang="en-US" altLang="zh-CN" sz="2800" b="1">
                <a:solidFill>
                  <a:srgbClr val="0000FF"/>
                </a:solidFill>
              </a:rPr>
              <a:t>(2) </a:t>
            </a:r>
            <a:r>
              <a:rPr lang="zh-CN" altLang="en-US" sz="2800" b="1">
                <a:solidFill>
                  <a:srgbClr val="0000FF"/>
                </a:solidFill>
              </a:rPr>
              <a:t>目录文件</a:t>
            </a:r>
            <a:br>
              <a:rPr lang="zh-CN" altLang="en-US" sz="2800" b="1">
                <a:solidFill>
                  <a:srgbClr val="0000FF"/>
                </a:solidFill>
              </a:rPr>
            </a:br>
            <a:r>
              <a:rPr lang="zh-CN" altLang="en-US" sz="2800" b="1">
                <a:solidFill>
                  <a:srgbClr val="0000FF"/>
                </a:solidFill>
              </a:rPr>
              <a:t>　　</a:t>
            </a:r>
            <a:r>
              <a:rPr lang="en-US" altLang="zh-CN" sz="2800" b="1">
                <a:solidFill>
                  <a:srgbClr val="0000FF"/>
                </a:solidFill>
              </a:rPr>
              <a:t>(3) </a:t>
            </a:r>
            <a:r>
              <a:rPr lang="zh-CN" altLang="en-US" sz="2800" b="1">
                <a:solidFill>
                  <a:srgbClr val="0000FF"/>
                </a:solidFill>
              </a:rPr>
              <a:t>特殊文件</a:t>
            </a:r>
            <a:endParaRPr lang="zh-CN" altLang="en-US" sz="2800" b="1"/>
          </a:p>
        </p:txBody>
      </p:sp>
      <p:sp>
        <p:nvSpPr>
          <p:cNvPr id="5" name="Rectangle 8">
            <a:extLst>
              <a:ext uri="{FF2B5EF4-FFF2-40B4-BE49-F238E27FC236}">
                <a16:creationId xmlns:a16="http://schemas.microsoft.com/office/drawing/2014/main" id="{224375FA-6678-7A47-9870-41121B7BA8E7}"/>
              </a:ext>
            </a:extLst>
          </p:cNvPr>
          <p:cNvSpPr>
            <a:spLocks noChangeArrowheads="1"/>
          </p:cNvSpPr>
          <p:nvPr/>
        </p:nvSpPr>
        <p:spPr bwMode="auto">
          <a:xfrm>
            <a:off x="609600" y="0"/>
            <a:ext cx="7772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0066"/>
                </a:solidFill>
              </a:rPr>
              <a:t>5.1   </a:t>
            </a:r>
            <a:r>
              <a:rPr lang="zh-CN" altLang="en-US" sz="2800" b="1" dirty="0">
                <a:solidFill>
                  <a:srgbClr val="FF0066"/>
                </a:solidFill>
              </a:rPr>
              <a:t>文件和文件系统</a:t>
            </a:r>
          </a:p>
        </p:txBody>
      </p:sp>
    </p:spTree>
    <p:extLst>
      <p:ext uri="{BB962C8B-B14F-4D97-AF65-F5344CB8AC3E}">
        <p14:creationId xmlns:p14="http://schemas.microsoft.com/office/powerpoint/2010/main" val="289747486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checkerboard(across)">
                                      <p:cBhvr>
                                        <p:cTn id="13" dur="500"/>
                                        <p:tgtEl>
                                          <p:spTgt spid="4">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checkerboard(across)">
                                      <p:cBhvr>
                                        <p:cTn id="18" dur="500"/>
                                        <p:tgtEl>
                                          <p:spTgt spid="4">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checkerboard(across)">
                                      <p:cBhvr>
                                        <p:cTn id="23" dur="500"/>
                                        <p:tgtEl>
                                          <p:spTgt spid="4">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checkerboard(across)">
                                      <p:cBhvr>
                                        <p:cTn id="28" dur="500"/>
                                        <p:tgtEl>
                                          <p:spTgt spid="4">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checkerboard(across)">
                                      <p:cBhvr>
                                        <p:cTn id="3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P spid="5"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249CD-379E-554B-B3EC-A5D56B6B1C32}"/>
              </a:ext>
            </a:extLst>
          </p:cNvPr>
          <p:cNvSpPr>
            <a:spLocks noGrp="1"/>
          </p:cNvSpPr>
          <p:nvPr>
            <p:ph type="title"/>
          </p:nvPr>
        </p:nvSpPr>
        <p:spPr/>
        <p:txBody>
          <a:bodyPr/>
          <a:lstStyle/>
          <a:p>
            <a:r>
              <a:rPr lang="zh-TW" altLang="en-US" dirty="0"/>
              <a:t>加密保护</a:t>
            </a:r>
            <a:endParaRPr lang="en-US" dirty="0"/>
          </a:p>
        </p:txBody>
      </p:sp>
      <p:pic>
        <p:nvPicPr>
          <p:cNvPr id="4" name="Picture 3">
            <a:extLst>
              <a:ext uri="{FF2B5EF4-FFF2-40B4-BE49-F238E27FC236}">
                <a16:creationId xmlns:a16="http://schemas.microsoft.com/office/drawing/2014/main" id="{4D2487CA-C09E-D543-91D5-6810F7D5AD4D}"/>
              </a:ext>
            </a:extLst>
          </p:cNvPr>
          <p:cNvPicPr>
            <a:picLocks noChangeAspect="1"/>
          </p:cNvPicPr>
          <p:nvPr/>
        </p:nvPicPr>
        <p:blipFill>
          <a:blip r:embed="rId2"/>
          <a:stretch>
            <a:fillRect/>
          </a:stretch>
        </p:blipFill>
        <p:spPr>
          <a:xfrm>
            <a:off x="58590" y="2204863"/>
            <a:ext cx="9085410" cy="4050314"/>
          </a:xfrm>
          <a:prstGeom prst="rect">
            <a:avLst/>
          </a:prstGeom>
        </p:spPr>
      </p:pic>
    </p:spTree>
    <p:extLst>
      <p:ext uri="{BB962C8B-B14F-4D97-AF65-F5344CB8AC3E}">
        <p14:creationId xmlns:p14="http://schemas.microsoft.com/office/powerpoint/2010/main" val="1533421167"/>
      </p:ext>
    </p:extLst>
  </p:cSld>
  <p:clrMapOvr>
    <a:masterClrMapping/>
  </p:clrMapOvr>
  <p:transition>
    <p:rand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F3FE-AE0B-7C4A-BBB7-9CF7EE2D5E75}"/>
              </a:ext>
            </a:extLst>
          </p:cNvPr>
          <p:cNvSpPr>
            <a:spLocks noGrp="1"/>
          </p:cNvSpPr>
          <p:nvPr>
            <p:ph type="title"/>
          </p:nvPr>
        </p:nvSpPr>
        <p:spPr/>
        <p:txBody>
          <a:bodyPr/>
          <a:lstStyle/>
          <a:p>
            <a:r>
              <a:rPr lang="zh-TW" altLang="en-US" dirty="0"/>
              <a:t>访问控制</a:t>
            </a:r>
            <a:endParaRPr lang="en-US" dirty="0"/>
          </a:p>
        </p:txBody>
      </p:sp>
      <p:pic>
        <p:nvPicPr>
          <p:cNvPr id="3" name="Picture 2">
            <a:extLst>
              <a:ext uri="{FF2B5EF4-FFF2-40B4-BE49-F238E27FC236}">
                <a16:creationId xmlns:a16="http://schemas.microsoft.com/office/drawing/2014/main" id="{FBA9FF76-0C32-9047-861C-ECA0E2DDC6EB}"/>
              </a:ext>
            </a:extLst>
          </p:cNvPr>
          <p:cNvPicPr>
            <a:picLocks noChangeAspect="1"/>
          </p:cNvPicPr>
          <p:nvPr/>
        </p:nvPicPr>
        <p:blipFill>
          <a:blip r:embed="rId2"/>
          <a:stretch>
            <a:fillRect/>
          </a:stretch>
        </p:blipFill>
        <p:spPr>
          <a:xfrm>
            <a:off x="16680" y="2060848"/>
            <a:ext cx="8926565" cy="4248472"/>
          </a:xfrm>
          <a:prstGeom prst="rect">
            <a:avLst/>
          </a:prstGeom>
        </p:spPr>
      </p:pic>
    </p:spTree>
    <p:extLst>
      <p:ext uri="{BB962C8B-B14F-4D97-AF65-F5344CB8AC3E}">
        <p14:creationId xmlns:p14="http://schemas.microsoft.com/office/powerpoint/2010/main" val="3264204704"/>
      </p:ext>
    </p:extLst>
  </p:cSld>
  <p:clrMapOvr>
    <a:masterClrMapping/>
  </p:clrMapOvr>
  <p:transition>
    <p:rand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F3FE-AE0B-7C4A-BBB7-9CF7EE2D5E75}"/>
              </a:ext>
            </a:extLst>
          </p:cNvPr>
          <p:cNvSpPr>
            <a:spLocks noGrp="1"/>
          </p:cNvSpPr>
          <p:nvPr>
            <p:ph type="title"/>
          </p:nvPr>
        </p:nvSpPr>
        <p:spPr/>
        <p:txBody>
          <a:bodyPr/>
          <a:lstStyle/>
          <a:p>
            <a:r>
              <a:rPr lang="zh-TW" altLang="en-US" dirty="0"/>
              <a:t>访问控制</a:t>
            </a:r>
            <a:endParaRPr lang="en-US" dirty="0"/>
          </a:p>
        </p:txBody>
      </p:sp>
      <p:pic>
        <p:nvPicPr>
          <p:cNvPr id="4" name="Picture 3">
            <a:extLst>
              <a:ext uri="{FF2B5EF4-FFF2-40B4-BE49-F238E27FC236}">
                <a16:creationId xmlns:a16="http://schemas.microsoft.com/office/drawing/2014/main" id="{FBFD2FA4-2616-4E43-B705-231A03C7CABD}"/>
              </a:ext>
            </a:extLst>
          </p:cNvPr>
          <p:cNvPicPr>
            <a:picLocks noChangeAspect="1"/>
          </p:cNvPicPr>
          <p:nvPr/>
        </p:nvPicPr>
        <p:blipFill>
          <a:blip r:embed="rId2"/>
          <a:stretch>
            <a:fillRect/>
          </a:stretch>
        </p:blipFill>
        <p:spPr>
          <a:xfrm>
            <a:off x="15038" y="2132856"/>
            <a:ext cx="9148962" cy="3816424"/>
          </a:xfrm>
          <a:prstGeom prst="rect">
            <a:avLst/>
          </a:prstGeom>
        </p:spPr>
      </p:pic>
    </p:spTree>
    <p:extLst>
      <p:ext uri="{BB962C8B-B14F-4D97-AF65-F5344CB8AC3E}">
        <p14:creationId xmlns:p14="http://schemas.microsoft.com/office/powerpoint/2010/main" val="2204006886"/>
      </p:ext>
    </p:extLst>
  </p:cSld>
  <p:clrMapOvr>
    <a:masterClrMapping/>
  </p:clrMapOvr>
  <p:transition>
    <p:rand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4D999-0367-2348-8474-35BA3D33BD4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B2467C3-915C-4E40-A4D5-94DD99055855}"/>
              </a:ext>
            </a:extLst>
          </p:cNvPr>
          <p:cNvPicPr>
            <a:picLocks noChangeAspect="1"/>
          </p:cNvPicPr>
          <p:nvPr/>
        </p:nvPicPr>
        <p:blipFill>
          <a:blip r:embed="rId2"/>
          <a:stretch>
            <a:fillRect/>
          </a:stretch>
        </p:blipFill>
        <p:spPr>
          <a:xfrm>
            <a:off x="-36512" y="1916833"/>
            <a:ext cx="9281076" cy="3961630"/>
          </a:xfrm>
          <a:prstGeom prst="rect">
            <a:avLst/>
          </a:prstGeom>
        </p:spPr>
      </p:pic>
    </p:spTree>
    <p:extLst>
      <p:ext uri="{BB962C8B-B14F-4D97-AF65-F5344CB8AC3E}">
        <p14:creationId xmlns:p14="http://schemas.microsoft.com/office/powerpoint/2010/main" val="1771424843"/>
      </p:ext>
    </p:extLst>
  </p:cSld>
  <p:clrMapOvr>
    <a:masterClrMapping/>
  </p:clrMapOvr>
  <p:transition>
    <p:rand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13">
            <a:extLst>
              <a:ext uri="{FF2B5EF4-FFF2-40B4-BE49-F238E27FC236}">
                <a16:creationId xmlns:a16="http://schemas.microsoft.com/office/drawing/2014/main" id="{A101381B-2651-EC40-9412-23ECFE15670C}"/>
              </a:ext>
            </a:extLst>
          </p:cNvPr>
          <p:cNvSpPr txBox="1">
            <a:spLocks noChangeArrowheads="1"/>
          </p:cNvSpPr>
          <p:nvPr/>
        </p:nvSpPr>
        <p:spPr bwMode="auto">
          <a:xfrm>
            <a:off x="1447800" y="4267200"/>
            <a:ext cx="701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b="1"/>
          </a:p>
        </p:txBody>
      </p:sp>
      <p:sp>
        <p:nvSpPr>
          <p:cNvPr id="71683" name="TextBox 8">
            <a:extLst>
              <a:ext uri="{FF2B5EF4-FFF2-40B4-BE49-F238E27FC236}">
                <a16:creationId xmlns:a16="http://schemas.microsoft.com/office/drawing/2014/main" id="{38E0B153-829F-8848-B577-224EAD5ABDBF}"/>
              </a:ext>
            </a:extLst>
          </p:cNvPr>
          <p:cNvSpPr txBox="1">
            <a:spLocks noChangeArrowheads="1"/>
          </p:cNvSpPr>
          <p:nvPr/>
        </p:nvSpPr>
        <p:spPr bwMode="auto">
          <a:xfrm>
            <a:off x="714375" y="1196975"/>
            <a:ext cx="7529513"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ts val="4000"/>
              </a:lnSpc>
            </a:pPr>
            <a:r>
              <a:rPr lang="zh-CN" altLang="en-US" sz="2800" b="1">
                <a:solidFill>
                  <a:srgbClr val="3333FF"/>
                </a:solidFill>
                <a:latin typeface="幼圆" pitchFamily="49" charset="-122"/>
                <a:ea typeface="幼圆" pitchFamily="49" charset="-122"/>
              </a:rPr>
              <a:t>本章结束了，你应该能够：</a:t>
            </a:r>
            <a:endParaRPr lang="en-US" altLang="zh-CN" sz="2800" b="1">
              <a:solidFill>
                <a:srgbClr val="3333FF"/>
              </a:solidFill>
              <a:latin typeface="幼圆" pitchFamily="49" charset="-122"/>
              <a:ea typeface="幼圆" pitchFamily="49" charset="-122"/>
            </a:endParaRPr>
          </a:p>
          <a:p>
            <a:pPr lvl="1" eaLnBrk="1" hangingPunct="1">
              <a:lnSpc>
                <a:spcPts val="4000"/>
              </a:lnSpc>
              <a:buClr>
                <a:srgbClr val="0000FF"/>
              </a:buClr>
              <a:buSzPct val="50000"/>
              <a:buFont typeface="Wingdings" pitchFamily="2" charset="2"/>
              <a:buChar char="n"/>
            </a:pPr>
            <a:r>
              <a:rPr lang="zh-CN" altLang="en-US" sz="2800" b="1">
                <a:solidFill>
                  <a:srgbClr val="3333FF"/>
                </a:solidFill>
                <a:latin typeface="幼圆" pitchFamily="49" charset="-122"/>
                <a:ea typeface="幼圆" pitchFamily="49" charset="-122"/>
              </a:rPr>
              <a:t> 理解</a:t>
            </a:r>
            <a:r>
              <a:rPr lang="zh-CN" altLang="zh-CN" sz="2800" b="1">
                <a:solidFill>
                  <a:srgbClr val="3333FF"/>
                </a:solidFill>
                <a:latin typeface="幼圆" pitchFamily="49" charset="-122"/>
                <a:ea typeface="幼圆" pitchFamily="49" charset="-122"/>
              </a:rPr>
              <a:t>文件</a:t>
            </a:r>
            <a:r>
              <a:rPr lang="zh-CN" altLang="en-US" sz="2800" b="1">
                <a:solidFill>
                  <a:srgbClr val="3333FF"/>
                </a:solidFill>
                <a:latin typeface="幼圆" pitchFamily="49" charset="-122"/>
                <a:ea typeface="幼圆" pitchFamily="49" charset="-122"/>
              </a:rPr>
              <a:t>、</a:t>
            </a:r>
            <a:r>
              <a:rPr lang="zh-CN" altLang="zh-CN" sz="2800" b="1">
                <a:solidFill>
                  <a:srgbClr val="3333FF"/>
                </a:solidFill>
                <a:latin typeface="幼圆" pitchFamily="49" charset="-122"/>
                <a:ea typeface="幼圆" pitchFamily="49" charset="-122"/>
              </a:rPr>
              <a:t>文件系统</a:t>
            </a:r>
            <a:r>
              <a:rPr lang="zh-CN" altLang="en-US" sz="2800" b="1">
                <a:solidFill>
                  <a:srgbClr val="3333FF"/>
                </a:solidFill>
                <a:latin typeface="幼圆" pitchFamily="49" charset="-122"/>
                <a:ea typeface="幼圆" pitchFamily="49" charset="-122"/>
              </a:rPr>
              <a:t>的概念</a:t>
            </a:r>
            <a:endParaRPr lang="en-US" altLang="zh-CN" sz="2800" b="1">
              <a:solidFill>
                <a:srgbClr val="3333FF"/>
              </a:solidFill>
              <a:latin typeface="幼圆" pitchFamily="49" charset="-122"/>
              <a:ea typeface="幼圆" pitchFamily="49" charset="-122"/>
            </a:endParaRPr>
          </a:p>
          <a:p>
            <a:pPr lvl="1" eaLnBrk="1" hangingPunct="1">
              <a:lnSpc>
                <a:spcPts val="4000"/>
              </a:lnSpc>
              <a:buClr>
                <a:srgbClr val="0000FF"/>
              </a:buClr>
              <a:buSzPct val="50000"/>
              <a:buFont typeface="Wingdings" pitchFamily="2" charset="2"/>
              <a:buChar char="n"/>
            </a:pPr>
            <a:r>
              <a:rPr lang="zh-CN" altLang="en-US" sz="2800" b="1">
                <a:solidFill>
                  <a:srgbClr val="3333FF"/>
                </a:solidFill>
                <a:latin typeface="幼圆" pitchFamily="49" charset="-122"/>
                <a:ea typeface="幼圆" pitchFamily="49" charset="-122"/>
              </a:rPr>
              <a:t> 了解</a:t>
            </a:r>
            <a:r>
              <a:rPr lang="zh-CN" altLang="zh-CN" sz="2800" b="1">
                <a:solidFill>
                  <a:srgbClr val="3333FF"/>
                </a:solidFill>
                <a:latin typeface="幼圆" pitchFamily="49" charset="-122"/>
                <a:ea typeface="幼圆" pitchFamily="49" charset="-122"/>
              </a:rPr>
              <a:t>文件类型</a:t>
            </a:r>
            <a:r>
              <a:rPr lang="zh-CN" altLang="en-US" sz="2800" b="1">
                <a:solidFill>
                  <a:srgbClr val="3333FF"/>
                </a:solidFill>
                <a:latin typeface="幼圆" pitchFamily="49" charset="-122"/>
                <a:ea typeface="幼圆" pitchFamily="49" charset="-122"/>
              </a:rPr>
              <a:t>及文件</a:t>
            </a:r>
            <a:r>
              <a:rPr lang="zh-CN" altLang="zh-CN" sz="2800" b="1">
                <a:solidFill>
                  <a:srgbClr val="3333FF"/>
                </a:solidFill>
                <a:latin typeface="幼圆" pitchFamily="49" charset="-122"/>
                <a:ea typeface="幼圆" pitchFamily="49" charset="-122"/>
              </a:rPr>
              <a:t>操作</a:t>
            </a:r>
            <a:endParaRPr lang="en-US" altLang="zh-CN" sz="2800" b="1">
              <a:solidFill>
                <a:srgbClr val="3333FF"/>
              </a:solidFill>
              <a:latin typeface="幼圆" pitchFamily="49" charset="-122"/>
              <a:ea typeface="幼圆" pitchFamily="49" charset="-122"/>
            </a:endParaRPr>
          </a:p>
          <a:p>
            <a:pPr lvl="1" eaLnBrk="1" hangingPunct="1">
              <a:lnSpc>
                <a:spcPts val="4000"/>
              </a:lnSpc>
              <a:buClr>
                <a:srgbClr val="0000FF"/>
              </a:buClr>
              <a:buSzPct val="50000"/>
              <a:buFont typeface="Wingdings" pitchFamily="2" charset="2"/>
              <a:buChar char="n"/>
            </a:pPr>
            <a:r>
              <a:rPr lang="zh-CN" altLang="en-US" sz="2800" b="1">
                <a:solidFill>
                  <a:srgbClr val="3333FF"/>
                </a:solidFill>
                <a:latin typeface="幼圆" pitchFamily="49" charset="-122"/>
                <a:ea typeface="幼圆" pitchFamily="49" charset="-122"/>
              </a:rPr>
              <a:t> 理解</a:t>
            </a:r>
            <a:r>
              <a:rPr lang="zh-CN" altLang="zh-CN" sz="2800" b="1">
                <a:solidFill>
                  <a:srgbClr val="3333FF"/>
                </a:solidFill>
                <a:latin typeface="幼圆" pitchFamily="49" charset="-122"/>
                <a:ea typeface="幼圆" pitchFamily="49" charset="-122"/>
              </a:rPr>
              <a:t>文件的逻辑结构；</a:t>
            </a:r>
            <a:endParaRPr lang="en-US" altLang="zh-CN" sz="2800" b="1">
              <a:solidFill>
                <a:srgbClr val="3333FF"/>
              </a:solidFill>
              <a:latin typeface="幼圆" pitchFamily="49" charset="-122"/>
              <a:ea typeface="幼圆" pitchFamily="49" charset="-122"/>
            </a:endParaRPr>
          </a:p>
          <a:p>
            <a:pPr lvl="1" eaLnBrk="1" hangingPunct="1">
              <a:lnSpc>
                <a:spcPts val="4000"/>
              </a:lnSpc>
              <a:buClr>
                <a:srgbClr val="0000FF"/>
              </a:buClr>
              <a:buSzPct val="50000"/>
              <a:buFont typeface="Wingdings" pitchFamily="2" charset="2"/>
              <a:buChar char="n"/>
            </a:pPr>
            <a:r>
              <a:rPr lang="zh-CN" altLang="en-US" sz="2800" b="1">
                <a:solidFill>
                  <a:srgbClr val="3333FF"/>
                </a:solidFill>
                <a:latin typeface="幼圆" pitchFamily="49" charset="-122"/>
                <a:ea typeface="幼圆" pitchFamily="49" charset="-122"/>
              </a:rPr>
              <a:t> 掌握文件的物理结构及</a:t>
            </a:r>
            <a:r>
              <a:rPr lang="zh-CN" altLang="zh-CN" sz="2800" b="1">
                <a:solidFill>
                  <a:srgbClr val="3333FF"/>
                </a:solidFill>
                <a:latin typeface="幼圆" pitchFamily="49" charset="-122"/>
                <a:ea typeface="幼圆" pitchFamily="49" charset="-122"/>
              </a:rPr>
              <a:t>外存分配方式</a:t>
            </a:r>
            <a:endParaRPr lang="en-US" altLang="zh-CN" sz="2800" b="1">
              <a:solidFill>
                <a:srgbClr val="3333FF"/>
              </a:solidFill>
              <a:latin typeface="幼圆" pitchFamily="49" charset="-122"/>
              <a:ea typeface="幼圆" pitchFamily="49" charset="-122"/>
            </a:endParaRPr>
          </a:p>
          <a:p>
            <a:pPr lvl="1" eaLnBrk="1" hangingPunct="1">
              <a:lnSpc>
                <a:spcPts val="4000"/>
              </a:lnSpc>
              <a:buClr>
                <a:srgbClr val="0000FF"/>
              </a:buClr>
              <a:buSzPct val="50000"/>
              <a:buFont typeface="Wingdings" pitchFamily="2" charset="2"/>
              <a:buChar char="n"/>
            </a:pPr>
            <a:r>
              <a:rPr lang="zh-CN" altLang="en-US" sz="2800" b="1">
                <a:solidFill>
                  <a:srgbClr val="3333FF"/>
                </a:solidFill>
                <a:latin typeface="幼圆" pitchFamily="49" charset="-122"/>
                <a:ea typeface="幼圆" pitchFamily="49" charset="-122"/>
              </a:rPr>
              <a:t> 了解</a:t>
            </a:r>
            <a:r>
              <a:rPr lang="zh-CN" altLang="zh-CN" sz="2800" b="1">
                <a:solidFill>
                  <a:srgbClr val="3333FF"/>
                </a:solidFill>
                <a:latin typeface="幼圆" pitchFamily="49" charset="-122"/>
                <a:ea typeface="幼圆" pitchFamily="49" charset="-122"/>
              </a:rPr>
              <a:t>目录管理</a:t>
            </a:r>
            <a:r>
              <a:rPr lang="zh-CN" altLang="en-US" sz="2800" b="1">
                <a:solidFill>
                  <a:srgbClr val="3333FF"/>
                </a:solidFill>
                <a:latin typeface="幼圆" pitchFamily="49" charset="-122"/>
                <a:ea typeface="幼圆" pitchFamily="49" charset="-122"/>
              </a:rPr>
              <a:t>的目的及方法</a:t>
            </a:r>
            <a:endParaRPr lang="en-US" altLang="zh-CN" sz="2800" b="1">
              <a:solidFill>
                <a:srgbClr val="3333FF"/>
              </a:solidFill>
              <a:latin typeface="幼圆" pitchFamily="49" charset="-122"/>
              <a:ea typeface="幼圆" pitchFamily="49" charset="-122"/>
            </a:endParaRPr>
          </a:p>
          <a:p>
            <a:pPr lvl="1" eaLnBrk="1" hangingPunct="1">
              <a:lnSpc>
                <a:spcPts val="4000"/>
              </a:lnSpc>
              <a:buClr>
                <a:srgbClr val="0000FF"/>
              </a:buClr>
              <a:buSzPct val="50000"/>
              <a:buFont typeface="Wingdings" pitchFamily="2" charset="2"/>
              <a:buChar char="n"/>
            </a:pPr>
            <a:r>
              <a:rPr lang="zh-CN" altLang="en-US" sz="2800" b="1">
                <a:solidFill>
                  <a:srgbClr val="3333FF"/>
                </a:solidFill>
                <a:latin typeface="幼圆" pitchFamily="49" charset="-122"/>
                <a:ea typeface="幼圆" pitchFamily="49" charset="-122"/>
              </a:rPr>
              <a:t> 掌握</a:t>
            </a:r>
            <a:r>
              <a:rPr lang="zh-CN" altLang="zh-CN" sz="2800" b="1">
                <a:solidFill>
                  <a:srgbClr val="3333FF"/>
                </a:solidFill>
                <a:latin typeface="幼圆" pitchFamily="49" charset="-122"/>
                <a:ea typeface="幼圆" pitchFamily="49" charset="-122"/>
              </a:rPr>
              <a:t>文件存储空间管理</a:t>
            </a:r>
            <a:r>
              <a:rPr lang="zh-CN" altLang="en-US" sz="2800" b="1">
                <a:solidFill>
                  <a:srgbClr val="3333FF"/>
                </a:solidFill>
                <a:latin typeface="幼圆" pitchFamily="49" charset="-122"/>
                <a:ea typeface="幼圆" pitchFamily="49" charset="-122"/>
              </a:rPr>
              <a:t>的基本方法</a:t>
            </a:r>
            <a:endParaRPr lang="en-US" altLang="zh-CN" sz="2800" b="1">
              <a:solidFill>
                <a:srgbClr val="3333FF"/>
              </a:solidFill>
              <a:latin typeface="幼圆" pitchFamily="49" charset="-122"/>
              <a:ea typeface="幼圆" pitchFamily="49" charset="-122"/>
            </a:endParaRPr>
          </a:p>
          <a:p>
            <a:pPr lvl="1" eaLnBrk="1" hangingPunct="1">
              <a:lnSpc>
                <a:spcPts val="4000"/>
              </a:lnSpc>
              <a:buClr>
                <a:srgbClr val="0000FF"/>
              </a:buClr>
              <a:buSzPct val="50000"/>
              <a:buFont typeface="Wingdings" pitchFamily="2" charset="2"/>
              <a:buChar char="n"/>
            </a:pPr>
            <a:r>
              <a:rPr lang="zh-CN" altLang="en-US" sz="2800" b="1">
                <a:solidFill>
                  <a:srgbClr val="3333FF"/>
                </a:solidFill>
                <a:latin typeface="幼圆" pitchFamily="49" charset="-122"/>
                <a:ea typeface="幼圆" pitchFamily="49" charset="-122"/>
              </a:rPr>
              <a:t> 了解</a:t>
            </a:r>
            <a:r>
              <a:rPr lang="zh-CN" altLang="zh-CN" sz="2800" b="1">
                <a:solidFill>
                  <a:srgbClr val="3333FF"/>
                </a:solidFill>
                <a:latin typeface="幼圆" pitchFamily="49" charset="-122"/>
                <a:ea typeface="幼圆" pitchFamily="49" charset="-122"/>
              </a:rPr>
              <a:t>文件共享</a:t>
            </a:r>
            <a:r>
              <a:rPr lang="zh-CN" altLang="en-US" sz="2800" b="1">
                <a:solidFill>
                  <a:srgbClr val="3333FF"/>
                </a:solidFill>
                <a:latin typeface="幼圆" pitchFamily="49" charset="-122"/>
                <a:ea typeface="幼圆" pitchFamily="49" charset="-122"/>
              </a:rPr>
              <a:t>的方法</a:t>
            </a:r>
            <a:endParaRPr lang="en-US" altLang="zh-CN" sz="2800" b="1">
              <a:solidFill>
                <a:srgbClr val="3333FF"/>
              </a:solidFill>
              <a:latin typeface="幼圆" pitchFamily="49" charset="-122"/>
              <a:ea typeface="幼圆" pitchFamily="49" charset="-122"/>
            </a:endParaRPr>
          </a:p>
          <a:p>
            <a:pPr lvl="1" eaLnBrk="1" hangingPunct="1">
              <a:lnSpc>
                <a:spcPts val="4000"/>
              </a:lnSpc>
              <a:buClr>
                <a:srgbClr val="0000FF"/>
              </a:buClr>
              <a:buSzPct val="50000"/>
              <a:buFont typeface="Wingdings" pitchFamily="2" charset="2"/>
              <a:buChar char="n"/>
            </a:pPr>
            <a:r>
              <a:rPr lang="zh-CN" altLang="en-US" sz="2800" b="1">
                <a:solidFill>
                  <a:srgbClr val="3333FF"/>
                </a:solidFill>
                <a:latin typeface="幼圆" pitchFamily="49" charset="-122"/>
                <a:ea typeface="幼圆" pitchFamily="49" charset="-122"/>
              </a:rPr>
              <a:t> 了解</a:t>
            </a:r>
            <a:r>
              <a:rPr lang="zh-CN" altLang="zh-CN" sz="2800" b="1">
                <a:solidFill>
                  <a:srgbClr val="3333FF"/>
                </a:solidFill>
                <a:latin typeface="幼圆" pitchFamily="49" charset="-122"/>
                <a:ea typeface="幼圆" pitchFamily="49" charset="-122"/>
              </a:rPr>
              <a:t>文件保护</a:t>
            </a:r>
            <a:r>
              <a:rPr lang="zh-CN" altLang="en-US" sz="2800" b="1">
                <a:solidFill>
                  <a:srgbClr val="3333FF"/>
                </a:solidFill>
                <a:latin typeface="幼圆" pitchFamily="49" charset="-122"/>
                <a:ea typeface="幼圆" pitchFamily="49" charset="-122"/>
              </a:rPr>
              <a:t>方法</a:t>
            </a:r>
          </a:p>
        </p:txBody>
      </p:sp>
    </p:spTree>
    <p:extLst>
      <p:ext uri="{BB962C8B-B14F-4D97-AF65-F5344CB8AC3E}">
        <p14:creationId xmlns:p14="http://schemas.microsoft.com/office/powerpoint/2010/main" val="3650675679"/>
      </p:ext>
    </p:extLst>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a:extLst>
              <a:ext uri="{FF2B5EF4-FFF2-40B4-BE49-F238E27FC236}">
                <a16:creationId xmlns:a16="http://schemas.microsoft.com/office/drawing/2014/main" id="{2C9A1A9A-D9B1-354E-8819-6A7A44A7E2D3}"/>
              </a:ext>
            </a:extLst>
          </p:cNvPr>
          <p:cNvSpPr txBox="1">
            <a:spLocks noChangeArrowheads="1"/>
          </p:cNvSpPr>
          <p:nvPr/>
        </p:nvSpPr>
        <p:spPr bwMode="auto">
          <a:xfrm>
            <a:off x="762000" y="0"/>
            <a:ext cx="838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FF0066"/>
                </a:solidFill>
              </a:rPr>
              <a:t>5.1   </a:t>
            </a:r>
            <a:r>
              <a:rPr lang="zh-CN" altLang="en-US" sz="2800" b="1" dirty="0">
                <a:solidFill>
                  <a:srgbClr val="FF0066"/>
                </a:solidFill>
              </a:rPr>
              <a:t>文件和文件系统</a:t>
            </a:r>
          </a:p>
        </p:txBody>
      </p:sp>
      <p:sp>
        <p:nvSpPr>
          <p:cNvPr id="23555" name="Text Box 3">
            <a:extLst>
              <a:ext uri="{FF2B5EF4-FFF2-40B4-BE49-F238E27FC236}">
                <a16:creationId xmlns:a16="http://schemas.microsoft.com/office/drawing/2014/main" id="{65101860-E5C2-8A41-9E7E-3F64454A6BF8}"/>
              </a:ext>
            </a:extLst>
          </p:cNvPr>
          <p:cNvSpPr txBox="1">
            <a:spLocks noChangeArrowheads="1"/>
          </p:cNvSpPr>
          <p:nvPr/>
        </p:nvSpPr>
        <p:spPr bwMode="auto">
          <a:xfrm>
            <a:off x="685800" y="533400"/>
            <a:ext cx="6553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dirty="0">
                <a:solidFill>
                  <a:srgbClr val="0000FF"/>
                </a:solidFill>
              </a:rPr>
              <a:t>5.1.3   </a:t>
            </a:r>
            <a:r>
              <a:rPr lang="zh-CN" altLang="en-US" sz="3200" b="1" dirty="0">
                <a:solidFill>
                  <a:srgbClr val="0000FF"/>
                </a:solidFill>
              </a:rPr>
              <a:t>文件系统的模型</a:t>
            </a:r>
          </a:p>
        </p:txBody>
      </p:sp>
      <p:sp>
        <p:nvSpPr>
          <p:cNvPr id="45066" name="Text Box 10">
            <a:extLst>
              <a:ext uri="{FF2B5EF4-FFF2-40B4-BE49-F238E27FC236}">
                <a16:creationId xmlns:a16="http://schemas.microsoft.com/office/drawing/2014/main" id="{CE79217A-22C1-EB48-A58F-776E1918389F}"/>
              </a:ext>
            </a:extLst>
          </p:cNvPr>
          <p:cNvSpPr txBox="1">
            <a:spLocks noChangeArrowheads="1"/>
          </p:cNvSpPr>
          <p:nvPr/>
        </p:nvSpPr>
        <p:spPr bwMode="auto">
          <a:xfrm>
            <a:off x="793750" y="1196975"/>
            <a:ext cx="1627188" cy="523875"/>
          </a:xfrm>
          <a:prstGeom prst="rect">
            <a:avLst/>
          </a:prstGeom>
          <a:solidFill>
            <a:srgbClr val="FFCC00"/>
          </a:solidFill>
          <a:ln w="9525">
            <a:noFill/>
            <a:miter lim="800000"/>
            <a:headEnd/>
            <a:tailEnd/>
          </a:ln>
          <a:effec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993300"/>
                </a:solidFill>
                <a:effectLst>
                  <a:outerShdw blurRad="38100" dist="38100" dir="2700000" algn="tl">
                    <a:srgbClr val="000000"/>
                  </a:outerShdw>
                </a:effectLst>
              </a:rPr>
              <a:t>文件系统</a:t>
            </a:r>
            <a:endParaRPr lang="zh-CN" altLang="en-US" sz="2800" b="1">
              <a:effectLst>
                <a:outerShdw blurRad="38100" dist="38100" dir="2700000" algn="tl">
                  <a:srgbClr val="FFFFFF"/>
                </a:outerShdw>
              </a:effectLst>
            </a:endParaRPr>
          </a:p>
        </p:txBody>
      </p:sp>
      <p:sp>
        <p:nvSpPr>
          <p:cNvPr id="45067" name="Text Box 11">
            <a:extLst>
              <a:ext uri="{FF2B5EF4-FFF2-40B4-BE49-F238E27FC236}">
                <a16:creationId xmlns:a16="http://schemas.microsoft.com/office/drawing/2014/main" id="{58E328F1-161F-6C41-9876-8762C6335A84}"/>
              </a:ext>
            </a:extLst>
          </p:cNvPr>
          <p:cNvSpPr txBox="1">
            <a:spLocks noChangeArrowheads="1"/>
          </p:cNvSpPr>
          <p:nvPr/>
        </p:nvSpPr>
        <p:spPr bwMode="auto">
          <a:xfrm>
            <a:off x="2457450" y="1171575"/>
            <a:ext cx="6677025" cy="52387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文件和对文件进行操纵和管理的软件集合</a:t>
            </a:r>
          </a:p>
        </p:txBody>
      </p:sp>
      <p:sp>
        <p:nvSpPr>
          <p:cNvPr id="45068" name="Text Box 12">
            <a:extLst>
              <a:ext uri="{FF2B5EF4-FFF2-40B4-BE49-F238E27FC236}">
                <a16:creationId xmlns:a16="http://schemas.microsoft.com/office/drawing/2014/main" id="{D9020363-D61A-3641-811F-C110B965B31E}"/>
              </a:ext>
            </a:extLst>
          </p:cNvPr>
          <p:cNvSpPr txBox="1">
            <a:spLocks noChangeArrowheads="1"/>
          </p:cNvSpPr>
          <p:nvPr/>
        </p:nvSpPr>
        <p:spPr bwMode="auto">
          <a:xfrm>
            <a:off x="827088" y="1897063"/>
            <a:ext cx="2592387" cy="523875"/>
          </a:xfrm>
          <a:prstGeom prst="rect">
            <a:avLst/>
          </a:prstGeom>
          <a:solidFill>
            <a:srgbClr val="FFCC00"/>
          </a:solidFill>
          <a:ln w="9525">
            <a:noFill/>
            <a:miter lim="800000"/>
            <a:headEnd/>
            <a:tailEnd/>
          </a:ln>
          <a:effec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993300"/>
                </a:solidFill>
                <a:effectLst>
                  <a:outerShdw blurRad="38100" dist="38100" dir="2700000" algn="tl">
                    <a:srgbClr val="000000"/>
                  </a:outerShdw>
                </a:effectLst>
              </a:rPr>
              <a:t>文件系统模型</a:t>
            </a:r>
            <a:endParaRPr lang="zh-CN" altLang="en-US" sz="2800" b="1">
              <a:effectLst>
                <a:outerShdw blurRad="38100" dist="38100" dir="2700000" algn="tl">
                  <a:srgbClr val="FFFFFF"/>
                </a:outerShdw>
              </a:effectLst>
            </a:endParaRPr>
          </a:p>
        </p:txBody>
      </p:sp>
      <p:grpSp>
        <p:nvGrpSpPr>
          <p:cNvPr id="2" name="Group 22">
            <a:extLst>
              <a:ext uri="{FF2B5EF4-FFF2-40B4-BE49-F238E27FC236}">
                <a16:creationId xmlns:a16="http://schemas.microsoft.com/office/drawing/2014/main" id="{E0872403-BE24-0342-8F37-4ADF9245DF18}"/>
              </a:ext>
            </a:extLst>
          </p:cNvPr>
          <p:cNvGrpSpPr>
            <a:grpSpLocks/>
          </p:cNvGrpSpPr>
          <p:nvPr/>
        </p:nvGrpSpPr>
        <p:grpSpPr bwMode="auto">
          <a:xfrm>
            <a:off x="684213" y="1916113"/>
            <a:ext cx="8077200" cy="4786312"/>
            <a:chOff x="431" y="1162"/>
            <a:chExt cx="5088" cy="3015"/>
          </a:xfrm>
        </p:grpSpPr>
        <p:grpSp>
          <p:nvGrpSpPr>
            <p:cNvPr id="23561" name="Group 15">
              <a:extLst>
                <a:ext uri="{FF2B5EF4-FFF2-40B4-BE49-F238E27FC236}">
                  <a16:creationId xmlns:a16="http://schemas.microsoft.com/office/drawing/2014/main" id="{BD1CE244-4577-6A49-982A-8C269EB81657}"/>
                </a:ext>
              </a:extLst>
            </p:cNvPr>
            <p:cNvGrpSpPr>
              <a:grpSpLocks/>
            </p:cNvGrpSpPr>
            <p:nvPr/>
          </p:nvGrpSpPr>
          <p:grpSpPr bwMode="auto">
            <a:xfrm>
              <a:off x="431" y="1162"/>
              <a:ext cx="5088" cy="3015"/>
              <a:chOff x="432" y="1141"/>
              <a:chExt cx="5088" cy="3015"/>
            </a:xfrm>
          </p:grpSpPr>
          <p:pic>
            <p:nvPicPr>
              <p:cNvPr id="23563" name="Picture 16" descr="t8-2">
                <a:extLst>
                  <a:ext uri="{FF2B5EF4-FFF2-40B4-BE49-F238E27FC236}">
                    <a16:creationId xmlns:a16="http://schemas.microsoft.com/office/drawing/2014/main" id="{BFDD6AA9-3B0F-2F4F-9638-2246C4BE60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 y="1438"/>
                <a:ext cx="4992" cy="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64" name="Group 17">
                <a:extLst>
                  <a:ext uri="{FF2B5EF4-FFF2-40B4-BE49-F238E27FC236}">
                    <a16:creationId xmlns:a16="http://schemas.microsoft.com/office/drawing/2014/main" id="{190FF6C6-8C3D-F442-AD62-846492CBB451}"/>
                  </a:ext>
                </a:extLst>
              </p:cNvPr>
              <p:cNvGrpSpPr>
                <a:grpSpLocks/>
              </p:cNvGrpSpPr>
              <p:nvPr/>
            </p:nvGrpSpPr>
            <p:grpSpPr bwMode="auto">
              <a:xfrm>
                <a:off x="1152" y="1141"/>
                <a:ext cx="4368" cy="3015"/>
                <a:chOff x="1152" y="1141"/>
                <a:chExt cx="4368" cy="3015"/>
              </a:xfrm>
            </p:grpSpPr>
            <p:sp>
              <p:nvSpPr>
                <p:cNvPr id="23565" name="AutoShape 18">
                  <a:extLst>
                    <a:ext uri="{FF2B5EF4-FFF2-40B4-BE49-F238E27FC236}">
                      <a16:creationId xmlns:a16="http://schemas.microsoft.com/office/drawing/2014/main" id="{95AE3D59-7265-9942-9EDF-A4BDE011335F}"/>
                    </a:ext>
                  </a:extLst>
                </p:cNvPr>
                <p:cNvSpPr>
                  <a:spLocks/>
                </p:cNvSpPr>
                <p:nvPr/>
              </p:nvSpPr>
              <p:spPr bwMode="auto">
                <a:xfrm>
                  <a:off x="3391" y="3772"/>
                  <a:ext cx="804" cy="384"/>
                </a:xfrm>
                <a:prstGeom prst="borderCallout1">
                  <a:avLst>
                    <a:gd name="adj1" fmla="val 18750"/>
                    <a:gd name="adj2" fmla="val 105972"/>
                    <a:gd name="adj3" fmla="val -184375"/>
                    <a:gd name="adj4" fmla="val 107463"/>
                  </a:avLst>
                </a:prstGeom>
                <a:noFill/>
                <a:ln w="12700">
                  <a:solidFill>
                    <a:srgbClr val="66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b="1">
                      <a:solidFill>
                        <a:schemeClr val="tx2"/>
                      </a:solidFill>
                    </a:rPr>
                    <a:t>最底层</a:t>
                  </a:r>
                </a:p>
              </p:txBody>
            </p:sp>
            <p:sp>
              <p:nvSpPr>
                <p:cNvPr id="23566" name="AutoShape 19">
                  <a:extLst>
                    <a:ext uri="{FF2B5EF4-FFF2-40B4-BE49-F238E27FC236}">
                      <a16:creationId xmlns:a16="http://schemas.microsoft.com/office/drawing/2014/main" id="{CA060DA4-825A-6A42-9846-F1C55377596F}"/>
                    </a:ext>
                  </a:extLst>
                </p:cNvPr>
                <p:cNvSpPr>
                  <a:spLocks/>
                </p:cNvSpPr>
                <p:nvPr/>
              </p:nvSpPr>
              <p:spPr bwMode="auto">
                <a:xfrm>
                  <a:off x="1152" y="3636"/>
                  <a:ext cx="816" cy="384"/>
                </a:xfrm>
                <a:prstGeom prst="borderCallout1">
                  <a:avLst>
                    <a:gd name="adj1" fmla="val 18750"/>
                    <a:gd name="adj2" fmla="val -5884"/>
                    <a:gd name="adj3" fmla="val -268750"/>
                    <a:gd name="adj4" fmla="val -13236"/>
                  </a:avLst>
                </a:prstGeom>
                <a:noFill/>
                <a:ln w="12700">
                  <a:solidFill>
                    <a:srgbClr val="66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b="1">
                      <a:solidFill>
                        <a:schemeClr val="tx2"/>
                      </a:solidFill>
                    </a:rPr>
                    <a:t>中间层</a:t>
                  </a:r>
                </a:p>
              </p:txBody>
            </p:sp>
            <p:sp>
              <p:nvSpPr>
                <p:cNvPr id="23567" name="AutoShape 20">
                  <a:extLst>
                    <a:ext uri="{FF2B5EF4-FFF2-40B4-BE49-F238E27FC236}">
                      <a16:creationId xmlns:a16="http://schemas.microsoft.com/office/drawing/2014/main" id="{E7FB5C54-5364-5B49-8214-D626ED659122}"/>
                    </a:ext>
                  </a:extLst>
                </p:cNvPr>
                <p:cNvSpPr>
                  <a:spLocks/>
                </p:cNvSpPr>
                <p:nvPr/>
              </p:nvSpPr>
              <p:spPr bwMode="auto">
                <a:xfrm>
                  <a:off x="4500" y="1141"/>
                  <a:ext cx="1020" cy="384"/>
                </a:xfrm>
                <a:prstGeom prst="borderCallout1">
                  <a:avLst>
                    <a:gd name="adj1" fmla="val 18750"/>
                    <a:gd name="adj2" fmla="val -4704"/>
                    <a:gd name="adj3" fmla="val 165625"/>
                    <a:gd name="adj4" fmla="val -63528"/>
                  </a:avLst>
                </a:prstGeom>
                <a:noFill/>
                <a:ln w="12700">
                  <a:solidFill>
                    <a:srgbClr val="66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b="1">
                      <a:solidFill>
                        <a:schemeClr val="tx2"/>
                      </a:solidFill>
                    </a:rPr>
                    <a:t>最高层</a:t>
                  </a:r>
                </a:p>
              </p:txBody>
            </p:sp>
          </p:grpSp>
        </p:grpSp>
        <p:sp>
          <p:nvSpPr>
            <p:cNvPr id="23562" name="Rectangle 21">
              <a:extLst>
                <a:ext uri="{FF2B5EF4-FFF2-40B4-BE49-F238E27FC236}">
                  <a16:creationId xmlns:a16="http://schemas.microsoft.com/office/drawing/2014/main" id="{6E97BE62-53BC-2042-9B82-EE84FAB04E4D}"/>
                </a:ext>
              </a:extLst>
            </p:cNvPr>
            <p:cNvSpPr>
              <a:spLocks noChangeArrowheads="1"/>
            </p:cNvSpPr>
            <p:nvPr/>
          </p:nvSpPr>
          <p:spPr bwMode="auto">
            <a:xfrm>
              <a:off x="2200" y="3430"/>
              <a:ext cx="408" cy="25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dirty="0"/>
                <a:t>5-2</a:t>
              </a:r>
            </a:p>
          </p:txBody>
        </p:sp>
      </p:grpSp>
      <p:sp>
        <p:nvSpPr>
          <p:cNvPr id="23560" name="矩形 21">
            <a:extLst>
              <a:ext uri="{FF2B5EF4-FFF2-40B4-BE49-F238E27FC236}">
                <a16:creationId xmlns:a16="http://schemas.microsoft.com/office/drawing/2014/main" id="{8CAAFE9E-B7FF-234B-9BBE-13E359086E50}"/>
              </a:ext>
            </a:extLst>
          </p:cNvPr>
          <p:cNvSpPr>
            <a:spLocks noChangeArrowheads="1"/>
          </p:cNvSpPr>
          <p:nvPr/>
        </p:nvSpPr>
        <p:spPr bwMode="auto">
          <a:xfrm>
            <a:off x="4787900" y="4686300"/>
            <a:ext cx="647700" cy="360363"/>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63401454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5066"/>
                                        </p:tgtEl>
                                        <p:attrNameLst>
                                          <p:attrName>style.visibility</p:attrName>
                                        </p:attrNameLst>
                                      </p:cBhvr>
                                      <p:to>
                                        <p:strVal val="visible"/>
                                      </p:to>
                                    </p:set>
                                    <p:animEffect transition="in" filter="box(out)">
                                      <p:cBhvr>
                                        <p:cTn id="7" dur="500"/>
                                        <p:tgtEl>
                                          <p:spTgt spid="45066"/>
                                        </p:tgtEl>
                                      </p:cBhvr>
                                    </p:animEffect>
                                  </p:childTnLst>
                                </p:cTn>
                              </p:par>
                            </p:childTnLst>
                          </p:cTn>
                        </p:par>
                        <p:par>
                          <p:cTn id="8" fill="hold" nodeType="afterGroup">
                            <p:stCondLst>
                              <p:cond delay="500"/>
                            </p:stCondLst>
                            <p:childTnLst>
                              <p:par>
                                <p:cTn id="9" presetID="24" presetClass="entr" presetSubtype="0" fill="hold" grpId="0" nodeType="afterEffect">
                                  <p:stCondLst>
                                    <p:cond delay="0"/>
                                  </p:stCondLst>
                                  <p:childTnLst>
                                    <p:set>
                                      <p:cBhvr>
                                        <p:cTn id="10" dur="1" fill="hold">
                                          <p:stCondLst>
                                            <p:cond delay="499"/>
                                          </p:stCondLst>
                                        </p:cTn>
                                        <p:tgtEl>
                                          <p:spTgt spid="45067"/>
                                        </p:tgtEl>
                                        <p:attrNameLst>
                                          <p:attrName>style.visibility</p:attrName>
                                        </p:attrNameLst>
                                      </p:cBhvr>
                                      <p:to>
                                        <p:strVal val="visible"/>
                                      </p:to>
                                    </p:set>
                                    <p:anim to="" calcmode="lin" valueType="num">
                                      <p:cBhvr>
                                        <p:cTn id="11" dur="1" fill="hold"/>
                                        <p:tgtEl>
                                          <p:spTgt spid="45067"/>
                                        </p:tgtEl>
                                        <p:attrNameLst>
                                          <p:attrName/>
                                        </p:attrNameLst>
                                      </p:cBhvr>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32" fill="hold" grpId="0" nodeType="clickEffect">
                                  <p:stCondLst>
                                    <p:cond delay="0"/>
                                  </p:stCondLst>
                                  <p:childTnLst>
                                    <p:set>
                                      <p:cBhvr>
                                        <p:cTn id="15" dur="1" fill="hold">
                                          <p:stCondLst>
                                            <p:cond delay="0"/>
                                          </p:stCondLst>
                                        </p:cTn>
                                        <p:tgtEl>
                                          <p:spTgt spid="45068"/>
                                        </p:tgtEl>
                                        <p:attrNameLst>
                                          <p:attrName>style.visibility</p:attrName>
                                        </p:attrNameLst>
                                      </p:cBhvr>
                                      <p:to>
                                        <p:strVal val="visible"/>
                                      </p:to>
                                    </p:set>
                                    <p:animEffect transition="in" filter="box(out)">
                                      <p:cBhvr>
                                        <p:cTn id="16" dur="500"/>
                                        <p:tgtEl>
                                          <p:spTgt spid="4506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8" presetClass="entr" presetSubtype="16"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amond(in)">
                                      <p:cBhvr>
                                        <p:cTn id="2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6" grpId="0" animBg="1" autoUpdateAnimBg="0"/>
      <p:bldP spid="45067" grpId="0" animBg="1" autoUpdateAnimBg="0"/>
      <p:bldP spid="45068" grpId="0" animBg="1" autoUpdateAnimBg="0"/>
    </p:bldLst>
  </p:timing>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第4章 存储管理(1)">
  <a:themeElements>
    <a:clrScheme name="">
      <a:dk1>
        <a:srgbClr val="000000"/>
      </a:dk1>
      <a:lt1>
        <a:srgbClr val="FFFFFF"/>
      </a:lt1>
      <a:dk2>
        <a:srgbClr val="000000"/>
      </a:dk2>
      <a:lt2>
        <a:srgbClr val="808080"/>
      </a:lt2>
      <a:accent1>
        <a:srgbClr val="5B8CC1"/>
      </a:accent1>
      <a:accent2>
        <a:srgbClr val="333399"/>
      </a:accent2>
      <a:accent3>
        <a:srgbClr val="FFFFFF"/>
      </a:accent3>
      <a:accent4>
        <a:srgbClr val="000000"/>
      </a:accent4>
      <a:accent5>
        <a:srgbClr val="B6C5DC"/>
      </a:accent5>
      <a:accent6>
        <a:srgbClr val="2D2D89"/>
      </a:accent6>
      <a:hlink>
        <a:srgbClr val="002850"/>
      </a:hlink>
      <a:folHlink>
        <a:srgbClr val="66B2FE"/>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第4章 存储管理(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第4章 存储管理(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第4章 存储管理(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第4章 存储管理(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第4章 存储管理(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第4章 存储管理(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第4章 存储管理(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第4章 存储管理(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第4章 存储管理(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第4章 存储管理(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第4章 存储管理(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第4章 存储管理(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第4章 存储管理(1) 13">
        <a:dk1>
          <a:srgbClr val="000000"/>
        </a:dk1>
        <a:lt1>
          <a:srgbClr val="FFFFFF"/>
        </a:lt1>
        <a:dk2>
          <a:srgbClr val="000000"/>
        </a:dk2>
        <a:lt2>
          <a:srgbClr val="808080"/>
        </a:lt2>
        <a:accent1>
          <a:srgbClr val="5B8CC1"/>
        </a:accent1>
        <a:accent2>
          <a:srgbClr val="333399"/>
        </a:accent2>
        <a:accent3>
          <a:srgbClr val="FFFFFF"/>
        </a:accent3>
        <a:accent4>
          <a:srgbClr val="000000"/>
        </a:accent4>
        <a:accent5>
          <a:srgbClr val="B5C5DD"/>
        </a:accent5>
        <a:accent6>
          <a:srgbClr val="2D2D8A"/>
        </a:accent6>
        <a:hlink>
          <a:srgbClr val="002850"/>
        </a:hlink>
        <a:folHlink>
          <a:srgbClr val="66B2F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6.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131</TotalTime>
  <Pages>0</Pages>
  <Words>6925</Words>
  <Characters>0</Characters>
  <Application>Microsoft Macintosh PowerPoint</Application>
  <DocSecurity>0</DocSecurity>
  <PresentationFormat>On-screen Show (4:3)</PresentationFormat>
  <Lines>0</Lines>
  <Paragraphs>619</Paragraphs>
  <Slides>84</Slides>
  <Notes>2</Notes>
  <HiddenSlides>0</HiddenSlides>
  <MMClips>0</MMClips>
  <ScaleCrop>false</ScaleCrop>
  <HeadingPairs>
    <vt:vector size="8" baseType="variant">
      <vt:variant>
        <vt:lpstr>Fonts Used</vt:lpstr>
      </vt:variant>
      <vt:variant>
        <vt:i4>10</vt:i4>
      </vt:variant>
      <vt:variant>
        <vt:lpstr>Theme</vt:lpstr>
      </vt:variant>
      <vt:variant>
        <vt:i4>5</vt:i4>
      </vt:variant>
      <vt:variant>
        <vt:lpstr>Embedded OLE Servers</vt:lpstr>
      </vt:variant>
      <vt:variant>
        <vt:i4>6</vt:i4>
      </vt:variant>
      <vt:variant>
        <vt:lpstr>Slide Titles</vt:lpstr>
      </vt:variant>
      <vt:variant>
        <vt:i4>84</vt:i4>
      </vt:variant>
    </vt:vector>
  </HeadingPairs>
  <TitlesOfParts>
    <vt:vector size="105" baseType="lpstr">
      <vt:lpstr>微软雅黑</vt:lpstr>
      <vt:lpstr>宋体</vt:lpstr>
      <vt:lpstr>幼圆</vt:lpstr>
      <vt:lpstr>Arial</vt:lpstr>
      <vt:lpstr>Arial Narrow</vt:lpstr>
      <vt:lpstr>Tempus Sans ITC</vt:lpstr>
      <vt:lpstr>Times New Roman</vt:lpstr>
      <vt:lpstr>Trebuchet MS</vt:lpstr>
      <vt:lpstr>Wingdings</vt:lpstr>
      <vt:lpstr>Wingdings 3</vt:lpstr>
      <vt:lpstr>默认设计模板</vt:lpstr>
      <vt:lpstr>自定义设计方案</vt:lpstr>
      <vt:lpstr>1_默认设计模板</vt:lpstr>
      <vt:lpstr>第4章 存储管理(1)</vt:lpstr>
      <vt:lpstr>Facet</vt:lpstr>
      <vt:lpstr>剪辑</vt:lpstr>
      <vt:lpstr>VISIO</vt:lpstr>
      <vt:lpstr>文档</vt:lpstr>
      <vt:lpstr>公式</vt:lpstr>
      <vt:lpstr>Microsoft 公式 3.0</vt:lpstr>
      <vt:lpstr>BMP 图象</vt:lpstr>
      <vt:lpstr>第5章 文件</vt:lpstr>
      <vt:lpstr>PowerPoint Presentation</vt:lpstr>
      <vt:lpstr>PowerPoint Presentation</vt:lpstr>
      <vt:lpstr>5.1   文件和文件系统</vt:lpstr>
      <vt:lpstr>PowerPoint Presentation</vt:lpstr>
      <vt:lpstr>5.1.2  文件的类型</vt:lpstr>
      <vt:lpstr>PowerPoint Presentation</vt:lpstr>
      <vt:lpstr>PowerPoint Presentation</vt:lpstr>
      <vt:lpstr>PowerPoint Presentation</vt:lpstr>
      <vt:lpstr>PowerPoint Presentation</vt:lpstr>
      <vt:lpstr>5.1   文件和文件系统</vt:lpstr>
      <vt:lpstr>5.1   文件和文件系统</vt:lpstr>
      <vt:lpstr>PowerPoint Presentation</vt:lpstr>
      <vt:lpstr>5.２  文件的逻辑结构－－文件逻辑结构的类型</vt:lpstr>
      <vt:lpstr>        根据用户和系统管理上的需要，常形成顺序文件、索引文件、索引顺序文件：</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5.4  目录管理-----文件控制块</vt:lpstr>
      <vt:lpstr>5.4  目录管理---索引结点</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口令保护</vt:lpstr>
      <vt:lpstr>加密保护</vt:lpstr>
      <vt:lpstr>加密保护</vt:lpstr>
      <vt:lpstr>访问控制</vt:lpstr>
      <vt:lpstr>访问控制</vt:lpstr>
      <vt:lpstr>PowerPoint Presentation</vt:lpstr>
      <vt:lpstr>PowerPoint Presentation</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请在此处填写作品信息（此页非设计页）</dc:title>
  <dc:subject/>
  <dc:creator>Administrator</dc:creator>
  <cp:keywords/>
  <dc:description/>
  <cp:lastModifiedBy>Microsoft Office User</cp:lastModifiedBy>
  <cp:revision>131</cp:revision>
  <dcterms:created xsi:type="dcterms:W3CDTF">2012-09-21T09:22:25Z</dcterms:created>
  <dcterms:modified xsi:type="dcterms:W3CDTF">2025-10-21T09:52:28Z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2052-10.1.0.5251</vt:lpwstr>
  </property>
</Properties>
</file>